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12" r:id="rId3"/>
    <p:sldId id="333" r:id="rId4"/>
    <p:sldId id="334" r:id="rId5"/>
    <p:sldId id="336" r:id="rId6"/>
    <p:sldId id="338" r:id="rId7"/>
    <p:sldId id="342" r:id="rId8"/>
    <p:sldId id="344" r:id="rId9"/>
    <p:sldId id="345" r:id="rId10"/>
    <p:sldId id="346" r:id="rId11"/>
    <p:sldId id="348" r:id="rId12"/>
    <p:sldId id="350" r:id="rId13"/>
    <p:sldId id="352" r:id="rId14"/>
    <p:sldId id="354" r:id="rId15"/>
    <p:sldId id="357" r:id="rId16"/>
    <p:sldId id="356" r:id="rId17"/>
    <p:sldId id="358" r:id="rId18"/>
    <p:sldId id="359" r:id="rId19"/>
    <p:sldId id="332" r:id="rId2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17" tIns="46659" rIns="93317" bIns="46659"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3317" tIns="46659" rIns="93317" bIns="46659" rtlCol="0"/>
          <a:lstStyle>
            <a:lvl1pPr algn="r">
              <a:defRPr sz="1200">
                <a:latin typeface="Arial" pitchFamily="34" charset="0"/>
              </a:defRPr>
            </a:lvl1pPr>
          </a:lstStyle>
          <a:p>
            <a:pPr>
              <a:defRPr/>
            </a:pPr>
            <a:fld id="{F3D6CFA1-BFCB-4290-B2F4-3DCAACC4D912}" type="datetimeFigureOut">
              <a:rPr lang="en-US"/>
              <a:pPr>
                <a:defRPr/>
              </a:pPr>
              <a:t>1/16/2013</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3317" tIns="46659" rIns="93317" bIns="46659"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3317" tIns="46659" rIns="93317" bIns="46659" rtlCol="0" anchor="b"/>
          <a:lstStyle>
            <a:lvl1pPr algn="r">
              <a:defRPr sz="1200">
                <a:latin typeface="Arial" pitchFamily="34" charset="0"/>
              </a:defRPr>
            </a:lvl1pPr>
          </a:lstStyle>
          <a:p>
            <a:pPr>
              <a:defRPr/>
            </a:pPr>
            <a:fld id="{73287F5E-CC43-4292-8104-7CAD542AB881}" type="slidenum">
              <a:rPr lang="en-US"/>
              <a:pPr>
                <a:defRPr/>
              </a:pPr>
              <a:t>‹#›</a:t>
            </a:fld>
            <a:endParaRPr lang="en-US"/>
          </a:p>
        </p:txBody>
      </p:sp>
    </p:spTree>
    <p:extLst>
      <p:ext uri="{BB962C8B-B14F-4D97-AF65-F5344CB8AC3E}">
        <p14:creationId xmlns:p14="http://schemas.microsoft.com/office/powerpoint/2010/main" val="202903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17" tIns="46659" rIns="93317" bIns="4665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3317" tIns="46659" rIns="93317" bIns="46659" rtlCol="0"/>
          <a:lstStyle>
            <a:lvl1pPr algn="r" fontAlgn="auto">
              <a:spcBef>
                <a:spcPts val="0"/>
              </a:spcBef>
              <a:spcAft>
                <a:spcPts val="0"/>
              </a:spcAft>
              <a:defRPr sz="1200">
                <a:latin typeface="+mn-lt"/>
              </a:defRPr>
            </a:lvl1pPr>
          </a:lstStyle>
          <a:p>
            <a:pPr>
              <a:defRPr/>
            </a:pPr>
            <a:fld id="{36297964-2222-4396-9F35-BFD13B6AC250}" type="datetimeFigureOut">
              <a:rPr lang="en-US"/>
              <a:pPr>
                <a:defRPr/>
              </a:pPr>
              <a:t>1/16/2013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smtClean="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3317" tIns="46659" rIns="93317" bIns="466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3317" tIns="46659" rIns="93317" bIns="4665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3317" tIns="46659" rIns="93317" bIns="46659" rtlCol="0" anchor="b"/>
          <a:lstStyle>
            <a:lvl1pPr algn="r" fontAlgn="auto">
              <a:spcBef>
                <a:spcPts val="0"/>
              </a:spcBef>
              <a:spcAft>
                <a:spcPts val="0"/>
              </a:spcAft>
              <a:defRPr sz="1200">
                <a:latin typeface="+mn-lt"/>
              </a:defRPr>
            </a:lvl1pPr>
          </a:lstStyle>
          <a:p>
            <a:pPr>
              <a:defRPr/>
            </a:pPr>
            <a:fld id="{F7FEE52C-A38B-49CF-A46F-BC96817E2182}" type="slidenum">
              <a:rPr lang="en-US"/>
              <a:pPr>
                <a:defRPr/>
              </a:pPr>
              <a:t>‹#›</a:t>
            </a:fld>
            <a:endParaRPr lang="en-US"/>
          </a:p>
        </p:txBody>
      </p:sp>
    </p:spTree>
    <p:extLst>
      <p:ext uri="{BB962C8B-B14F-4D97-AF65-F5344CB8AC3E}">
        <p14:creationId xmlns:p14="http://schemas.microsoft.com/office/powerpoint/2010/main" val="2294452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try to renew too early, the request will be kicked out and you will have to reapply.</a:t>
            </a:r>
            <a:endParaRPr lang="en-US" dirty="0"/>
          </a:p>
        </p:txBody>
      </p:sp>
      <p:sp>
        <p:nvSpPr>
          <p:cNvPr id="4" name="Slide Number Placeholder 3"/>
          <p:cNvSpPr>
            <a:spLocks noGrp="1"/>
          </p:cNvSpPr>
          <p:nvPr>
            <p:ph type="sldNum" sz="quarter" idx="10"/>
          </p:nvPr>
        </p:nvSpPr>
        <p:spPr/>
        <p:txBody>
          <a:bodyPr/>
          <a:lstStyle/>
          <a:p>
            <a:pPr>
              <a:defRPr/>
            </a:pPr>
            <a:fld id="{F7FEE52C-A38B-49CF-A46F-BC96817E2182}" type="slidenum">
              <a:rPr lang="en-US" smtClean="0"/>
              <a:pPr>
                <a:defRPr/>
              </a:pPr>
              <a:t>4</a:t>
            </a:fld>
            <a:endParaRPr lang="en-US"/>
          </a:p>
        </p:txBody>
      </p:sp>
    </p:spTree>
    <p:extLst>
      <p:ext uri="{BB962C8B-B14F-4D97-AF65-F5344CB8AC3E}">
        <p14:creationId xmlns:p14="http://schemas.microsoft.com/office/powerpoint/2010/main" val="149531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NAICS stands</a:t>
            </a:r>
            <a:r>
              <a:rPr lang="en-US" sz="1200" baseline="0" dirty="0" smtClean="0"/>
              <a:t> for North American Industry Code System. Issued by IRS when requesting a federal employer identification number or when filing your first tax return. Louisiana Workforce Commission also issues them when a taxpayer applies for an account number with them. If not, check out the US Census Bureau web site and find one that closely matches your client’s business activity. C</a:t>
            </a:r>
            <a:r>
              <a:rPr lang="en-US" sz="1200" dirty="0" smtClean="0"/>
              <a:t>onsolidated filers cost of goods sold should consist of the combined purchases of all members of the consolidation.</a:t>
            </a:r>
            <a:endParaRPr lang="en-US" dirty="0"/>
          </a:p>
        </p:txBody>
      </p:sp>
      <p:sp>
        <p:nvSpPr>
          <p:cNvPr id="4" name="Slide Number Placeholder 3"/>
          <p:cNvSpPr>
            <a:spLocks noGrp="1"/>
          </p:cNvSpPr>
          <p:nvPr>
            <p:ph type="sldNum" sz="quarter" idx="10"/>
          </p:nvPr>
        </p:nvSpPr>
        <p:spPr/>
        <p:txBody>
          <a:bodyPr/>
          <a:lstStyle/>
          <a:p>
            <a:pPr>
              <a:defRPr/>
            </a:pPr>
            <a:fld id="{F7FEE52C-A38B-49CF-A46F-BC96817E2182}" type="slidenum">
              <a:rPr lang="en-US" smtClean="0"/>
              <a:pPr>
                <a:defRPr/>
              </a:pPr>
              <a:t>5</a:t>
            </a:fld>
            <a:endParaRPr lang="en-US"/>
          </a:p>
        </p:txBody>
      </p:sp>
    </p:spTree>
    <p:extLst>
      <p:ext uri="{BB962C8B-B14F-4D97-AF65-F5344CB8AC3E}">
        <p14:creationId xmlns:p14="http://schemas.microsoft.com/office/powerpoint/2010/main" val="277853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those taxpayers that file sales tax returns will be renewed. LDR reviews the sales tax activity of the applicant for the past 12 months. If no returns have been filed, the resale certificate will not be renewed.  </a:t>
            </a:r>
            <a:endParaRPr lang="en-US" dirty="0"/>
          </a:p>
        </p:txBody>
      </p:sp>
      <p:sp>
        <p:nvSpPr>
          <p:cNvPr id="4" name="Slide Number Placeholder 3"/>
          <p:cNvSpPr>
            <a:spLocks noGrp="1"/>
          </p:cNvSpPr>
          <p:nvPr>
            <p:ph type="sldNum" sz="quarter" idx="10"/>
          </p:nvPr>
        </p:nvSpPr>
        <p:spPr/>
        <p:txBody>
          <a:bodyPr/>
          <a:lstStyle/>
          <a:p>
            <a:pPr>
              <a:defRPr/>
            </a:pPr>
            <a:fld id="{F7FEE52C-A38B-49CF-A46F-BC96817E2182}" type="slidenum">
              <a:rPr lang="en-US" smtClean="0"/>
              <a:pPr>
                <a:defRPr/>
              </a:pPr>
              <a:t>17</a:t>
            </a:fld>
            <a:endParaRPr lang="en-US"/>
          </a:p>
        </p:txBody>
      </p:sp>
    </p:spTree>
    <p:extLst>
      <p:ext uri="{BB962C8B-B14F-4D97-AF65-F5344CB8AC3E}">
        <p14:creationId xmlns:p14="http://schemas.microsoft.com/office/powerpoint/2010/main" val="144160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reprint</a:t>
            </a:r>
            <a:r>
              <a:rPr lang="en-US" baseline="0" dirty="0" smtClean="0"/>
              <a:t> a valid resale certificate, you can go through the LDR website at revenue.louisiana.gov/</a:t>
            </a:r>
            <a:r>
              <a:rPr lang="en-US" baseline="0" dirty="0" err="1" smtClean="0"/>
              <a:t>resalecertificate</a:t>
            </a:r>
            <a:r>
              <a:rPr lang="en-US" baseline="0" dirty="0" smtClean="0"/>
              <a:t>. You have to create a user account and password to access the resale certificate. To avoid this, just set up an account in </a:t>
            </a:r>
            <a:r>
              <a:rPr lang="en-US" baseline="0" dirty="0" err="1" smtClean="0"/>
              <a:t>LATap</a:t>
            </a:r>
            <a:r>
              <a:rPr lang="en-US" baseline="0" dirty="0" smtClean="0"/>
              <a:t> and all account information including the resale certificate will be available.</a:t>
            </a:r>
          </a:p>
          <a:p>
            <a:r>
              <a:rPr lang="en-US" baseline="0" dirty="0" smtClean="0"/>
              <a:t>You can also verify resale certificates on the LDR resale certificate page. It is updated nightly so new taxpayers are added on a daily basis.</a:t>
            </a:r>
            <a:endParaRPr lang="en-US" dirty="0"/>
          </a:p>
        </p:txBody>
      </p:sp>
      <p:sp>
        <p:nvSpPr>
          <p:cNvPr id="4" name="Slide Number Placeholder 3"/>
          <p:cNvSpPr>
            <a:spLocks noGrp="1"/>
          </p:cNvSpPr>
          <p:nvPr>
            <p:ph type="sldNum" sz="quarter" idx="10"/>
          </p:nvPr>
        </p:nvSpPr>
        <p:spPr/>
        <p:txBody>
          <a:bodyPr/>
          <a:lstStyle/>
          <a:p>
            <a:pPr>
              <a:defRPr/>
            </a:pPr>
            <a:fld id="{F7FEE52C-A38B-49CF-A46F-BC96817E2182}" type="slidenum">
              <a:rPr lang="en-US" smtClean="0"/>
              <a:pPr>
                <a:defRPr/>
              </a:pPr>
              <a:t>18</a:t>
            </a:fld>
            <a:endParaRPr lang="en-US"/>
          </a:p>
        </p:txBody>
      </p:sp>
    </p:spTree>
    <p:extLst>
      <p:ext uri="{BB962C8B-B14F-4D97-AF65-F5344CB8AC3E}">
        <p14:creationId xmlns:p14="http://schemas.microsoft.com/office/powerpoint/2010/main" val="99927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9A1385-2E65-4EF6-A152-96ABF785EAD6}"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94800-78B4-4925-9598-0473645660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FDE81E-4998-459A-9719-BB4D5CAFC480}"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DA771-FEC7-4C8C-B4AD-16B5DC2B80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36924F-BCD7-452C-8DD6-B525BE546D43}"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ECAECC-CD0A-4713-B366-50FEF1F86E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7B47C5-D6BE-4C82-9ABB-7FAA7E0B1C43}"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6CD0D3-70D7-46D2-AD2C-2F81D2AE57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6E11AA-45DC-4CB4-8D38-0189F1C5623D}" type="datetimeFigureOut">
              <a:rPr lang="en-US"/>
              <a:pPr>
                <a:defRPr/>
              </a:pPr>
              <a:t>1/16/2013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8A8123-218A-49A6-9B9F-AD9DF718C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2CC383-A58B-4EA9-A886-61328D039EE7}"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3BF12C-EAFE-4534-951D-DB108FBCAD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9CD042-BCBD-4F42-AB85-00B8A9BD6DB5}" type="datetimeFigureOut">
              <a:rPr lang="en-US"/>
              <a:pPr>
                <a:defRPr/>
              </a:pPr>
              <a:t>1/16/2013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6B1D4C-DDE4-43EF-83BE-DC1A225F7C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39165C-0725-4956-BC35-6876A88DE20C}" type="datetimeFigureOut">
              <a:rPr lang="en-US"/>
              <a:pPr>
                <a:defRPr/>
              </a:pPr>
              <a:t>1/16/2013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E7E406-D818-4273-AECF-CBC870956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5A0345-61FF-4F71-B0CE-5641D44CF84A}" type="datetimeFigureOut">
              <a:rPr lang="en-US"/>
              <a:pPr>
                <a:defRPr/>
              </a:pPr>
              <a:t>1/16/2013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A180CE-C4BF-4C90-96E9-CB0A7071B8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74B93F-E95E-427B-AC70-F5295FA22297}"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E223F2-DF4B-44AF-B89A-17C15261C4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E20845-88DD-423C-A185-2131F5694C22}" type="datetimeFigureOut">
              <a:rPr lang="en-US"/>
              <a:pPr>
                <a:defRPr/>
              </a:pPr>
              <a:t>1/16/2013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9923C7-2DB6-44C3-9A80-6976D16BDA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A0CF8C-99EA-41BA-91BF-ACECC7538648}" type="datetimeFigureOut">
              <a:rPr lang="en-US"/>
              <a:pPr>
                <a:defRPr/>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4CFE325-9A2A-4D18-B7DE-412B36B19F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drtap.rev.louisian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revenue.louisiana.gov/sections/business/resalecertificat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evenue.louisiana.gov/"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4" descr="IMGP3683v2.jpg"/>
          <p:cNvPicPr>
            <a:picLocks noChangeAspect="1"/>
          </p:cNvPicPr>
          <p:nvPr/>
        </p:nvPicPr>
        <p:blipFill>
          <a:blip r:embed="rId2" cstate="print">
            <a:lum bright="14000"/>
          </a:blip>
          <a:srcRect/>
          <a:stretch>
            <a:fillRect/>
          </a:stretch>
        </p:blipFill>
        <p:spPr bwMode="auto">
          <a:xfrm>
            <a:off x="0" y="685800"/>
            <a:ext cx="3756025" cy="5486400"/>
          </a:xfrm>
          <a:prstGeom prst="rect">
            <a:avLst/>
          </a:prstGeom>
          <a:noFill/>
          <a:ln w="9525">
            <a:noFill/>
            <a:miter lim="800000"/>
            <a:headEnd/>
            <a:tailEnd/>
          </a:ln>
        </p:spPr>
      </p:pic>
      <p:sp>
        <p:nvSpPr>
          <p:cNvPr id="5" name="Rectangle 4"/>
          <p:cNvSpPr/>
          <p:nvPr/>
        </p:nvSpPr>
        <p:spPr>
          <a:xfrm>
            <a:off x="0" y="6248400"/>
            <a:ext cx="3733800" cy="6096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3733800" cy="6096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3"/>
          <p:cNvSpPr>
            <a:spLocks noGrp="1"/>
          </p:cNvSpPr>
          <p:nvPr>
            <p:ph type="subTitle" idx="1"/>
          </p:nvPr>
        </p:nvSpPr>
        <p:spPr>
          <a:xfrm>
            <a:off x="3810000" y="2362200"/>
            <a:ext cx="5334000" cy="1752600"/>
          </a:xfrm>
        </p:spPr>
        <p:txBody>
          <a:bodyPr rtlCol="0">
            <a:normAutofit fontScale="82500" lnSpcReduction="20000"/>
          </a:bodyPr>
          <a:lstStyle/>
          <a:p>
            <a:pPr eaLnBrk="1" fontAlgn="auto" hangingPunct="1">
              <a:spcAft>
                <a:spcPts val="0"/>
              </a:spcAft>
              <a:defRPr/>
            </a:pPr>
            <a:r>
              <a:rPr lang="en-US" dirty="0">
                <a:solidFill>
                  <a:schemeClr val="tx1"/>
                </a:solidFill>
              </a:rPr>
              <a:t/>
            </a:r>
            <a:br>
              <a:rPr lang="en-US" dirty="0">
                <a:solidFill>
                  <a:schemeClr val="tx1"/>
                </a:solidFill>
              </a:rPr>
            </a:br>
            <a:r>
              <a:rPr lang="en-US" dirty="0">
                <a:solidFill>
                  <a:schemeClr val="tx1"/>
                </a:solidFill>
              </a:rPr>
              <a:t>Tax Administration Division</a:t>
            </a:r>
            <a:br>
              <a:rPr lang="en-US" dirty="0">
                <a:solidFill>
                  <a:schemeClr val="tx1"/>
                </a:solidFill>
              </a:rPr>
            </a:br>
            <a:r>
              <a:rPr lang="en-US" dirty="0">
                <a:solidFill>
                  <a:schemeClr val="tx1"/>
                </a:solidFill>
              </a:rPr>
              <a:t>Louisiana Department of Revenue</a:t>
            </a:r>
            <a:r>
              <a:rPr lang="en-US" b="1" dirty="0">
                <a:solidFill>
                  <a:schemeClr val="tx1"/>
                </a:solidFill>
              </a:rPr>
              <a:t/>
            </a:r>
            <a:br>
              <a:rPr lang="en-US" b="1" dirty="0">
                <a:solidFill>
                  <a:schemeClr val="tx1"/>
                </a:solidFill>
              </a:rPr>
            </a:br>
            <a:r>
              <a:rPr lang="en-US" sz="3600" dirty="0"/>
              <a:t/>
            </a:r>
            <a:br>
              <a:rPr lang="en-US" sz="3600" dirty="0"/>
            </a:br>
            <a:r>
              <a:rPr lang="en-US" dirty="0">
                <a:solidFill>
                  <a:schemeClr val="tx1"/>
                </a:solidFill>
              </a:rPr>
              <a:t>Presented by </a:t>
            </a:r>
            <a:r>
              <a:rPr lang="en-US" dirty="0" smtClean="0">
                <a:solidFill>
                  <a:schemeClr val="tx1"/>
                </a:solidFill>
              </a:rPr>
              <a:t>Peggy Parker</a:t>
            </a:r>
            <a:endParaRPr lang="en-US" dirty="0"/>
          </a:p>
        </p:txBody>
      </p:sp>
      <p:sp>
        <p:nvSpPr>
          <p:cNvPr id="8" name="Rectangle 7"/>
          <p:cNvSpPr/>
          <p:nvPr/>
        </p:nvSpPr>
        <p:spPr>
          <a:xfrm>
            <a:off x="0" y="685800"/>
            <a:ext cx="3810000" cy="5486400"/>
          </a:xfrm>
          <a:prstGeom prst="rect">
            <a:avLst/>
          </a:prstGeom>
          <a:solidFill>
            <a:schemeClr val="bg1">
              <a:alpha val="3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extBox 1"/>
          <p:cNvSpPr txBox="1"/>
          <p:nvPr/>
        </p:nvSpPr>
        <p:spPr>
          <a:xfrm>
            <a:off x="4572000" y="1295400"/>
            <a:ext cx="3886200" cy="1077218"/>
          </a:xfrm>
          <a:prstGeom prst="rect">
            <a:avLst/>
          </a:prstGeom>
          <a:noFill/>
        </p:spPr>
        <p:txBody>
          <a:bodyPr wrap="square" rtlCol="0">
            <a:spAutoFit/>
          </a:bodyPr>
          <a:lstStyle/>
          <a:p>
            <a:pPr algn="ctr"/>
            <a:r>
              <a:rPr lang="en-US" sz="3200" dirty="0" smtClean="0">
                <a:latin typeface="+mj-lt"/>
              </a:rPr>
              <a:t>RESALE CERTIFICATE RENEWALS</a:t>
            </a:r>
            <a:endParaRPr lang="en-US" sz="3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lstStyle/>
          <a:p>
            <a:pPr marL="0" indent="0">
              <a:buNone/>
            </a:pPr>
            <a:r>
              <a:rPr lang="en-US" dirty="0" smtClean="0"/>
              <a:t>You can check the status of the application in </a:t>
            </a:r>
            <a:r>
              <a:rPr lang="en-US" dirty="0" err="1" smtClean="0"/>
              <a:t>LaTAP</a:t>
            </a:r>
            <a:r>
              <a:rPr lang="en-US" dirty="0" smtClean="0"/>
              <a:t>.</a:t>
            </a:r>
          </a:p>
          <a:p>
            <a:pPr marL="0" indent="0">
              <a:buNone/>
            </a:pPr>
            <a:endParaRPr lang="en-US" dirty="0" smtClean="0"/>
          </a:p>
          <a:p>
            <a:pPr marL="0" indent="0">
              <a:buNone/>
            </a:pPr>
            <a:r>
              <a:rPr lang="en-US" dirty="0" smtClean="0"/>
              <a:t>Once the stage says “Success”, the resale certificate is available for printing. The LDR-printed certificate should arrive by mail within 7 – 10 business days.</a:t>
            </a:r>
            <a:endParaRPr lang="en-US" dirty="0"/>
          </a:p>
        </p:txBody>
      </p:sp>
    </p:spTree>
    <p:extLst>
      <p:ext uri="{BB962C8B-B14F-4D97-AF65-F5344CB8AC3E}">
        <p14:creationId xmlns:p14="http://schemas.microsoft.com/office/powerpoint/2010/main" val="349815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33600" y="1600200"/>
            <a:ext cx="6553200" cy="4525963"/>
          </a:xfrm>
        </p:spPr>
        <p:txBody>
          <a:bodyPr/>
          <a:lstStyle/>
          <a:p>
            <a:pPr marL="0" indent="0" algn="ctr">
              <a:buNone/>
            </a:pPr>
            <a:r>
              <a:rPr lang="en-US" sz="4400" dirty="0"/>
              <a:t>Pop Up Blockers </a:t>
            </a:r>
            <a:endParaRPr lang="en-US" sz="4400" dirty="0" smtClean="0"/>
          </a:p>
          <a:p>
            <a:pPr marL="0" indent="0" algn="ctr">
              <a:buNone/>
            </a:pPr>
            <a:r>
              <a:rPr lang="en-US" sz="4400" u="sng" dirty="0" smtClean="0"/>
              <a:t>must </a:t>
            </a:r>
            <a:r>
              <a:rPr lang="en-US" sz="4400" u="sng" dirty="0"/>
              <a:t>be disabled </a:t>
            </a:r>
            <a:endParaRPr lang="en-US" sz="4400" u="sng" dirty="0" smtClean="0"/>
          </a:p>
          <a:p>
            <a:pPr marL="0" indent="0" algn="ctr">
              <a:buNone/>
            </a:pPr>
            <a:r>
              <a:rPr lang="en-US" sz="4400" b="1" dirty="0" smtClean="0"/>
              <a:t>BEFORE</a:t>
            </a:r>
            <a:r>
              <a:rPr lang="en-US" sz="4400" dirty="0" smtClean="0"/>
              <a:t> </a:t>
            </a:r>
          </a:p>
          <a:p>
            <a:pPr marL="0" indent="0" algn="ctr">
              <a:buNone/>
            </a:pPr>
            <a:r>
              <a:rPr lang="en-US" sz="4400" dirty="0" smtClean="0"/>
              <a:t>you </a:t>
            </a:r>
            <a:r>
              <a:rPr lang="en-US" sz="4400" dirty="0"/>
              <a:t>can print the Resale certificate. </a:t>
            </a:r>
            <a:endParaRPr lang="en-US" sz="4400" dirty="0"/>
          </a:p>
          <a:p>
            <a:pPr marL="0" indent="0">
              <a:buNone/>
            </a:pPr>
            <a:endParaRPr lang="en-US" dirty="0"/>
          </a:p>
        </p:txBody>
      </p:sp>
    </p:spTree>
    <p:extLst>
      <p:ext uri="{BB962C8B-B14F-4D97-AF65-F5344CB8AC3E}">
        <p14:creationId xmlns:p14="http://schemas.microsoft.com/office/powerpoint/2010/main" val="1114109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2209800" cy="4524315"/>
          </a:xfrm>
          <a:prstGeom prst="rect">
            <a:avLst/>
          </a:prstGeom>
        </p:spPr>
        <p:txBody>
          <a:bodyPr wrap="square">
            <a:spAutoFit/>
          </a:bodyPr>
          <a:lstStyle/>
          <a:p>
            <a:r>
              <a:rPr lang="en-US" dirty="0"/>
              <a:t>When the </a:t>
            </a:r>
            <a:r>
              <a:rPr lang="en-US" dirty="0" smtClean="0"/>
              <a:t>renewal process is successful, the </a:t>
            </a:r>
            <a:r>
              <a:rPr lang="en-US" dirty="0" smtClean="0"/>
              <a:t>Sales </a:t>
            </a:r>
            <a:r>
              <a:rPr lang="en-US" dirty="0"/>
              <a:t>Tax Resale Certificate is placed </a:t>
            </a:r>
            <a:r>
              <a:rPr lang="en-US" dirty="0" smtClean="0"/>
              <a:t>on </a:t>
            </a:r>
            <a:r>
              <a:rPr lang="en-US" dirty="0"/>
              <a:t>the taxpayer's </a:t>
            </a:r>
            <a:r>
              <a:rPr lang="en-US" dirty="0" err="1"/>
              <a:t>LaTAP</a:t>
            </a:r>
            <a:r>
              <a:rPr lang="en-US" dirty="0"/>
              <a:t> View Mail </a:t>
            </a:r>
            <a:r>
              <a:rPr lang="en-US" dirty="0" smtClean="0"/>
              <a:t>page. </a:t>
            </a:r>
          </a:p>
          <a:p>
            <a:endParaRPr lang="en-US" dirty="0"/>
          </a:p>
          <a:p>
            <a:r>
              <a:rPr lang="en-US" dirty="0" smtClean="0"/>
              <a:t>It is now available </a:t>
            </a:r>
            <a:r>
              <a:rPr lang="en-US" dirty="0"/>
              <a:t>for printing.</a:t>
            </a:r>
          </a:p>
          <a:p>
            <a:endParaRPr lang="en-US" dirty="0"/>
          </a:p>
          <a:p>
            <a:r>
              <a:rPr lang="en-US" dirty="0"/>
              <a:t>Click the </a:t>
            </a:r>
            <a:r>
              <a:rPr lang="en-US" b="1" dirty="0"/>
              <a:t>View Mail</a:t>
            </a:r>
            <a:r>
              <a:rPr lang="en-US" dirty="0"/>
              <a:t> option to access the </a:t>
            </a:r>
            <a:r>
              <a:rPr lang="en-US" dirty="0" smtClean="0"/>
              <a:t>Resale Certificate.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55149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936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914400"/>
            <a:ext cx="6343720" cy="923330"/>
          </a:xfrm>
          <a:prstGeom prst="rect">
            <a:avLst/>
          </a:prstGeom>
        </p:spPr>
        <p:txBody>
          <a:bodyPr wrap="square">
            <a:spAutoFit/>
          </a:bodyPr>
          <a:lstStyle/>
          <a:p>
            <a:r>
              <a:rPr lang="en-US" dirty="0"/>
              <a:t>Double click on the Letter Id link for the Sales Resale Certificate to display the cover letter with the attached certificate.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05457"/>
            <a:ext cx="6267521" cy="376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752600" y="48006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7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850054"/>
            <a:ext cx="6781800" cy="923330"/>
          </a:xfrm>
          <a:prstGeom prst="rect">
            <a:avLst/>
          </a:prstGeom>
        </p:spPr>
        <p:txBody>
          <a:bodyPr wrap="square">
            <a:spAutoFit/>
          </a:bodyPr>
          <a:lstStyle/>
          <a:p>
            <a:r>
              <a:rPr lang="en-US" dirty="0"/>
              <a:t>Scroll down the page to view the resale certificate. </a:t>
            </a:r>
            <a:endParaRPr lang="en-US" dirty="0" smtClean="0"/>
          </a:p>
          <a:p>
            <a:endParaRPr lang="en-US" dirty="0"/>
          </a:p>
          <a:p>
            <a:r>
              <a:rPr lang="en-US" dirty="0" smtClean="0"/>
              <a:t>You can print the certificate at this point.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81200"/>
            <a:ext cx="3578352" cy="461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0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314828"/>
            <a:ext cx="6698673" cy="2862322"/>
          </a:xfrm>
          <a:prstGeom prst="rect">
            <a:avLst/>
          </a:prstGeom>
        </p:spPr>
        <p:txBody>
          <a:bodyPr wrap="square">
            <a:spAutoFit/>
          </a:bodyPr>
          <a:lstStyle/>
          <a:p>
            <a:r>
              <a:rPr lang="en-US" dirty="0"/>
              <a:t>For businesses with multiple locations that file a consolidated </a:t>
            </a:r>
            <a:r>
              <a:rPr lang="en-US" dirty="0" smtClean="0"/>
              <a:t>sales tax </a:t>
            </a:r>
            <a:r>
              <a:rPr lang="en-US" dirty="0" smtClean="0"/>
              <a:t>return</a:t>
            </a:r>
            <a:r>
              <a:rPr lang="en-US" dirty="0"/>
              <a:t>, </a:t>
            </a:r>
            <a:r>
              <a:rPr lang="en-US" dirty="0" smtClean="0"/>
              <a:t>the </a:t>
            </a:r>
            <a:r>
              <a:rPr lang="en-US" dirty="0"/>
              <a:t>Main or Master Account application should be completed under the consolidated account number utilized to file your sales tax returns. </a:t>
            </a:r>
            <a:endParaRPr lang="en-US" dirty="0" smtClean="0"/>
          </a:p>
          <a:p>
            <a:endParaRPr lang="en-US" dirty="0"/>
          </a:p>
          <a:p>
            <a:r>
              <a:rPr lang="en-US" dirty="0" smtClean="0"/>
              <a:t>The contact </a:t>
            </a:r>
            <a:r>
              <a:rPr lang="en-US" dirty="0"/>
              <a:t>and business information you enter on the master application will be saved and you will not have to complete these sections again. </a:t>
            </a:r>
            <a:endParaRPr lang="en-US" dirty="0" smtClean="0"/>
          </a:p>
          <a:p>
            <a:endParaRPr lang="en-US" dirty="0"/>
          </a:p>
          <a:p>
            <a:endParaRPr lang="en-US" dirty="0"/>
          </a:p>
        </p:txBody>
      </p:sp>
      <p:sp>
        <p:nvSpPr>
          <p:cNvPr id="3" name="TextBox 2"/>
          <p:cNvSpPr txBox="1"/>
          <p:nvPr/>
        </p:nvSpPr>
        <p:spPr>
          <a:xfrm>
            <a:off x="2223655" y="196334"/>
            <a:ext cx="5943600" cy="707886"/>
          </a:xfrm>
          <a:prstGeom prst="rect">
            <a:avLst/>
          </a:prstGeom>
          <a:noFill/>
        </p:spPr>
        <p:txBody>
          <a:bodyPr wrap="square" rtlCol="0">
            <a:spAutoFit/>
          </a:bodyPr>
          <a:lstStyle/>
          <a:p>
            <a:pPr algn="ctr"/>
            <a:r>
              <a:rPr lang="en-US" sz="4000" b="1" dirty="0" smtClean="0">
                <a:latin typeface="+mj-lt"/>
              </a:rPr>
              <a:t>MULTIPLE LOCATIONS</a:t>
            </a:r>
            <a:endParaRPr lang="en-US" sz="4000" b="1" dirty="0">
              <a:latin typeface="+mj-lt"/>
            </a:endParaRPr>
          </a:p>
        </p:txBody>
      </p:sp>
    </p:spTree>
    <p:extLst>
      <p:ext uri="{BB962C8B-B14F-4D97-AF65-F5344CB8AC3E}">
        <p14:creationId xmlns:p14="http://schemas.microsoft.com/office/powerpoint/2010/main" val="1084258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066800"/>
            <a:ext cx="6698673" cy="3416320"/>
          </a:xfrm>
          <a:prstGeom prst="rect">
            <a:avLst/>
          </a:prstGeom>
        </p:spPr>
        <p:txBody>
          <a:bodyPr wrap="square">
            <a:spAutoFit/>
          </a:bodyPr>
          <a:lstStyle/>
          <a:p>
            <a:r>
              <a:rPr lang="en-US" dirty="0" smtClean="0"/>
              <a:t>After </a:t>
            </a:r>
            <a:r>
              <a:rPr lang="en-US" dirty="0"/>
              <a:t>completing your main request using the consolidated account location, you must complete a new or renewal request for </a:t>
            </a:r>
            <a:r>
              <a:rPr lang="en-US" u="sng" dirty="0"/>
              <a:t>each</a:t>
            </a:r>
            <a:r>
              <a:rPr lang="en-US" dirty="0"/>
              <a:t> of the other business locations. Your application date should be based on the </a:t>
            </a:r>
            <a:r>
              <a:rPr lang="en-US" b="1" dirty="0"/>
              <a:t>earliest certificate expiration date</a:t>
            </a:r>
            <a:r>
              <a:rPr lang="en-US" dirty="0"/>
              <a:t> of the members of the consolidation. Only those requests for certificates that will expire within the next 60 days will be renewed. </a:t>
            </a:r>
          </a:p>
          <a:p>
            <a:endParaRPr lang="en-US" dirty="0"/>
          </a:p>
          <a:p>
            <a:r>
              <a:rPr lang="en-US" dirty="0"/>
              <a:t>Once your application is processed and approved, all locations you have entered will have the same effective and </a:t>
            </a:r>
            <a:r>
              <a:rPr lang="en-US" dirty="0" smtClean="0"/>
              <a:t>expiration dates on the Resale Certificate from this point forward. </a:t>
            </a:r>
          </a:p>
          <a:p>
            <a:endParaRPr lang="en-US" dirty="0"/>
          </a:p>
        </p:txBody>
      </p:sp>
      <p:sp>
        <p:nvSpPr>
          <p:cNvPr id="3" name="TextBox 2"/>
          <p:cNvSpPr txBox="1"/>
          <p:nvPr/>
        </p:nvSpPr>
        <p:spPr>
          <a:xfrm>
            <a:off x="2209800" y="196334"/>
            <a:ext cx="5943600" cy="369332"/>
          </a:xfrm>
          <a:prstGeom prst="rect">
            <a:avLst/>
          </a:prstGeom>
          <a:noFill/>
        </p:spPr>
        <p:txBody>
          <a:bodyPr wrap="square" rtlCol="0">
            <a:spAutoFit/>
          </a:bodyPr>
          <a:lstStyle/>
          <a:p>
            <a:pPr algn="ctr"/>
            <a:r>
              <a:rPr lang="en-US" b="1" dirty="0" smtClean="0">
                <a:latin typeface="+mj-lt"/>
              </a:rPr>
              <a:t>MULTIPLE LOCATIONS</a:t>
            </a:r>
            <a:endParaRPr lang="en-US" b="1" dirty="0">
              <a:latin typeface="+mj-lt"/>
            </a:endParaRPr>
          </a:p>
        </p:txBody>
      </p:sp>
    </p:spTree>
    <p:extLst>
      <p:ext uri="{BB962C8B-B14F-4D97-AF65-F5344CB8AC3E}">
        <p14:creationId xmlns:p14="http://schemas.microsoft.com/office/powerpoint/2010/main" val="3799697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487362"/>
          </a:xfrm>
        </p:spPr>
        <p:txBody>
          <a:bodyPr/>
          <a:lstStyle/>
          <a:p>
            <a:r>
              <a:rPr lang="en-US" sz="3600" b="1" dirty="0" smtClean="0"/>
              <a:t>WHY DIDN’T I GET A RENEWAL?</a:t>
            </a:r>
            <a:endParaRPr lang="en-US" sz="3600" b="1" dirty="0"/>
          </a:p>
        </p:txBody>
      </p:sp>
      <p:sp>
        <p:nvSpPr>
          <p:cNvPr id="3" name="Content Placeholder 2"/>
          <p:cNvSpPr>
            <a:spLocks noGrp="1"/>
          </p:cNvSpPr>
          <p:nvPr>
            <p:ph idx="1"/>
          </p:nvPr>
        </p:nvSpPr>
        <p:spPr>
          <a:xfrm>
            <a:off x="1905000" y="1600200"/>
            <a:ext cx="6781800" cy="4525963"/>
          </a:xfrm>
        </p:spPr>
        <p:txBody>
          <a:bodyPr/>
          <a:lstStyle/>
          <a:p>
            <a:pPr marL="0" indent="0" algn="ctr">
              <a:buNone/>
            </a:pPr>
            <a:r>
              <a:rPr lang="en-US" dirty="0" smtClean="0"/>
              <a:t>	</a:t>
            </a:r>
            <a:r>
              <a:rPr lang="en-US" sz="6000" dirty="0" smtClean="0">
                <a:latin typeface="+mj-lt"/>
              </a:rPr>
              <a:t>DID YOU FILE</a:t>
            </a:r>
          </a:p>
          <a:p>
            <a:pPr marL="0" indent="0" algn="ctr">
              <a:buNone/>
            </a:pPr>
            <a:r>
              <a:rPr lang="en-US" sz="6000" dirty="0" smtClean="0">
                <a:latin typeface="+mj-lt"/>
              </a:rPr>
              <a:t> A </a:t>
            </a:r>
          </a:p>
          <a:p>
            <a:pPr marL="0" indent="0" algn="ctr">
              <a:buNone/>
            </a:pPr>
            <a:r>
              <a:rPr lang="en-US" sz="6000" dirty="0" smtClean="0">
                <a:latin typeface="+mj-lt"/>
              </a:rPr>
              <a:t>SALES TAX RETURN?</a:t>
            </a:r>
            <a:endParaRPr lang="en-US" sz="6000" dirty="0">
              <a:latin typeface="+mj-lt"/>
            </a:endParaRPr>
          </a:p>
        </p:txBody>
      </p:sp>
    </p:spTree>
    <p:extLst>
      <p:ext uri="{BB962C8B-B14F-4D97-AF65-F5344CB8AC3E}">
        <p14:creationId xmlns:p14="http://schemas.microsoft.com/office/powerpoint/2010/main" val="295567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411162"/>
          </a:xfrm>
        </p:spPr>
        <p:txBody>
          <a:bodyPr/>
          <a:lstStyle/>
          <a:p>
            <a:r>
              <a:rPr lang="en-US" sz="4000" b="1" dirty="0" smtClean="0"/>
              <a:t>USEFUL LINKS</a:t>
            </a:r>
            <a:endParaRPr lang="en-US" sz="4000" b="1" dirty="0"/>
          </a:p>
        </p:txBody>
      </p:sp>
      <p:sp>
        <p:nvSpPr>
          <p:cNvPr id="3" name="Content Placeholder 2"/>
          <p:cNvSpPr>
            <a:spLocks noGrp="1"/>
          </p:cNvSpPr>
          <p:nvPr>
            <p:ph idx="1"/>
          </p:nvPr>
        </p:nvSpPr>
        <p:spPr>
          <a:xfrm>
            <a:off x="1828800" y="1600200"/>
            <a:ext cx="6858000" cy="4525963"/>
          </a:xfrm>
        </p:spPr>
        <p:txBody>
          <a:bodyPr/>
          <a:lstStyle/>
          <a:p>
            <a:r>
              <a:rPr lang="en-US" sz="2400" dirty="0" smtClean="0"/>
              <a:t>To apply or renew resale applications:</a:t>
            </a:r>
          </a:p>
          <a:p>
            <a:pPr marL="0" indent="0">
              <a:buNone/>
            </a:pPr>
            <a:r>
              <a:rPr lang="en-US" sz="2400" dirty="0"/>
              <a:t>	</a:t>
            </a:r>
            <a:r>
              <a:rPr lang="en-US" sz="2400" dirty="0" smtClean="0">
                <a:hlinkClick r:id="rId3"/>
              </a:rPr>
              <a:t>www.ldrtap.rev.louisiana.gov</a:t>
            </a:r>
            <a:endParaRPr lang="en-US" sz="2400" dirty="0" smtClean="0"/>
          </a:p>
          <a:p>
            <a:pPr marL="0" indent="0">
              <a:buNone/>
            </a:pPr>
            <a:endParaRPr lang="en-US" sz="2400" dirty="0" smtClean="0"/>
          </a:p>
          <a:p>
            <a:r>
              <a:rPr lang="en-US" sz="2400" dirty="0" smtClean="0"/>
              <a:t>To quickly reprint a resale certificate without going through </a:t>
            </a:r>
            <a:r>
              <a:rPr lang="en-US" sz="2400" dirty="0" err="1" smtClean="0"/>
              <a:t>LATap</a:t>
            </a:r>
            <a:r>
              <a:rPr lang="en-US" sz="2400" dirty="0" smtClean="0"/>
              <a:t>:</a:t>
            </a:r>
          </a:p>
          <a:p>
            <a:pPr marL="0" indent="0">
              <a:buNone/>
            </a:pPr>
            <a:r>
              <a:rPr lang="en-US" sz="2400" dirty="0" smtClean="0">
                <a:hlinkClick r:id="rId4"/>
              </a:rPr>
              <a:t>www.revenue.louisiana.gov/sections/business/resalecertificate</a:t>
            </a:r>
            <a:endParaRPr lang="en-US" sz="2400" dirty="0" smtClean="0"/>
          </a:p>
          <a:p>
            <a:pPr marL="0" indent="0">
              <a:buNone/>
            </a:pPr>
            <a:endParaRPr lang="en-US" sz="2400" dirty="0" smtClean="0"/>
          </a:p>
          <a:p>
            <a:r>
              <a:rPr lang="en-US" sz="2400" dirty="0" smtClean="0"/>
              <a:t>To verify the validity of a resale certificate:</a:t>
            </a:r>
          </a:p>
          <a:p>
            <a:pPr marL="0" indent="0">
              <a:buNone/>
            </a:pPr>
            <a:r>
              <a:rPr lang="en-US" sz="2400" dirty="0">
                <a:hlinkClick r:id="rId4"/>
              </a:rPr>
              <a:t>www.revenue.louisiana.gov/sections/business/resalecertificate</a:t>
            </a:r>
            <a:endParaRPr lang="en-US" sz="24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4087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514600"/>
            <a:ext cx="8229600" cy="1143000"/>
          </a:xfrm>
        </p:spPr>
        <p:txBody>
          <a:bodyPr/>
          <a:lstStyle/>
          <a:p>
            <a:r>
              <a:rPr lang="en-US" dirty="0" smtClean="0"/>
              <a:t>Questions?</a:t>
            </a:r>
            <a:endParaRPr lang="en-US" dirty="0"/>
          </a:p>
        </p:txBody>
      </p:sp>
      <p:sp>
        <p:nvSpPr>
          <p:cNvPr id="4" name="Content Placeholder 3"/>
          <p:cNvSpPr>
            <a:spLocks noGrp="1"/>
          </p:cNvSpPr>
          <p:nvPr>
            <p:ph idx="1"/>
          </p:nvPr>
        </p:nvSpPr>
        <p:spPr>
          <a:xfrm>
            <a:off x="457200" y="1600200"/>
            <a:ext cx="8229600" cy="4800599"/>
          </a:xfrm>
        </p:spPr>
        <p:txBody>
          <a:bodyPr/>
          <a:lstStyle/>
          <a:p>
            <a:endParaRPr lang="en-US" dirty="0" smtClean="0"/>
          </a:p>
          <a:p>
            <a:pPr lvl="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066800"/>
            <a:ext cx="6248400" cy="5509200"/>
          </a:xfrm>
          <a:prstGeom prst="rect">
            <a:avLst/>
          </a:prstGeom>
          <a:noFill/>
        </p:spPr>
        <p:txBody>
          <a:bodyPr wrap="square" rtlCol="0">
            <a:spAutoFit/>
          </a:bodyPr>
          <a:lstStyle/>
          <a:p>
            <a:pPr marL="342900" indent="-342900" algn="ctr"/>
            <a:r>
              <a:rPr lang="en-US" sz="3200" dirty="0" smtClean="0">
                <a:latin typeface="+mn-lt"/>
              </a:rPr>
              <a:t>The Louisiana Resale Certificate</a:t>
            </a:r>
          </a:p>
          <a:p>
            <a:pPr marL="342900" indent="-342900" algn="ctr"/>
            <a:r>
              <a:rPr lang="en-US" sz="3200" dirty="0" smtClean="0">
                <a:latin typeface="+mn-lt"/>
              </a:rPr>
              <a:t> (R-1064) </a:t>
            </a:r>
          </a:p>
          <a:p>
            <a:pPr marL="342900" indent="-342900" algn="ctr"/>
            <a:r>
              <a:rPr lang="en-US" sz="3200" dirty="0" smtClean="0">
                <a:latin typeface="+mn-lt"/>
              </a:rPr>
              <a:t>is issued to new taxpayers who indicate they are in the business of selling tangible personal property.</a:t>
            </a:r>
          </a:p>
          <a:p>
            <a:pPr marL="342900" indent="-342900" algn="ctr"/>
            <a:endParaRPr lang="en-US" sz="3200" dirty="0">
              <a:latin typeface="+mn-lt"/>
            </a:endParaRPr>
          </a:p>
          <a:p>
            <a:pPr marL="342900" indent="-342900" algn="ctr"/>
            <a:r>
              <a:rPr lang="en-US" sz="3200" dirty="0" smtClean="0">
                <a:latin typeface="+mn-lt"/>
              </a:rPr>
              <a:t>It is effective for 1 year from the date of issuance.</a:t>
            </a:r>
          </a:p>
          <a:p>
            <a:pPr marL="342900" indent="-342900" algn="ctr"/>
            <a:endParaRPr lang="en-US" sz="3200" dirty="0">
              <a:latin typeface="+mn-lt"/>
            </a:endParaRPr>
          </a:p>
          <a:p>
            <a:pPr marL="342900" indent="-342900" algn="ctr"/>
            <a:endParaRPr lang="en-US" sz="32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066800"/>
            <a:ext cx="6629400" cy="5181600"/>
          </a:xfrm>
        </p:spPr>
        <p:txBody>
          <a:bodyPr/>
          <a:lstStyle/>
          <a:p>
            <a:r>
              <a:rPr lang="en-US" sz="2800" dirty="0" smtClean="0"/>
              <a:t>All resale certificates must be renewed through </a:t>
            </a:r>
            <a:r>
              <a:rPr lang="en-US" sz="2800" dirty="0" err="1" smtClean="0"/>
              <a:t>LaTAP</a:t>
            </a:r>
            <a:r>
              <a:rPr lang="en-US" sz="2800" dirty="0" smtClean="0"/>
              <a:t>, LDR’s Louisiana Taxpayer Access Point.</a:t>
            </a:r>
          </a:p>
          <a:p>
            <a:pPr marL="0" indent="0">
              <a:buNone/>
            </a:pPr>
            <a:endParaRPr lang="en-US" sz="2800" dirty="0" smtClean="0"/>
          </a:p>
          <a:p>
            <a:r>
              <a:rPr lang="en-US" sz="2800" dirty="0" smtClean="0"/>
              <a:t>If the taxpayer does not have an account in </a:t>
            </a:r>
            <a:r>
              <a:rPr lang="en-US" sz="2800" dirty="0" err="1" smtClean="0"/>
              <a:t>LaTAP</a:t>
            </a:r>
            <a:r>
              <a:rPr lang="en-US" sz="2800" dirty="0" smtClean="0"/>
              <a:t>, they must set one up in order to renew the resale certificate. </a:t>
            </a:r>
          </a:p>
          <a:p>
            <a:pPr marL="0" indent="0">
              <a:buNone/>
            </a:pPr>
            <a:endParaRPr lang="en-US" sz="2800" dirty="0" smtClean="0"/>
          </a:p>
          <a:p>
            <a:r>
              <a:rPr lang="en-US" sz="2800" dirty="0" smtClean="0"/>
              <a:t>There is no paper application for the resale certificate renewal.</a:t>
            </a:r>
            <a:endParaRPr lang="en-US" sz="2800" dirty="0"/>
          </a:p>
        </p:txBody>
      </p:sp>
    </p:spTree>
    <p:extLst>
      <p:ext uri="{BB962C8B-B14F-4D97-AF65-F5344CB8AC3E}">
        <p14:creationId xmlns:p14="http://schemas.microsoft.com/office/powerpoint/2010/main" val="40002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47800"/>
            <a:ext cx="6629400" cy="4525963"/>
          </a:xfrm>
        </p:spPr>
        <p:txBody>
          <a:bodyPr/>
          <a:lstStyle/>
          <a:p>
            <a:r>
              <a:rPr lang="en-US" dirty="0" smtClean="0"/>
              <a:t>Businesses should apply </a:t>
            </a:r>
            <a:r>
              <a:rPr lang="en-US" dirty="0"/>
              <a:t>for renewal </a:t>
            </a:r>
            <a:r>
              <a:rPr lang="en-US" dirty="0" smtClean="0"/>
              <a:t> </a:t>
            </a:r>
            <a:r>
              <a:rPr lang="en-US" dirty="0"/>
              <a:t>within 60 days of </a:t>
            </a:r>
            <a:r>
              <a:rPr lang="en-US" dirty="0" smtClean="0"/>
              <a:t>expiration of the resale certificate. </a:t>
            </a:r>
          </a:p>
          <a:p>
            <a:pPr marL="0" indent="0">
              <a:buNone/>
            </a:pPr>
            <a:endParaRPr lang="en-US" dirty="0" smtClean="0"/>
          </a:p>
          <a:p>
            <a:r>
              <a:rPr lang="en-US" dirty="0" smtClean="0"/>
              <a:t>Renewal requests before the 60 day renewal window will </a:t>
            </a:r>
            <a:r>
              <a:rPr lang="en-US" dirty="0"/>
              <a:t>not be processed. </a:t>
            </a:r>
            <a:endParaRPr lang="en-US" dirty="0"/>
          </a:p>
        </p:txBody>
      </p:sp>
      <p:sp>
        <p:nvSpPr>
          <p:cNvPr id="4" name="TextBox 3"/>
          <p:cNvSpPr txBox="1"/>
          <p:nvPr/>
        </p:nvSpPr>
        <p:spPr>
          <a:xfrm>
            <a:off x="2057400" y="196334"/>
            <a:ext cx="6781800" cy="707886"/>
          </a:xfrm>
          <a:prstGeom prst="rect">
            <a:avLst/>
          </a:prstGeom>
          <a:noFill/>
        </p:spPr>
        <p:txBody>
          <a:bodyPr wrap="square" rtlCol="0">
            <a:spAutoFit/>
          </a:bodyPr>
          <a:lstStyle/>
          <a:p>
            <a:pPr algn="ctr"/>
            <a:r>
              <a:rPr lang="en-US" sz="4000" b="1" dirty="0" smtClean="0">
                <a:latin typeface="+mj-lt"/>
              </a:rPr>
              <a:t>WHEN DO I RENEW?</a:t>
            </a:r>
            <a:endParaRPr lang="en-US" sz="4000" b="1" dirty="0">
              <a:latin typeface="+mj-lt"/>
            </a:endParaRPr>
          </a:p>
        </p:txBody>
      </p:sp>
    </p:spTree>
    <p:extLst>
      <p:ext uri="{BB962C8B-B14F-4D97-AF65-F5344CB8AC3E}">
        <p14:creationId xmlns:p14="http://schemas.microsoft.com/office/powerpoint/2010/main" val="44558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Information Needed for Renewal</a:t>
            </a:r>
            <a:endParaRPr lang="en-US" dirty="0"/>
          </a:p>
        </p:txBody>
      </p:sp>
      <p:sp>
        <p:nvSpPr>
          <p:cNvPr id="3" name="Content Placeholder 2"/>
          <p:cNvSpPr>
            <a:spLocks noGrp="1"/>
          </p:cNvSpPr>
          <p:nvPr>
            <p:ph idx="1"/>
          </p:nvPr>
        </p:nvSpPr>
        <p:spPr>
          <a:xfrm>
            <a:off x="2057400" y="1600200"/>
            <a:ext cx="6629400" cy="4525963"/>
          </a:xfrm>
        </p:spPr>
        <p:txBody>
          <a:bodyPr/>
          <a:lstStyle/>
          <a:p>
            <a:pPr marL="0" indent="0">
              <a:buNone/>
            </a:pPr>
            <a:r>
              <a:rPr lang="en-US" sz="2400" dirty="0"/>
              <a:t>• Account numbers for all locations </a:t>
            </a:r>
            <a:endParaRPr lang="en-US" sz="2400" dirty="0"/>
          </a:p>
          <a:p>
            <a:pPr marL="0" indent="0">
              <a:buNone/>
            </a:pPr>
            <a:r>
              <a:rPr lang="en-US" sz="2400" dirty="0"/>
              <a:t>• Location and mailing addresses for all business </a:t>
            </a:r>
            <a:r>
              <a:rPr lang="en-US" sz="2400" dirty="0" smtClean="0"/>
              <a:t>        locations </a:t>
            </a:r>
            <a:endParaRPr lang="en-US" sz="2400" dirty="0"/>
          </a:p>
          <a:p>
            <a:pPr marL="0" indent="0">
              <a:buNone/>
            </a:pPr>
            <a:r>
              <a:rPr lang="en-US" sz="2400" dirty="0"/>
              <a:t>• </a:t>
            </a:r>
            <a:r>
              <a:rPr lang="en-US" sz="2400" dirty="0" smtClean="0"/>
              <a:t>NAICS </a:t>
            </a:r>
            <a:r>
              <a:rPr lang="en-US" sz="2400" dirty="0"/>
              <a:t>code </a:t>
            </a:r>
            <a:endParaRPr lang="en-US" sz="2400" dirty="0"/>
          </a:p>
          <a:p>
            <a:pPr marL="0" indent="0">
              <a:buNone/>
            </a:pPr>
            <a:r>
              <a:rPr lang="en-US" sz="2400" dirty="0"/>
              <a:t>• A valid e-mail address </a:t>
            </a:r>
            <a:endParaRPr lang="en-US" sz="2400" dirty="0"/>
          </a:p>
          <a:p>
            <a:pPr marL="0" indent="0">
              <a:buNone/>
            </a:pPr>
            <a:r>
              <a:rPr lang="en-US" sz="2400" dirty="0"/>
              <a:t>• Amount of purchases </a:t>
            </a:r>
            <a:r>
              <a:rPr lang="en-US" sz="2400" dirty="0" smtClean="0"/>
              <a:t>for resale (cost </a:t>
            </a:r>
            <a:r>
              <a:rPr lang="en-US" sz="2400" dirty="0"/>
              <a:t>of </a:t>
            </a:r>
            <a:r>
              <a:rPr lang="en-US" sz="2400" dirty="0" smtClean="0"/>
              <a:t>goods sold</a:t>
            </a:r>
            <a:r>
              <a:rPr lang="en-US" sz="2400" dirty="0"/>
              <a:t>)</a:t>
            </a:r>
            <a:r>
              <a:rPr lang="en-US" sz="2400" dirty="0" smtClean="0"/>
              <a:t> </a:t>
            </a:r>
            <a:r>
              <a:rPr lang="en-US" sz="2400" dirty="0"/>
              <a:t>for the last 2 </a:t>
            </a:r>
            <a:r>
              <a:rPr lang="en-US" sz="2400" dirty="0" smtClean="0"/>
              <a:t>years.</a:t>
            </a:r>
          </a:p>
          <a:p>
            <a:pPr marL="0" indent="0">
              <a:buNone/>
            </a:pPr>
            <a:r>
              <a:rPr lang="en-US" sz="2400" dirty="0" smtClean="0"/>
              <a:t>*If you are a consolidated filer, the </a:t>
            </a:r>
            <a:r>
              <a:rPr lang="en-US" sz="2400" dirty="0"/>
              <a:t>cost of goods sold should consist of the combined purchases of </a:t>
            </a:r>
            <a:r>
              <a:rPr lang="en-US" sz="2400" dirty="0" smtClean="0"/>
              <a:t>all locations.</a:t>
            </a:r>
            <a:endParaRPr lang="en-US" sz="2400" dirty="0"/>
          </a:p>
          <a:p>
            <a:endParaRPr lang="en-US" dirty="0"/>
          </a:p>
        </p:txBody>
      </p:sp>
    </p:spTree>
    <p:extLst>
      <p:ext uri="{BB962C8B-B14F-4D97-AF65-F5344CB8AC3E}">
        <p14:creationId xmlns:p14="http://schemas.microsoft.com/office/powerpoint/2010/main" val="28357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14729"/>
            <a:ext cx="64484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914400"/>
            <a:ext cx="8229600" cy="1200329"/>
          </a:xfrm>
          <a:prstGeom prst="rect">
            <a:avLst/>
          </a:prstGeom>
        </p:spPr>
        <p:txBody>
          <a:bodyPr wrap="square">
            <a:spAutoFit/>
          </a:bodyPr>
          <a:lstStyle/>
          <a:p>
            <a:r>
              <a:rPr lang="en-US" dirty="0"/>
              <a:t>To begin: </a:t>
            </a:r>
          </a:p>
          <a:p>
            <a:endParaRPr lang="en-US" dirty="0"/>
          </a:p>
          <a:p>
            <a:r>
              <a:rPr lang="en-US" dirty="0"/>
              <a:t>On the LDR website at </a:t>
            </a:r>
            <a:r>
              <a:rPr lang="en-US" u="sng" dirty="0">
                <a:hlinkClick r:id="rId3"/>
              </a:rPr>
              <a:t>www.revenue.louisiana.gov, click on the </a:t>
            </a:r>
            <a:r>
              <a:rPr lang="en-US" u="sng" dirty="0" err="1">
                <a:hlinkClick r:id="rId3"/>
              </a:rPr>
              <a:t>LaTAP</a:t>
            </a:r>
            <a:r>
              <a:rPr lang="en-US" u="sng" dirty="0">
                <a:hlinkClick r:id="rId3"/>
              </a:rPr>
              <a:t> link to open the program.</a:t>
            </a:r>
          </a:p>
        </p:txBody>
      </p:sp>
    </p:spTree>
    <p:extLst>
      <p:ext uri="{BB962C8B-B14F-4D97-AF65-F5344CB8AC3E}">
        <p14:creationId xmlns:p14="http://schemas.microsoft.com/office/powerpoint/2010/main" val="1847884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57054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362200"/>
            <a:ext cx="2819400" cy="2031325"/>
          </a:xfrm>
          <a:prstGeom prst="rect">
            <a:avLst/>
          </a:prstGeom>
        </p:spPr>
        <p:txBody>
          <a:bodyPr wrap="square">
            <a:spAutoFit/>
          </a:bodyPr>
          <a:lstStyle/>
          <a:p>
            <a:r>
              <a:rPr lang="en-US" dirty="0"/>
              <a:t>Enter your Login ID and Password and click the Login button or if you have not registered for </a:t>
            </a:r>
            <a:r>
              <a:rPr lang="en-US" dirty="0" err="1"/>
              <a:t>LaTAP</a:t>
            </a:r>
            <a:r>
              <a:rPr lang="en-US" dirty="0"/>
              <a:t>, click the </a:t>
            </a:r>
            <a:r>
              <a:rPr lang="en-US" b="1" dirty="0"/>
              <a:t>Register Now</a:t>
            </a:r>
            <a:r>
              <a:rPr lang="en-US" dirty="0"/>
              <a:t> link and follow the instructions.</a:t>
            </a:r>
          </a:p>
        </p:txBody>
      </p:sp>
    </p:spTree>
    <p:extLst>
      <p:ext uri="{BB962C8B-B14F-4D97-AF65-F5344CB8AC3E}">
        <p14:creationId xmlns:p14="http://schemas.microsoft.com/office/powerpoint/2010/main" val="124221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 y="1905000"/>
            <a:ext cx="2133600" cy="2862322"/>
          </a:xfrm>
          <a:prstGeom prst="rect">
            <a:avLst/>
          </a:prstGeom>
        </p:spPr>
        <p:txBody>
          <a:bodyPr wrap="square">
            <a:spAutoFit/>
          </a:bodyPr>
          <a:lstStyle/>
          <a:p>
            <a:r>
              <a:rPr lang="en-US" dirty="0" smtClean="0"/>
              <a:t>Select </a:t>
            </a:r>
            <a:r>
              <a:rPr lang="en-US" dirty="0"/>
              <a:t>the account for which you are requesting a new or renewal resale certificate</a:t>
            </a:r>
            <a:r>
              <a:rPr lang="en-US" dirty="0" smtClean="0"/>
              <a:t>.</a:t>
            </a:r>
          </a:p>
          <a:p>
            <a:endParaRPr lang="en-US" dirty="0"/>
          </a:p>
          <a:p>
            <a:r>
              <a:rPr lang="en-US" dirty="0" smtClean="0"/>
              <a:t>Follow the instructions to complete the renewal process.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55721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30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858000" cy="4525963"/>
          </a:xfrm>
        </p:spPr>
        <p:txBody>
          <a:bodyPr/>
          <a:lstStyle/>
          <a:p>
            <a:r>
              <a:rPr lang="en-US" dirty="0" smtClean="0"/>
              <a:t>Once the application is completed, be sure to hit the “Submit Request” button.</a:t>
            </a:r>
          </a:p>
          <a:p>
            <a:r>
              <a:rPr lang="en-US" dirty="0" smtClean="0"/>
              <a:t>Make a note of the confirmation number in case there is a problem.</a:t>
            </a:r>
          </a:p>
          <a:p>
            <a:r>
              <a:rPr lang="en-US" dirty="0" smtClean="0"/>
              <a:t>Processing of the application usually takes 2 – 3 business days.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887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853</Words>
  <Application>Microsoft Office PowerPoint</Application>
  <PresentationFormat>On-screen Show (4:3)</PresentationFormat>
  <Paragraphs>80</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Information Needed for Renewal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DIDN’T I GET A RENEWAL?</vt:lpstr>
      <vt:lpstr>USEFUL LINKS</vt:lpstr>
      <vt:lpstr>Questions?</vt:lpstr>
    </vt:vector>
  </TitlesOfParts>
  <Company>Louisiana Department of Revenue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gallam</dc:creator>
  <cp:lastModifiedBy>Peggy Parker</cp:lastModifiedBy>
  <cp:revision>71</cp:revision>
  <cp:lastPrinted>2013-01-16T20:08:47Z</cp:lastPrinted>
  <dcterms:created xsi:type="dcterms:W3CDTF">2010-11-29T18:19:15Z</dcterms:created>
  <dcterms:modified xsi:type="dcterms:W3CDTF">2013-01-17T00:11:37Z</dcterms:modified>
</cp:coreProperties>
</file>