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7" r:id="rId12"/>
    <p:sldId id="277" r:id="rId13"/>
    <p:sldId id="278" r:id="rId14"/>
    <p:sldId id="266" r:id="rId15"/>
    <p:sldId id="268" r:id="rId16"/>
    <p:sldId id="269" r:id="rId17"/>
    <p:sldId id="271" r:id="rId18"/>
    <p:sldId id="280" r:id="rId19"/>
    <p:sldId id="279" r:id="rId20"/>
    <p:sldId id="281" r:id="rId21"/>
    <p:sldId id="270" r:id="rId22"/>
    <p:sldId id="273" r:id="rId23"/>
    <p:sldId id="272" r:id="rId24"/>
    <p:sldId id="274" r:id="rId25"/>
    <p:sldId id="275" r:id="rId26"/>
    <p:sldId id="27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43261" autoAdjust="0"/>
  </p:normalViewPr>
  <p:slideViewPr>
    <p:cSldViewPr>
      <p:cViewPr varScale="1">
        <p:scale>
          <a:sx n="42" d="100"/>
          <a:sy n="42" d="100"/>
        </p:scale>
        <p:origin x="-318" y="-108"/>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CA8645-5A00-4F88-B512-6D4A52CA1512}" type="datetimeFigureOut">
              <a:rPr lang="en-US" smtClean="0"/>
              <a:t>1/22/2014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E29483-F873-401D-AB4B-1D50F9F72029}" type="slidenum">
              <a:rPr lang="en-US" smtClean="0"/>
              <a:t>‹#›</a:t>
            </a:fld>
            <a:endParaRPr lang="en-US" dirty="0"/>
          </a:p>
        </p:txBody>
      </p:sp>
    </p:spTree>
    <p:extLst>
      <p:ext uri="{BB962C8B-B14F-4D97-AF65-F5344CB8AC3E}">
        <p14:creationId xmlns:p14="http://schemas.microsoft.com/office/powerpoint/2010/main" val="31739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E29483-F873-401D-AB4B-1D50F9F72029}" type="slidenum">
              <a:rPr lang="en-US" smtClean="0"/>
              <a:t>1</a:t>
            </a:fld>
            <a:endParaRPr lang="en-US" dirty="0"/>
          </a:p>
        </p:txBody>
      </p:sp>
    </p:spTree>
    <p:extLst>
      <p:ext uri="{BB962C8B-B14F-4D97-AF65-F5344CB8AC3E}">
        <p14:creationId xmlns:p14="http://schemas.microsoft.com/office/powerpoint/2010/main" val="4156552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E29483-F873-401D-AB4B-1D50F9F72029}" type="slidenum">
              <a:rPr lang="en-US" smtClean="0"/>
              <a:t>10</a:t>
            </a:fld>
            <a:endParaRPr lang="en-US" dirty="0"/>
          </a:p>
        </p:txBody>
      </p:sp>
    </p:spTree>
    <p:extLst>
      <p:ext uri="{BB962C8B-B14F-4D97-AF65-F5344CB8AC3E}">
        <p14:creationId xmlns:p14="http://schemas.microsoft.com/office/powerpoint/2010/main" val="11064128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11</a:t>
            </a:fld>
            <a:endParaRPr lang="en-US" dirty="0"/>
          </a:p>
        </p:txBody>
      </p:sp>
    </p:spTree>
    <p:extLst>
      <p:ext uri="{BB962C8B-B14F-4D97-AF65-F5344CB8AC3E}">
        <p14:creationId xmlns:p14="http://schemas.microsoft.com/office/powerpoint/2010/main" val="16375910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12</a:t>
            </a:fld>
            <a:endParaRPr lang="en-US" dirty="0"/>
          </a:p>
        </p:txBody>
      </p:sp>
    </p:spTree>
    <p:extLst>
      <p:ext uri="{BB962C8B-B14F-4D97-AF65-F5344CB8AC3E}">
        <p14:creationId xmlns:p14="http://schemas.microsoft.com/office/powerpoint/2010/main" val="1205917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13</a:t>
            </a:fld>
            <a:endParaRPr lang="en-US" dirty="0"/>
          </a:p>
        </p:txBody>
      </p:sp>
    </p:spTree>
    <p:extLst>
      <p:ext uri="{BB962C8B-B14F-4D97-AF65-F5344CB8AC3E}">
        <p14:creationId xmlns:p14="http://schemas.microsoft.com/office/powerpoint/2010/main" val="32487999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14</a:t>
            </a:fld>
            <a:endParaRPr lang="en-US" dirty="0"/>
          </a:p>
        </p:txBody>
      </p:sp>
    </p:spTree>
    <p:extLst>
      <p:ext uri="{BB962C8B-B14F-4D97-AF65-F5344CB8AC3E}">
        <p14:creationId xmlns:p14="http://schemas.microsoft.com/office/powerpoint/2010/main" val="10503312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15</a:t>
            </a:fld>
            <a:endParaRPr lang="en-US" dirty="0"/>
          </a:p>
        </p:txBody>
      </p:sp>
    </p:spTree>
    <p:extLst>
      <p:ext uri="{BB962C8B-B14F-4D97-AF65-F5344CB8AC3E}">
        <p14:creationId xmlns:p14="http://schemas.microsoft.com/office/powerpoint/2010/main" val="33596782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16</a:t>
            </a:fld>
            <a:endParaRPr lang="en-US" dirty="0"/>
          </a:p>
        </p:txBody>
      </p:sp>
    </p:spTree>
    <p:extLst>
      <p:ext uri="{BB962C8B-B14F-4D97-AF65-F5344CB8AC3E}">
        <p14:creationId xmlns:p14="http://schemas.microsoft.com/office/powerpoint/2010/main" val="32738913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17</a:t>
            </a:fld>
            <a:endParaRPr lang="en-US" dirty="0"/>
          </a:p>
        </p:txBody>
      </p:sp>
    </p:spTree>
    <p:extLst>
      <p:ext uri="{BB962C8B-B14F-4D97-AF65-F5344CB8AC3E}">
        <p14:creationId xmlns:p14="http://schemas.microsoft.com/office/powerpoint/2010/main" val="4507598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E29483-F873-401D-AB4B-1D50F9F72029}" type="slidenum">
              <a:rPr lang="en-US" smtClean="0"/>
              <a:t>18</a:t>
            </a:fld>
            <a:endParaRPr lang="en-US" dirty="0"/>
          </a:p>
        </p:txBody>
      </p:sp>
    </p:spTree>
    <p:extLst>
      <p:ext uri="{BB962C8B-B14F-4D97-AF65-F5344CB8AC3E}">
        <p14:creationId xmlns:p14="http://schemas.microsoft.com/office/powerpoint/2010/main" val="32189942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19</a:t>
            </a:fld>
            <a:endParaRPr lang="en-US" dirty="0"/>
          </a:p>
        </p:txBody>
      </p:sp>
    </p:spTree>
    <p:extLst>
      <p:ext uri="{BB962C8B-B14F-4D97-AF65-F5344CB8AC3E}">
        <p14:creationId xmlns:p14="http://schemas.microsoft.com/office/powerpoint/2010/main" val="450759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2</a:t>
            </a:fld>
            <a:endParaRPr lang="en-US" dirty="0"/>
          </a:p>
        </p:txBody>
      </p:sp>
    </p:spTree>
    <p:extLst>
      <p:ext uri="{BB962C8B-B14F-4D97-AF65-F5344CB8AC3E}">
        <p14:creationId xmlns:p14="http://schemas.microsoft.com/office/powerpoint/2010/main" val="27835341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20</a:t>
            </a:fld>
            <a:endParaRPr lang="en-US" dirty="0"/>
          </a:p>
        </p:txBody>
      </p:sp>
    </p:spTree>
    <p:extLst>
      <p:ext uri="{BB962C8B-B14F-4D97-AF65-F5344CB8AC3E}">
        <p14:creationId xmlns:p14="http://schemas.microsoft.com/office/powerpoint/2010/main" val="24353710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21</a:t>
            </a:fld>
            <a:endParaRPr lang="en-US" dirty="0"/>
          </a:p>
        </p:txBody>
      </p:sp>
    </p:spTree>
    <p:extLst>
      <p:ext uri="{BB962C8B-B14F-4D97-AF65-F5344CB8AC3E}">
        <p14:creationId xmlns:p14="http://schemas.microsoft.com/office/powerpoint/2010/main" val="39097120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22</a:t>
            </a:fld>
            <a:endParaRPr lang="en-US" dirty="0"/>
          </a:p>
        </p:txBody>
      </p:sp>
    </p:spTree>
    <p:extLst>
      <p:ext uri="{BB962C8B-B14F-4D97-AF65-F5344CB8AC3E}">
        <p14:creationId xmlns:p14="http://schemas.microsoft.com/office/powerpoint/2010/main" val="19348602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23</a:t>
            </a:fld>
            <a:endParaRPr lang="en-US" dirty="0"/>
          </a:p>
        </p:txBody>
      </p:sp>
    </p:spTree>
    <p:extLst>
      <p:ext uri="{BB962C8B-B14F-4D97-AF65-F5344CB8AC3E}">
        <p14:creationId xmlns:p14="http://schemas.microsoft.com/office/powerpoint/2010/main" val="26834443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24</a:t>
            </a:fld>
            <a:endParaRPr lang="en-US" dirty="0"/>
          </a:p>
        </p:txBody>
      </p:sp>
    </p:spTree>
    <p:extLst>
      <p:ext uri="{BB962C8B-B14F-4D97-AF65-F5344CB8AC3E}">
        <p14:creationId xmlns:p14="http://schemas.microsoft.com/office/powerpoint/2010/main" val="30289692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25</a:t>
            </a:fld>
            <a:endParaRPr lang="en-US" dirty="0"/>
          </a:p>
        </p:txBody>
      </p:sp>
    </p:spTree>
    <p:extLst>
      <p:ext uri="{BB962C8B-B14F-4D97-AF65-F5344CB8AC3E}">
        <p14:creationId xmlns:p14="http://schemas.microsoft.com/office/powerpoint/2010/main" val="19858543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dirty="0" smtClean="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D0E29483-F873-401D-AB4B-1D50F9F72029}" type="slidenum">
              <a:rPr lang="en-US" smtClean="0"/>
              <a:t>26</a:t>
            </a:fld>
            <a:endParaRPr lang="en-US" dirty="0"/>
          </a:p>
        </p:txBody>
      </p:sp>
    </p:spTree>
    <p:extLst>
      <p:ext uri="{BB962C8B-B14F-4D97-AF65-F5344CB8AC3E}">
        <p14:creationId xmlns:p14="http://schemas.microsoft.com/office/powerpoint/2010/main" val="607995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3</a:t>
            </a:fld>
            <a:endParaRPr lang="en-US" dirty="0"/>
          </a:p>
        </p:txBody>
      </p:sp>
    </p:spTree>
    <p:extLst>
      <p:ext uri="{BB962C8B-B14F-4D97-AF65-F5344CB8AC3E}">
        <p14:creationId xmlns:p14="http://schemas.microsoft.com/office/powerpoint/2010/main" val="1943220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4</a:t>
            </a:fld>
            <a:endParaRPr lang="en-US" dirty="0"/>
          </a:p>
        </p:txBody>
      </p:sp>
    </p:spTree>
    <p:extLst>
      <p:ext uri="{BB962C8B-B14F-4D97-AF65-F5344CB8AC3E}">
        <p14:creationId xmlns:p14="http://schemas.microsoft.com/office/powerpoint/2010/main" val="3860069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E29483-F873-401D-AB4B-1D50F9F72029}" type="slidenum">
              <a:rPr lang="en-US" smtClean="0"/>
              <a:t>5</a:t>
            </a:fld>
            <a:endParaRPr lang="en-US" dirty="0"/>
          </a:p>
        </p:txBody>
      </p:sp>
    </p:spTree>
    <p:extLst>
      <p:ext uri="{BB962C8B-B14F-4D97-AF65-F5344CB8AC3E}">
        <p14:creationId xmlns:p14="http://schemas.microsoft.com/office/powerpoint/2010/main" val="3419799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6</a:t>
            </a:fld>
            <a:endParaRPr lang="en-US" dirty="0"/>
          </a:p>
        </p:txBody>
      </p:sp>
    </p:spTree>
    <p:extLst>
      <p:ext uri="{BB962C8B-B14F-4D97-AF65-F5344CB8AC3E}">
        <p14:creationId xmlns:p14="http://schemas.microsoft.com/office/powerpoint/2010/main" val="3857557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7</a:t>
            </a:fld>
            <a:endParaRPr lang="en-US" dirty="0"/>
          </a:p>
        </p:txBody>
      </p:sp>
    </p:spTree>
    <p:extLst>
      <p:ext uri="{BB962C8B-B14F-4D97-AF65-F5344CB8AC3E}">
        <p14:creationId xmlns:p14="http://schemas.microsoft.com/office/powerpoint/2010/main" val="2509334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E29483-F873-401D-AB4B-1D50F9F72029}" type="slidenum">
              <a:rPr lang="en-US" smtClean="0"/>
              <a:t>8</a:t>
            </a:fld>
            <a:endParaRPr lang="en-US" dirty="0"/>
          </a:p>
        </p:txBody>
      </p:sp>
    </p:spTree>
    <p:extLst>
      <p:ext uri="{BB962C8B-B14F-4D97-AF65-F5344CB8AC3E}">
        <p14:creationId xmlns:p14="http://schemas.microsoft.com/office/powerpoint/2010/main" val="9501742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p:txBody>
      </p:sp>
      <p:sp>
        <p:nvSpPr>
          <p:cNvPr id="4" name="Slide Number Placeholder 3"/>
          <p:cNvSpPr>
            <a:spLocks noGrp="1"/>
          </p:cNvSpPr>
          <p:nvPr>
            <p:ph type="sldNum" sz="quarter" idx="10"/>
          </p:nvPr>
        </p:nvSpPr>
        <p:spPr/>
        <p:txBody>
          <a:bodyPr/>
          <a:lstStyle/>
          <a:p>
            <a:fld id="{D0E29483-F873-401D-AB4B-1D50F9F72029}" type="slidenum">
              <a:rPr lang="en-US" smtClean="0"/>
              <a:t>9</a:t>
            </a:fld>
            <a:endParaRPr lang="en-US" dirty="0"/>
          </a:p>
        </p:txBody>
      </p:sp>
    </p:spTree>
    <p:extLst>
      <p:ext uri="{BB962C8B-B14F-4D97-AF65-F5344CB8AC3E}">
        <p14:creationId xmlns:p14="http://schemas.microsoft.com/office/powerpoint/2010/main" val="4057874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pPr eaLnBrk="1" latinLnBrk="0" hangingPunct="1"/>
            <a:fld id="{C3F416CD-67A3-4CF0-A210-F6AF31AC147F}" type="datetimeFigureOut">
              <a:rPr lang="en-US" smtClean="0"/>
              <a:pPr eaLnBrk="1" latinLnBrk="0" hangingPunct="1"/>
              <a:t>1/22/2014</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kumimoji="0"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C3F416CD-67A3-4CF0-A210-F6AF31AC147F}" type="datetimeFigureOut">
              <a:rPr lang="en-US" smtClean="0"/>
              <a:pPr eaLnBrk="1" latinLnBrk="0" hangingPunct="1"/>
              <a:t>1/22/2014</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eaLnBrk="1" latinLnBrk="0" hangingPunct="1"/>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C3F416CD-67A3-4CF0-A210-F6AF31AC147F}" type="datetimeFigureOut">
              <a:rPr lang="en-US" smtClean="0"/>
              <a:pPr eaLnBrk="1" latinLnBrk="0" hangingPunct="1"/>
              <a:t>1/22/2014</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eaLnBrk="1" latinLnBrk="0" hangingPunct="1"/>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981200"/>
            <a:ext cx="8229600" cy="4191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248400"/>
            <a:ext cx="957264" cy="457200"/>
          </a:xfrm>
        </p:spPr>
        <p:txBody>
          <a:bodyPr/>
          <a:lstStyle/>
          <a:p>
            <a:pPr eaLnBrk="1" latinLnBrk="0" hangingPunct="1"/>
            <a:fld id="{C3F416CD-67A3-4CF0-A210-F6AF31AC147F}" type="datetimeFigureOut">
              <a:rPr lang="en-US" smtClean="0"/>
              <a:pPr eaLnBrk="1" latinLnBrk="0" hangingPunct="1"/>
              <a:t>1/22/2014</a:t>
            </a:fld>
            <a:endParaRPr lang="en-US" dirty="0"/>
          </a:p>
        </p:txBody>
      </p:sp>
      <p:sp>
        <p:nvSpPr>
          <p:cNvPr id="5" name="Footer Placeholder 4"/>
          <p:cNvSpPr>
            <a:spLocks noGrp="1"/>
          </p:cNvSpPr>
          <p:nvPr>
            <p:ph type="ftr" sz="quarter" idx="11"/>
          </p:nvPr>
        </p:nvSpPr>
        <p:spPr>
          <a:xfrm>
            <a:off x="1600200" y="6248400"/>
            <a:ext cx="5867400" cy="457200"/>
          </a:xfrm>
        </p:spPr>
        <p:txBody>
          <a:bodyPr/>
          <a:lstStyle/>
          <a:p>
            <a:endParaRPr kumimoji="0" lang="en-US" dirty="0"/>
          </a:p>
        </p:txBody>
      </p:sp>
      <p:sp>
        <p:nvSpPr>
          <p:cNvPr id="6" name="Slide Number Placeholder 5"/>
          <p:cNvSpPr>
            <a:spLocks noGrp="1"/>
          </p:cNvSpPr>
          <p:nvPr>
            <p:ph type="sldNum" sz="quarter" idx="12"/>
          </p:nvPr>
        </p:nvSpPr>
        <p:spPr>
          <a:xfrm>
            <a:off x="7924800" y="6248400"/>
            <a:ext cx="762000" cy="365760"/>
          </a:xfrm>
        </p:spPr>
        <p:txBody>
          <a:bodyPr/>
          <a:lstStyle/>
          <a:p>
            <a:fld id="{96652B35-718D-4E28-AFEB-B694A3B357E8}" type="slidenum">
              <a:rPr kumimoji="0" lang="en-US" smtClean="0"/>
              <a:pPr eaLnBrk="1" latinLnBrk="0" hangingPunct="1"/>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C3F416CD-67A3-4CF0-A210-F6AF31AC147F}" type="datetimeFigureOut">
              <a:rPr lang="en-US" smtClean="0"/>
              <a:pPr eaLnBrk="1" latinLnBrk="0" hangingPunct="1"/>
              <a:t>1/22/2014</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eaLnBrk="1" latinLnBrk="0" hangingPunct="1"/>
              <a:t>‹#›</a:t>
            </a:fld>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C3F416CD-67A3-4CF0-A210-F6AF31AC147F}" type="datetimeFigureOut">
              <a:rPr lang="en-US" smtClean="0"/>
              <a:pPr eaLnBrk="1" latinLnBrk="0" hangingPunct="1"/>
              <a:t>1/22/2014</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eaLnBrk="1" latinLnBrk="0" hangingPunct="1"/>
              <a:t>‹#›</a:t>
            </a:fld>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pPr algn="l" eaLnBrk="1" latinLnBrk="0" hangingPunct="1"/>
            <a:fld id="{C3F416CD-67A3-4CF0-A210-F6AF31AC147F}" type="datetimeFigureOut">
              <a:rPr lang="en-US" smtClean="0"/>
              <a:pPr algn="l" eaLnBrk="1" latinLnBrk="0" hangingPunct="1"/>
              <a:t>1/22/2014</a:t>
            </a:fld>
            <a:endParaRPr lang="en-US" dirty="0"/>
          </a:p>
        </p:txBody>
      </p:sp>
      <p:sp>
        <p:nvSpPr>
          <p:cNvPr id="27" name="Slide Number Placeholder 26"/>
          <p:cNvSpPr>
            <a:spLocks noGrp="1"/>
          </p:cNvSpPr>
          <p:nvPr>
            <p:ph type="sldNum" sz="quarter" idx="11"/>
          </p:nvPr>
        </p:nvSpPr>
        <p:spPr/>
        <p:txBody>
          <a:bodyPr rtlCol="0"/>
          <a:lstStyle/>
          <a:p>
            <a:pPr algn="r" eaLnBrk="1" latinLnBrk="0" hangingPunct="1"/>
            <a:fld id="{96652B35-718D-4E28-AFEB-B694A3B357E8}" type="slidenum">
              <a:rPr kumimoji="0" lang="en-US" smtClean="0"/>
              <a:pPr algn="r" eaLnBrk="1" latinLnBrk="0" hangingPunct="1"/>
              <a:t>‹#›</a:t>
            </a:fld>
            <a:endParaRPr kumimoji="0" lang="en-US" dirty="0"/>
          </a:p>
        </p:txBody>
      </p:sp>
      <p:sp>
        <p:nvSpPr>
          <p:cNvPr id="28" name="Footer Placeholder 27"/>
          <p:cNvSpPr>
            <a:spLocks noGrp="1"/>
          </p:cNvSpPr>
          <p:nvPr>
            <p:ph type="ftr" sz="quarter" idx="12"/>
          </p:nvPr>
        </p:nvSpPr>
        <p:spPr/>
        <p:txBody>
          <a:bodyPr rtlCol="0"/>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pPr eaLnBrk="1" latinLnBrk="0" hangingPunct="1"/>
            <a:fld id="{C3F416CD-67A3-4CF0-A210-F6AF31AC147F}" type="datetimeFigureOut">
              <a:rPr lang="en-US" smtClean="0"/>
              <a:pPr eaLnBrk="1" latinLnBrk="0" hangingPunct="1"/>
              <a:t>1/22/2014</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kumimoji="0" lang="en-US" dirty="0"/>
          </a:p>
        </p:txBody>
      </p:sp>
      <p:sp>
        <p:nvSpPr>
          <p:cNvPr id="5" name="Slide Number Placeholder 4"/>
          <p:cNvSpPr>
            <a:spLocks noGrp="1"/>
          </p:cNvSpPr>
          <p:nvPr>
            <p:ph type="sldNum" sz="quarter" idx="12"/>
          </p:nvPr>
        </p:nvSpPr>
        <p:spPr>
          <a:xfrm>
            <a:off x="8174736" y="2272"/>
            <a:ext cx="762000" cy="365760"/>
          </a:xfrm>
        </p:spPr>
        <p:txBody>
          <a:bodyPr/>
          <a:lstStyle/>
          <a:p>
            <a:fld id="{96652B35-718D-4E28-AFEB-B694A3B357E8}"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C3F416CD-67A3-4CF0-A210-F6AF31AC147F}" type="datetimeFigureOut">
              <a:rPr lang="en-US" smtClean="0"/>
              <a:pPr eaLnBrk="1" latinLnBrk="0" hangingPunct="1"/>
              <a:t>1/22/2014</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96652B35-718D-4E28-AFEB-B694A3B357E8}" type="slidenum">
              <a:rPr kumimoji="0" lang="en-US" smtClean="0"/>
              <a:pPr eaLnBrk="1" latinLnBrk="0" hangingPunct="1"/>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C3F416CD-67A3-4CF0-A210-F6AF31AC147F}" type="datetimeFigureOut">
              <a:rPr lang="en-US" smtClean="0"/>
              <a:pPr eaLnBrk="1" latinLnBrk="0" hangingPunct="1"/>
              <a:t>1/22/2014</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eaLnBrk="1" latinLnBrk="0" hangingPunct="1"/>
              <a:t>‹#›</a:t>
            </a:fld>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C3F416CD-67A3-4CF0-A210-F6AF31AC147F}" type="datetimeFigureOut">
              <a:rPr lang="en-US" smtClean="0"/>
              <a:pPr eaLnBrk="1" latinLnBrk="0" hangingPunct="1"/>
              <a:t>1/22/2014</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eaLnBrk="1" latinLnBrk="0" hangingPunct="1"/>
              <a:t>‹#›</a:t>
            </a:fld>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lgn="l" eaLnBrk="1" latinLnBrk="0" hangingPunct="1"/>
            <a:fld id="{C3F416CD-67A3-4CF0-A210-F6AF31AC147F}" type="datetimeFigureOut">
              <a:rPr lang="en-US" smtClean="0"/>
              <a:pPr algn="l" eaLnBrk="1" latinLnBrk="0" hangingPunct="1"/>
              <a:t>1/22/2014</a:t>
            </a:fld>
            <a:endParaRPr lang="en-US" sz="800" dirty="0">
              <a:solidFill>
                <a:schemeClr val="accent2"/>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lgn="r" eaLnBrk="1" latinLnBrk="0" hangingPunct="1"/>
            <a:endParaRPr kumimoji="0" lang="en-US" sz="800" dirty="0">
              <a:solidFill>
                <a:schemeClr val="accent2"/>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TaxCredit.Registry@la.gov"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Office Audit Division</a:t>
            </a:r>
            <a:br>
              <a:rPr lang="en-US" dirty="0" smtClean="0"/>
            </a:br>
            <a:r>
              <a:rPr lang="en-US" dirty="0" smtClean="0"/>
              <a:t>~Credits and Payments~</a:t>
            </a:r>
            <a:endParaRPr lang="en-US" dirty="0"/>
          </a:p>
        </p:txBody>
      </p:sp>
      <p:sp>
        <p:nvSpPr>
          <p:cNvPr id="3" name="Subtitle 2"/>
          <p:cNvSpPr>
            <a:spLocks noGrp="1"/>
          </p:cNvSpPr>
          <p:nvPr>
            <p:ph type="subTitle" idx="1"/>
          </p:nvPr>
        </p:nvSpPr>
        <p:spPr>
          <a:xfrm>
            <a:off x="381000" y="4114800"/>
            <a:ext cx="4953000" cy="2286000"/>
          </a:xfrm>
        </p:spPr>
        <p:txBody>
          <a:bodyPr>
            <a:normAutofit fontScale="92500" lnSpcReduction="10000"/>
          </a:bodyPr>
          <a:lstStyle/>
          <a:p>
            <a:r>
              <a:rPr lang="en-US" b="1" dirty="0" smtClean="0"/>
              <a:t>Annual Liaison Meeting</a:t>
            </a:r>
          </a:p>
          <a:p>
            <a:r>
              <a:rPr lang="en-US" b="1" dirty="0" smtClean="0"/>
              <a:t>January 16, 2014</a:t>
            </a:r>
          </a:p>
          <a:p>
            <a:endParaRPr lang="en-US" dirty="0" smtClean="0"/>
          </a:p>
          <a:p>
            <a:endParaRPr lang="en-US" dirty="0" smtClean="0"/>
          </a:p>
          <a:p>
            <a:r>
              <a:rPr lang="en-US" dirty="0" smtClean="0"/>
              <a:t>Dawn Bankston &amp; </a:t>
            </a:r>
          </a:p>
          <a:p>
            <a:r>
              <a:rPr lang="en-US" dirty="0" smtClean="0"/>
              <a:t>Michelle Galland</a:t>
            </a:r>
          </a:p>
        </p:txBody>
      </p:sp>
    </p:spTree>
    <p:extLst>
      <p:ext uri="{BB962C8B-B14F-4D97-AF65-F5344CB8AC3E}">
        <p14:creationId xmlns:p14="http://schemas.microsoft.com/office/powerpoint/2010/main" val="15723962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Avoid Refund Delays</a:t>
            </a:r>
            <a:endParaRPr lang="en-US" dirty="0"/>
          </a:p>
        </p:txBody>
      </p:sp>
      <p:sp>
        <p:nvSpPr>
          <p:cNvPr id="3" name="Content Placeholder 2"/>
          <p:cNvSpPr>
            <a:spLocks noGrp="1"/>
          </p:cNvSpPr>
          <p:nvPr>
            <p:ph idx="1"/>
          </p:nvPr>
        </p:nvSpPr>
        <p:spPr/>
        <p:txBody>
          <a:bodyPr>
            <a:normAutofit fontScale="92500" lnSpcReduction="10000"/>
          </a:bodyPr>
          <a:lstStyle/>
          <a:p>
            <a:r>
              <a:rPr lang="en-US" sz="2200" dirty="0" smtClean="0"/>
              <a:t>File electronically and attach supporting documentation</a:t>
            </a:r>
          </a:p>
          <a:p>
            <a:r>
              <a:rPr lang="en-US" sz="2200" dirty="0" smtClean="0"/>
              <a:t>Use correct social </a:t>
            </a:r>
            <a:r>
              <a:rPr lang="en-US" sz="2200" dirty="0"/>
              <a:t>security </a:t>
            </a:r>
            <a:r>
              <a:rPr lang="en-US" sz="2200" dirty="0" smtClean="0"/>
              <a:t>number</a:t>
            </a:r>
          </a:p>
          <a:p>
            <a:r>
              <a:rPr lang="en-US" sz="2200" dirty="0" smtClean="0"/>
              <a:t>Use correct </a:t>
            </a:r>
            <a:r>
              <a:rPr lang="en-US" sz="2200" dirty="0"/>
              <a:t>mailing </a:t>
            </a:r>
            <a:r>
              <a:rPr lang="en-US" sz="2200" dirty="0" smtClean="0"/>
              <a:t>address</a:t>
            </a:r>
          </a:p>
          <a:p>
            <a:r>
              <a:rPr lang="en-US" sz="2200" dirty="0" smtClean="0"/>
              <a:t>Check for math errors</a:t>
            </a:r>
          </a:p>
          <a:p>
            <a:pPr marL="109728" indent="0">
              <a:buNone/>
            </a:pPr>
            <a:endParaRPr lang="en-US" sz="2200" dirty="0" smtClean="0"/>
          </a:p>
          <a:p>
            <a:r>
              <a:rPr lang="en-US" sz="2200" dirty="0" smtClean="0"/>
              <a:t>Name consistency - always </a:t>
            </a:r>
            <a:r>
              <a:rPr lang="en-US" sz="2200" dirty="0"/>
              <a:t>file with the same names (first, middle, last) in the same order each year</a:t>
            </a:r>
            <a:r>
              <a:rPr lang="en-US" sz="2200" dirty="0" smtClean="0"/>
              <a:t>.</a:t>
            </a:r>
          </a:p>
          <a:p>
            <a:endParaRPr lang="en-US" sz="2200" dirty="0" smtClean="0"/>
          </a:p>
          <a:p>
            <a:r>
              <a:rPr lang="en-US" sz="2200" dirty="0" smtClean="0"/>
              <a:t>Correct estimated </a:t>
            </a:r>
            <a:r>
              <a:rPr lang="en-US" sz="2200" dirty="0"/>
              <a:t>payments and credit carry forwards reported compared to LDR records</a:t>
            </a:r>
            <a:r>
              <a:rPr lang="en-US" sz="2200" dirty="0" smtClean="0"/>
              <a:t>.</a:t>
            </a:r>
          </a:p>
          <a:p>
            <a:endParaRPr lang="en-US" sz="2200" dirty="0"/>
          </a:p>
          <a:p>
            <a:pPr>
              <a:defRPr/>
            </a:pPr>
            <a:r>
              <a:rPr lang="en-US" sz="2200" dirty="0" smtClean="0"/>
              <a:t>Amended returns correctly - should </a:t>
            </a:r>
            <a:r>
              <a:rPr lang="en-US" sz="2200" dirty="0"/>
              <a:t>be completed as if no other return was ever filed for the period.</a:t>
            </a:r>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10</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13115696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Tax Credit Registry</a:t>
            </a:r>
            <a:endParaRPr lang="en-US" dirty="0"/>
          </a:p>
        </p:txBody>
      </p:sp>
      <p:sp>
        <p:nvSpPr>
          <p:cNvPr id="3" name="Content Placeholder 2"/>
          <p:cNvSpPr>
            <a:spLocks noGrp="1"/>
          </p:cNvSpPr>
          <p:nvPr>
            <p:ph idx="1"/>
          </p:nvPr>
        </p:nvSpPr>
        <p:spPr/>
        <p:txBody>
          <a:bodyPr>
            <a:normAutofit/>
          </a:bodyPr>
          <a:lstStyle/>
          <a:p>
            <a:pPr marL="0" indent="0">
              <a:buNone/>
            </a:pPr>
            <a:r>
              <a:rPr lang="en-US" sz="2400" b="1" dirty="0"/>
              <a:t>Revenue Information Bulletin No. 14-005 </a:t>
            </a:r>
            <a:endParaRPr lang="en-US" sz="2400" dirty="0"/>
          </a:p>
          <a:p>
            <a:pPr marL="228600" lvl="1"/>
            <a:r>
              <a:rPr lang="en-US" sz="2200" dirty="0" smtClean="0"/>
              <a:t>For transferable credits certified on or after January 1, 2014</a:t>
            </a:r>
            <a:endParaRPr lang="en-US" sz="2200" dirty="0"/>
          </a:p>
          <a:p>
            <a:endParaRPr lang="en-US" sz="2000" dirty="0"/>
          </a:p>
          <a:p>
            <a:pPr marL="0" indent="0">
              <a:buNone/>
            </a:pPr>
            <a:r>
              <a:rPr lang="en-US" sz="2200" b="1" dirty="0"/>
              <a:t>Recording a transferable tax credit granted by a state agency </a:t>
            </a:r>
            <a:endParaRPr lang="en-US" sz="2200" dirty="0"/>
          </a:p>
          <a:p>
            <a:r>
              <a:rPr lang="en-US" sz="2200" dirty="0"/>
              <a:t>Certifying agency will submit certifications directly to LDR</a:t>
            </a:r>
          </a:p>
          <a:p>
            <a:r>
              <a:rPr lang="en-US" sz="2200" dirty="0"/>
              <a:t>LDR will issue “Credit Registration Form” (R-6135) to the party that earned the tax credit. </a:t>
            </a:r>
          </a:p>
          <a:p>
            <a:r>
              <a:rPr lang="en-US" sz="2200" dirty="0"/>
              <a:t>Credit Registration Form is proof of registration </a:t>
            </a:r>
          </a:p>
          <a:p>
            <a:r>
              <a:rPr lang="en-US" sz="2200" dirty="0" smtClean="0"/>
              <a:t>The </a:t>
            </a:r>
            <a:r>
              <a:rPr lang="en-US" sz="2200" dirty="0"/>
              <a:t>credit registration form will include a unique LDR State Certification Number valid for use by the credit earner only. </a:t>
            </a:r>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11</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2212769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52400"/>
            <a:ext cx="7620000" cy="62486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01031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52400"/>
            <a:ext cx="7134224" cy="64648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155110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Tax Credit Registry</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sz="2600" b="1" dirty="0"/>
              <a:t>Transferring a recorded Motion Picture Investor credit to the State </a:t>
            </a:r>
            <a:r>
              <a:rPr lang="en-US" sz="2600" b="1" dirty="0" smtClean="0"/>
              <a:t>(‘</a:t>
            </a:r>
            <a:r>
              <a:rPr lang="en-US" sz="2600" b="1" dirty="0"/>
              <a:t>sell back’)</a:t>
            </a:r>
          </a:p>
          <a:p>
            <a:r>
              <a:rPr lang="en-US" sz="2400" dirty="0"/>
              <a:t>The credit earner will submit a completed Credit Utilization Form (R-6140, Section 1), a copy of the Credit Registration Form (R-6135), and applicable transfer fee to LDR. </a:t>
            </a:r>
          </a:p>
          <a:p>
            <a:endParaRPr lang="en-US" sz="2200" dirty="0"/>
          </a:p>
          <a:p>
            <a:pPr marL="0" indent="0">
              <a:buNone/>
            </a:pPr>
            <a:r>
              <a:rPr lang="en-US" sz="2600" b="1" dirty="0"/>
              <a:t>Claiming a recorded credit on a tax return </a:t>
            </a:r>
          </a:p>
          <a:p>
            <a:r>
              <a:rPr lang="en-US" sz="2400" dirty="0"/>
              <a:t>The credit owner will attach a completed Credit Utilization Form (R-6140, Section 2) and a copy of the Credit Registration Form (R-6135) to the tax return when claiming the tax credit. </a:t>
            </a:r>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14</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32003465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Tax Credit Registry</a:t>
            </a:r>
            <a:endParaRPr lang="en-US" dirty="0"/>
          </a:p>
        </p:txBody>
      </p:sp>
      <p:sp>
        <p:nvSpPr>
          <p:cNvPr id="3" name="Content Placeholder 2"/>
          <p:cNvSpPr>
            <a:spLocks noGrp="1"/>
          </p:cNvSpPr>
          <p:nvPr>
            <p:ph idx="1"/>
          </p:nvPr>
        </p:nvSpPr>
        <p:spPr/>
        <p:txBody>
          <a:bodyPr>
            <a:normAutofit fontScale="92500" lnSpcReduction="20000"/>
          </a:bodyPr>
          <a:lstStyle/>
          <a:p>
            <a:pPr marL="0" indent="0">
              <a:spcAft>
                <a:spcPts val="600"/>
              </a:spcAft>
              <a:buNone/>
            </a:pPr>
            <a:r>
              <a:rPr lang="en-US" sz="2400" b="1" dirty="0"/>
              <a:t>Transferring a recorded credit to another party </a:t>
            </a:r>
          </a:p>
          <a:p>
            <a:pPr>
              <a:spcAft>
                <a:spcPts val="900"/>
              </a:spcAft>
            </a:pPr>
            <a:r>
              <a:rPr lang="en-US" sz="2200" dirty="0"/>
              <a:t>The owner and buyer will jointly submit a completed Credit Utilization Form (R-6140, Section 3), a copy of the Credit Registration Form (R-6135), a copy of the contract of sale, and applicable transfer fee to LDR within ten days of the transfer. </a:t>
            </a:r>
          </a:p>
          <a:p>
            <a:pPr>
              <a:spcAft>
                <a:spcPts val="900"/>
              </a:spcAft>
            </a:pPr>
            <a:r>
              <a:rPr lang="en-US" sz="2200" dirty="0"/>
              <a:t>A separate Credit Utilization Form will need to be completed for each transferee. </a:t>
            </a:r>
          </a:p>
          <a:p>
            <a:pPr>
              <a:spcAft>
                <a:spcPts val="900"/>
              </a:spcAft>
            </a:pPr>
            <a:r>
              <a:rPr lang="en-US" sz="2200" dirty="0"/>
              <a:t>A transfer is not effective until it is recorded in the Registry. </a:t>
            </a:r>
          </a:p>
          <a:p>
            <a:pPr marL="0" indent="0">
              <a:buNone/>
            </a:pPr>
            <a:endParaRPr lang="en-US" sz="2200" dirty="0"/>
          </a:p>
          <a:p>
            <a:pPr marL="0" indent="0">
              <a:buNone/>
            </a:pPr>
            <a:r>
              <a:rPr lang="en-US" sz="2200" dirty="0"/>
              <a:t>After receiving the necessary paperwork and verifying the credit, LDR will enter the transfer into the Registry and issue a Credit Registration Form (R-6135) to the transferee as the new owner of the credit with a unique LDR State Certification Number valid for use by the named transferee. </a:t>
            </a:r>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15</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35040342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Tax Credit Registry</a:t>
            </a:r>
            <a:endParaRPr lang="en-US" dirty="0"/>
          </a:p>
        </p:txBody>
      </p:sp>
      <p:sp>
        <p:nvSpPr>
          <p:cNvPr id="3" name="Content Placeholder 2"/>
          <p:cNvSpPr>
            <a:spLocks noGrp="1"/>
          </p:cNvSpPr>
          <p:nvPr>
            <p:ph idx="1"/>
          </p:nvPr>
        </p:nvSpPr>
        <p:spPr/>
        <p:txBody>
          <a:bodyPr>
            <a:normAutofit/>
          </a:bodyPr>
          <a:lstStyle/>
          <a:p>
            <a:pPr marL="0" indent="0">
              <a:spcAft>
                <a:spcPts val="600"/>
              </a:spcAft>
              <a:buNone/>
            </a:pPr>
            <a:r>
              <a:rPr lang="en-US" sz="2200" b="1" dirty="0"/>
              <a:t>Recording the flow-through of a transferable credit </a:t>
            </a:r>
            <a:endParaRPr lang="en-US" sz="2200" dirty="0"/>
          </a:p>
          <a:p>
            <a:pPr>
              <a:lnSpc>
                <a:spcPct val="90000"/>
              </a:lnSpc>
              <a:spcAft>
                <a:spcPts val="900"/>
              </a:spcAft>
            </a:pPr>
            <a:r>
              <a:rPr lang="en-US" sz="2000" dirty="0"/>
              <a:t>The owner will submit a completed Credit Utilization Form (R-6140, Section 3), a copy of the Credit Registration Form (R-6135), and applicable transfer fee to LDR within ten days of the transfer. </a:t>
            </a:r>
          </a:p>
          <a:p>
            <a:pPr>
              <a:lnSpc>
                <a:spcPct val="90000"/>
              </a:lnSpc>
              <a:spcAft>
                <a:spcPts val="900"/>
              </a:spcAft>
            </a:pPr>
            <a:r>
              <a:rPr lang="en-US" sz="2000" dirty="0"/>
              <a:t>A separate Credit Utilization Form will need to be completed for each partner or member. </a:t>
            </a:r>
            <a:endParaRPr lang="en-US" sz="2000" dirty="0" smtClean="0"/>
          </a:p>
          <a:p>
            <a:pPr>
              <a:lnSpc>
                <a:spcPct val="90000"/>
              </a:lnSpc>
              <a:spcAft>
                <a:spcPts val="900"/>
              </a:spcAft>
            </a:pPr>
            <a:endParaRPr lang="en-US" sz="2000" dirty="0"/>
          </a:p>
          <a:p>
            <a:pPr marL="0" indent="0">
              <a:buNone/>
            </a:pPr>
            <a:r>
              <a:rPr lang="en-US" sz="2000" dirty="0"/>
              <a:t>After receiving the necessary paperwork and verifying the credit, LDR will enter the transfer into the Registry and issue a separate Credit Registration Form (R-6135) to each transferee as the new owner of the credit with a unique LDR State Certification Number valid for use by the named transferee.</a:t>
            </a:r>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16</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36083060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Tax Credit Registry</a:t>
            </a:r>
            <a:endParaRPr lang="en-US" dirty="0"/>
          </a:p>
        </p:txBody>
      </p:sp>
      <p:sp>
        <p:nvSpPr>
          <p:cNvPr id="3" name="Content Placeholder 2"/>
          <p:cNvSpPr>
            <a:spLocks noGrp="1"/>
          </p:cNvSpPr>
          <p:nvPr>
            <p:ph idx="1"/>
          </p:nvPr>
        </p:nvSpPr>
        <p:spPr/>
        <p:txBody>
          <a:bodyPr>
            <a:normAutofit/>
          </a:bodyPr>
          <a:lstStyle/>
          <a:p>
            <a:pPr marL="0" indent="0">
              <a:spcBef>
                <a:spcPts val="600"/>
              </a:spcBef>
              <a:spcAft>
                <a:spcPts val="600"/>
              </a:spcAft>
              <a:buNone/>
            </a:pPr>
            <a:endParaRPr lang="en-US" b="1" dirty="0" smtClean="0"/>
          </a:p>
          <a:p>
            <a:pPr marL="0" indent="0">
              <a:spcBef>
                <a:spcPts val="600"/>
              </a:spcBef>
              <a:spcAft>
                <a:spcPts val="600"/>
              </a:spcAft>
              <a:buNone/>
            </a:pPr>
            <a:r>
              <a:rPr lang="en-US" sz="2200" b="1" dirty="0" smtClean="0"/>
              <a:t>Using </a:t>
            </a:r>
            <a:r>
              <a:rPr lang="en-US" sz="2200" b="1" dirty="0"/>
              <a:t>a purchased credit to pay an outstanding tax liability </a:t>
            </a:r>
            <a:endParaRPr lang="en-US" sz="2200" dirty="0"/>
          </a:p>
          <a:p>
            <a:r>
              <a:rPr lang="en-US" sz="2000" dirty="0"/>
              <a:t>The owner will submit a completed “Transferable Credit Payment Voucher” (R-6170) and a copy of the Credit Registration Form (R-6135) to LDR. </a:t>
            </a:r>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17</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19657887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3378" y="304800"/>
            <a:ext cx="5819422" cy="6284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931668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Tax Credit Registry</a:t>
            </a:r>
            <a:endParaRPr lang="en-US" dirty="0"/>
          </a:p>
        </p:txBody>
      </p:sp>
      <p:sp>
        <p:nvSpPr>
          <p:cNvPr id="3" name="Content Placeholder 2"/>
          <p:cNvSpPr>
            <a:spLocks noGrp="1"/>
          </p:cNvSpPr>
          <p:nvPr>
            <p:ph idx="1"/>
          </p:nvPr>
        </p:nvSpPr>
        <p:spPr/>
        <p:txBody>
          <a:bodyPr>
            <a:normAutofit/>
          </a:bodyPr>
          <a:lstStyle/>
          <a:p>
            <a:pPr marL="109728" indent="0">
              <a:buNone/>
            </a:pPr>
            <a:endParaRPr lang="en-US" dirty="0"/>
          </a:p>
          <a:p>
            <a:pPr marL="0" indent="0">
              <a:spcAft>
                <a:spcPts val="600"/>
              </a:spcAft>
              <a:buNone/>
            </a:pPr>
            <a:r>
              <a:rPr lang="en-US" sz="2400" b="1" dirty="0"/>
              <a:t>Requests of record ownership </a:t>
            </a:r>
          </a:p>
          <a:p>
            <a:pPr>
              <a:spcAft>
                <a:spcPts val="600"/>
              </a:spcAft>
            </a:pPr>
            <a:r>
              <a:rPr lang="en-US" sz="2200" dirty="0"/>
              <a:t>The owner of the credit </a:t>
            </a:r>
            <a:r>
              <a:rPr lang="en-US" sz="2200" dirty="0" smtClean="0"/>
              <a:t>may submit </a:t>
            </a:r>
            <a:r>
              <a:rPr lang="en-US" sz="2200" dirty="0"/>
              <a:t>a written request either by letter or email for a “Record Owner Report.” The request must contain the name and address of the owner and the LDR State Certification Number of the credit. </a:t>
            </a:r>
          </a:p>
          <a:p>
            <a:pPr>
              <a:spcAft>
                <a:spcPts val="600"/>
              </a:spcAft>
            </a:pPr>
            <a:r>
              <a:rPr lang="en-US" sz="2200" dirty="0"/>
              <a:t>LDR will issue a “Record Owner Report” (R-6155) to the owner that will state the balance as of the date the report is issued along with LDR State Certification Number. </a:t>
            </a:r>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19</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340805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Credits &amp; Refunds</a:t>
            </a:r>
            <a:endParaRPr lang="en-US" dirty="0"/>
          </a:p>
        </p:txBody>
      </p:sp>
      <p:sp>
        <p:nvSpPr>
          <p:cNvPr id="3" name="Content Placeholder 2"/>
          <p:cNvSpPr>
            <a:spLocks noGrp="1"/>
          </p:cNvSpPr>
          <p:nvPr>
            <p:ph idx="1"/>
          </p:nvPr>
        </p:nvSpPr>
        <p:spPr/>
        <p:txBody>
          <a:bodyPr/>
          <a:lstStyle/>
          <a:p>
            <a:pPr lvl="0"/>
            <a:endParaRPr lang="en-US" b="1" dirty="0" smtClean="0"/>
          </a:p>
          <a:p>
            <a:pPr lvl="0"/>
            <a:r>
              <a:rPr lang="en-US" b="1" dirty="0" smtClean="0"/>
              <a:t>Agenda topics</a:t>
            </a:r>
          </a:p>
          <a:p>
            <a:pPr lvl="0"/>
            <a:endParaRPr lang="en-US" b="1" dirty="0"/>
          </a:p>
          <a:p>
            <a:pPr lvl="2"/>
            <a:r>
              <a:rPr lang="en-US" sz="2200" dirty="0"/>
              <a:t>Documentation for Credits</a:t>
            </a:r>
          </a:p>
          <a:p>
            <a:pPr lvl="2"/>
            <a:r>
              <a:rPr lang="en-US" sz="2200" dirty="0"/>
              <a:t>Refund Turnaround Time</a:t>
            </a:r>
          </a:p>
          <a:p>
            <a:pPr lvl="2"/>
            <a:r>
              <a:rPr lang="en-US" sz="2200" dirty="0"/>
              <a:t>Tax Credit Registry</a:t>
            </a:r>
          </a:p>
          <a:p>
            <a:pPr lvl="2"/>
            <a:r>
              <a:rPr lang="en-US" sz="2200" dirty="0"/>
              <a:t>Invalidation of Certified Credits</a:t>
            </a:r>
          </a:p>
          <a:p>
            <a:pPr lvl="2"/>
            <a:r>
              <a:rPr lang="en-US" sz="2200" dirty="0"/>
              <a:t>Tax Credits Pertaining to Prescribed Periods</a:t>
            </a:r>
          </a:p>
          <a:p>
            <a:endParaRPr lang="en-US" dirty="0"/>
          </a:p>
        </p:txBody>
      </p:sp>
    </p:spTree>
    <p:extLst>
      <p:ext uri="{BB962C8B-B14F-4D97-AF65-F5344CB8AC3E}">
        <p14:creationId xmlns:p14="http://schemas.microsoft.com/office/powerpoint/2010/main" val="2938036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914400"/>
            <a:ext cx="8438761" cy="4786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79452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Tax Credit Registry</a:t>
            </a:r>
            <a:endParaRPr lang="en-US" dirty="0"/>
          </a:p>
        </p:txBody>
      </p:sp>
      <p:sp>
        <p:nvSpPr>
          <p:cNvPr id="3" name="Content Placeholder 2"/>
          <p:cNvSpPr>
            <a:spLocks noGrp="1"/>
          </p:cNvSpPr>
          <p:nvPr>
            <p:ph idx="1"/>
          </p:nvPr>
        </p:nvSpPr>
        <p:spPr/>
        <p:txBody>
          <a:bodyPr>
            <a:normAutofit/>
          </a:bodyPr>
          <a:lstStyle/>
          <a:p>
            <a:pPr marL="0" indent="0">
              <a:buNone/>
            </a:pPr>
            <a:endParaRPr lang="en-US" b="1" dirty="0" smtClean="0"/>
          </a:p>
          <a:p>
            <a:pPr marL="0" indent="0">
              <a:buNone/>
            </a:pPr>
            <a:r>
              <a:rPr lang="en-US" sz="2200" b="1" dirty="0" smtClean="0"/>
              <a:t>Contacting </a:t>
            </a:r>
            <a:r>
              <a:rPr lang="en-US" sz="2200" b="1" dirty="0"/>
              <a:t>the Tax Credit Registry </a:t>
            </a:r>
            <a:endParaRPr lang="en-US" sz="2200" dirty="0"/>
          </a:p>
          <a:p>
            <a:pPr marL="329184" lvl="1" indent="0">
              <a:spcBef>
                <a:spcPts val="0"/>
              </a:spcBef>
              <a:buNone/>
            </a:pPr>
            <a:endParaRPr lang="en-US" dirty="0"/>
          </a:p>
          <a:p>
            <a:pPr marL="594360" lvl="2" indent="0">
              <a:spcBef>
                <a:spcPts val="0"/>
              </a:spcBef>
              <a:buNone/>
            </a:pPr>
            <a:r>
              <a:rPr lang="en-US" dirty="0"/>
              <a:t>Louisiana Department of Revenue </a:t>
            </a:r>
          </a:p>
          <a:p>
            <a:pPr marL="594360" lvl="2" indent="0">
              <a:spcBef>
                <a:spcPts val="0"/>
              </a:spcBef>
              <a:buNone/>
            </a:pPr>
            <a:r>
              <a:rPr lang="en-US" dirty="0"/>
              <a:t>Attn: Tax Credit Registry </a:t>
            </a:r>
          </a:p>
          <a:p>
            <a:pPr marL="594360" lvl="2" indent="0">
              <a:spcBef>
                <a:spcPts val="0"/>
              </a:spcBef>
              <a:buNone/>
            </a:pPr>
            <a:r>
              <a:rPr lang="en-US" dirty="0"/>
              <a:t>PO Box 1071 </a:t>
            </a:r>
          </a:p>
          <a:p>
            <a:pPr marL="594360" lvl="2" indent="0">
              <a:spcBef>
                <a:spcPts val="0"/>
              </a:spcBef>
              <a:buNone/>
            </a:pPr>
            <a:r>
              <a:rPr lang="en-US" dirty="0"/>
              <a:t>Baton Rouge LA 70821 </a:t>
            </a:r>
          </a:p>
          <a:p>
            <a:pPr marL="594360" lvl="2" indent="0">
              <a:spcBef>
                <a:spcPts val="0"/>
              </a:spcBef>
              <a:buNone/>
            </a:pPr>
            <a:endParaRPr lang="en-US" dirty="0"/>
          </a:p>
          <a:p>
            <a:pPr marL="594360" lvl="2" indent="0">
              <a:spcBef>
                <a:spcPts val="0"/>
              </a:spcBef>
              <a:buNone/>
            </a:pPr>
            <a:r>
              <a:rPr lang="en-US" dirty="0"/>
              <a:t>Email:  </a:t>
            </a:r>
            <a:r>
              <a:rPr lang="en-US" dirty="0">
                <a:hlinkClick r:id="rId3"/>
              </a:rPr>
              <a:t>TaxCredit.Registry@la.gov</a:t>
            </a:r>
            <a:r>
              <a:rPr lang="en-US" dirty="0"/>
              <a:t> </a:t>
            </a:r>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21</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17361704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Calibri" pitchFamily="34" charset="0"/>
              </a:rPr>
              <a:t>Invalidation of Certified Credits</a:t>
            </a:r>
            <a:endParaRPr lang="en-US" dirty="0"/>
          </a:p>
        </p:txBody>
      </p:sp>
      <p:sp>
        <p:nvSpPr>
          <p:cNvPr id="3" name="Content Placeholder 2"/>
          <p:cNvSpPr>
            <a:spLocks noGrp="1"/>
          </p:cNvSpPr>
          <p:nvPr>
            <p:ph idx="1"/>
          </p:nvPr>
        </p:nvSpPr>
        <p:spPr/>
        <p:txBody>
          <a:bodyPr>
            <a:normAutofit/>
          </a:bodyPr>
          <a:lstStyle/>
          <a:p>
            <a:endParaRPr lang="en-US" sz="2200" dirty="0" smtClean="0"/>
          </a:p>
          <a:p>
            <a:r>
              <a:rPr lang="en-US" sz="2200" dirty="0" smtClean="0"/>
              <a:t>There was a one instance where LED recalled their certification of credits that were previously certified. </a:t>
            </a:r>
          </a:p>
          <a:p>
            <a:endParaRPr lang="en-US" sz="2200" dirty="0" smtClean="0"/>
          </a:p>
          <a:p>
            <a:r>
              <a:rPr lang="en-US" sz="2200" dirty="0" smtClean="0"/>
              <a:t>LED has since re-instated these credits.</a:t>
            </a:r>
          </a:p>
          <a:p>
            <a:endParaRPr lang="en-US" sz="2200" dirty="0" smtClean="0"/>
          </a:p>
          <a:p>
            <a:r>
              <a:rPr lang="en-US" sz="2200" dirty="0" smtClean="0"/>
              <a:t>When the certification was recalled LDR disallowed the credits on the returns of those taxpayers that claimed the credits and issued proposed assessments.  The credits have been re-applied to the affected accounts.</a:t>
            </a:r>
            <a:endParaRPr lang="en-US" sz="2200"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22</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20833592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Tax Credits Pertaining to </a:t>
            </a:r>
            <a:r>
              <a:rPr lang="en-US" b="1" dirty="0" smtClean="0"/>
              <a:t/>
            </a:r>
            <a:br>
              <a:rPr lang="en-US" b="1" dirty="0" smtClean="0"/>
            </a:br>
            <a:r>
              <a:rPr lang="en-US" b="1" dirty="0"/>
              <a:t>P</a:t>
            </a:r>
            <a:r>
              <a:rPr lang="en-US" b="1" dirty="0" smtClean="0"/>
              <a:t>rescribed </a:t>
            </a:r>
            <a:r>
              <a:rPr lang="en-US" b="1" dirty="0"/>
              <a:t>Periods</a:t>
            </a:r>
            <a:endParaRPr lang="en-US" dirty="0"/>
          </a:p>
        </p:txBody>
      </p:sp>
      <p:sp>
        <p:nvSpPr>
          <p:cNvPr id="3" name="Content Placeholder 2"/>
          <p:cNvSpPr>
            <a:spLocks noGrp="1"/>
          </p:cNvSpPr>
          <p:nvPr>
            <p:ph idx="1"/>
          </p:nvPr>
        </p:nvSpPr>
        <p:spPr/>
        <p:txBody>
          <a:bodyPr>
            <a:normAutofit/>
          </a:bodyPr>
          <a:lstStyle/>
          <a:p>
            <a:endParaRPr lang="en-US" sz="2200" dirty="0" smtClean="0"/>
          </a:p>
          <a:p>
            <a:r>
              <a:rPr lang="en-US" sz="2200" dirty="0" smtClean="0"/>
              <a:t>Revenue </a:t>
            </a:r>
            <a:r>
              <a:rPr lang="en-US" sz="2200" dirty="0"/>
              <a:t>Ruling No. 13-005 </a:t>
            </a:r>
          </a:p>
          <a:p>
            <a:r>
              <a:rPr lang="en-US" sz="2200" dirty="0"/>
              <a:t>La. R.S. 47:1623(A</a:t>
            </a:r>
            <a:r>
              <a:rPr lang="en-US" sz="2200" dirty="0" smtClean="0"/>
              <a:t>)</a:t>
            </a:r>
            <a:endParaRPr lang="en-US" sz="2200" dirty="0"/>
          </a:p>
          <a:p>
            <a:pPr lvl="1"/>
            <a:r>
              <a:rPr lang="en-US" sz="2000" dirty="0"/>
              <a:t>“After three years from the 31st day of December of the year in which the tax became due or after one year from the date the tax was paid, whichever is the later, no </a:t>
            </a:r>
            <a:r>
              <a:rPr lang="en-US" sz="2000" u="sng" dirty="0"/>
              <a:t>refund or credit</a:t>
            </a:r>
            <a:r>
              <a:rPr lang="en-US" sz="2000" dirty="0"/>
              <a:t> for an </a:t>
            </a:r>
            <a:r>
              <a:rPr lang="en-US" sz="2000" u="sng" dirty="0"/>
              <a:t>overpayment</a:t>
            </a:r>
            <a:r>
              <a:rPr lang="en-US" sz="2000" dirty="0"/>
              <a:t> shall be made unless a </a:t>
            </a:r>
            <a:r>
              <a:rPr lang="en-US" sz="2000" u="sng" dirty="0"/>
              <a:t>claim for credit or refund </a:t>
            </a:r>
            <a:r>
              <a:rPr lang="en-US" sz="2000" dirty="0"/>
              <a:t>has been filed with the secretary by the taxpayer claiming such credit or refund before the expiration of said three-year or one-year period.”</a:t>
            </a:r>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23</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4863895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Tax Credits Pertaining to </a:t>
            </a:r>
            <a:br>
              <a:rPr lang="en-US" b="1" dirty="0" smtClean="0"/>
            </a:br>
            <a:r>
              <a:rPr lang="en-US" b="1" dirty="0" smtClean="0"/>
              <a:t>Prescribed Periods</a:t>
            </a:r>
            <a:endParaRPr lang="en-US" dirty="0"/>
          </a:p>
        </p:txBody>
      </p:sp>
      <p:sp>
        <p:nvSpPr>
          <p:cNvPr id="3" name="Content Placeholder 2"/>
          <p:cNvSpPr>
            <a:spLocks noGrp="1"/>
          </p:cNvSpPr>
          <p:nvPr>
            <p:ph idx="1"/>
          </p:nvPr>
        </p:nvSpPr>
        <p:spPr/>
        <p:txBody>
          <a:bodyPr>
            <a:normAutofit lnSpcReduction="10000"/>
          </a:bodyPr>
          <a:lstStyle/>
          <a:p>
            <a:endParaRPr lang="en-US" sz="2200" dirty="0" smtClean="0"/>
          </a:p>
          <a:p>
            <a:r>
              <a:rPr lang="en-US" sz="2200" u="sng" dirty="0" smtClean="0"/>
              <a:t>“Refund </a:t>
            </a:r>
            <a:r>
              <a:rPr lang="en-US" sz="2200" u="sng" dirty="0"/>
              <a:t>or credit</a:t>
            </a:r>
            <a:r>
              <a:rPr lang="en-US" sz="2200" dirty="0"/>
              <a:t>” refers to the ultimate disposition of an overpayment, either in the form of a refund to the taxpayer or a credit which is applied to a prior or subsequent tax year</a:t>
            </a:r>
            <a:r>
              <a:rPr lang="en-US" sz="2200" dirty="0" smtClean="0"/>
              <a:t>.</a:t>
            </a:r>
          </a:p>
          <a:p>
            <a:endParaRPr lang="en-US" sz="2200" dirty="0"/>
          </a:p>
          <a:p>
            <a:r>
              <a:rPr lang="en-US" sz="2200" u="sng" dirty="0"/>
              <a:t>Overpayment</a:t>
            </a:r>
            <a:r>
              <a:rPr lang="en-US" sz="2200" dirty="0"/>
              <a:t> is "a payment of tax, penalty, or interest when none was due; the excess of the amount of tax, penalty, or interest paid over the amount due; or the payment of a penalty that is later waived or remitted by the secretary, provided that the power of the secretary to refund overpayments shall be as prescribed and limited in this Section.” (R.S. 47:1621)</a:t>
            </a:r>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24</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268795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Tax Credits Pertaining to </a:t>
            </a:r>
            <a:br>
              <a:rPr lang="en-US" b="1" dirty="0"/>
            </a:br>
            <a:r>
              <a:rPr lang="en-US" b="1" dirty="0"/>
              <a:t>Prescribed Periods</a:t>
            </a:r>
            <a:endParaRPr lang="en-US" dirty="0"/>
          </a:p>
        </p:txBody>
      </p:sp>
      <p:sp>
        <p:nvSpPr>
          <p:cNvPr id="3" name="Content Placeholder 2"/>
          <p:cNvSpPr>
            <a:spLocks noGrp="1"/>
          </p:cNvSpPr>
          <p:nvPr>
            <p:ph idx="1"/>
          </p:nvPr>
        </p:nvSpPr>
        <p:spPr/>
        <p:txBody>
          <a:bodyPr>
            <a:normAutofit/>
          </a:bodyPr>
          <a:lstStyle/>
          <a:p>
            <a:endParaRPr lang="en-US" sz="2200" u="sng" dirty="0" smtClean="0"/>
          </a:p>
          <a:p>
            <a:pPr>
              <a:spcAft>
                <a:spcPts val="1200"/>
              </a:spcAft>
            </a:pPr>
            <a:r>
              <a:rPr lang="en-US" sz="2200" u="sng" dirty="0" smtClean="0"/>
              <a:t>Claim for credit or refund </a:t>
            </a:r>
            <a:r>
              <a:rPr lang="en-US" sz="2200" dirty="0" smtClean="0"/>
              <a:t>- for income tax purposes the filing of a return is the claim for refund.</a:t>
            </a:r>
          </a:p>
          <a:p>
            <a:pPr>
              <a:spcAft>
                <a:spcPts val="1200"/>
              </a:spcAft>
            </a:pPr>
            <a:r>
              <a:rPr lang="en-US" sz="2200" dirty="0" smtClean="0"/>
              <a:t>In other words- return must be filed within three years from the December 31</a:t>
            </a:r>
            <a:r>
              <a:rPr lang="en-US" sz="2200" baseline="30000" dirty="0" smtClean="0"/>
              <a:t>st</a:t>
            </a:r>
            <a:r>
              <a:rPr lang="en-US" sz="2200" dirty="0" smtClean="0"/>
              <a:t> of the year in which the tax became due, for a refund or credit of overpayment to be issued. </a:t>
            </a:r>
          </a:p>
          <a:p>
            <a:pPr>
              <a:spcAft>
                <a:spcPts val="1200"/>
              </a:spcAft>
            </a:pPr>
            <a:r>
              <a:rPr lang="en-US" sz="2200" dirty="0" smtClean="0"/>
              <a:t>After the 3 years, a return filed with a tax credit, the tax credit can eliminate or zero out the tax for the period.</a:t>
            </a:r>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25</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788230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a:t>
            </a:r>
            <a:endParaRPr lang="en-US" dirty="0"/>
          </a:p>
        </p:txBody>
      </p:sp>
      <p:sp>
        <p:nvSpPr>
          <p:cNvPr id="3" name="Content Placeholder 2"/>
          <p:cNvSpPr>
            <a:spLocks noGrp="1"/>
          </p:cNvSpPr>
          <p:nvPr>
            <p:ph idx="1"/>
          </p:nvPr>
        </p:nvSpPr>
        <p:spPr/>
        <p:txBody>
          <a:bodyPr>
            <a:normAutofit/>
          </a:bodyPr>
          <a:lstStyle/>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26</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918267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Documentation for Credits</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Instruction </a:t>
            </a:r>
            <a:r>
              <a:rPr lang="en-US" dirty="0"/>
              <a:t>booklets provide documentation requirements for credits.</a:t>
            </a:r>
          </a:p>
          <a:p>
            <a:endParaRPr lang="en-US" sz="1600" dirty="0" smtClean="0"/>
          </a:p>
          <a:p>
            <a:endParaRPr lang="en-US" sz="1600" dirty="0"/>
          </a:p>
          <a:p>
            <a:r>
              <a:rPr lang="en-US" dirty="0"/>
              <a:t>No significant changes for </a:t>
            </a:r>
            <a:r>
              <a:rPr lang="en-US" dirty="0" smtClean="0"/>
              <a:t>2013 </a:t>
            </a:r>
            <a:r>
              <a:rPr lang="en-US" dirty="0"/>
              <a:t>tax period</a:t>
            </a:r>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3</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3029815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Documentation for Credits</a:t>
            </a:r>
            <a:endParaRPr lang="en-US" dirty="0"/>
          </a:p>
        </p:txBody>
      </p:sp>
      <p:sp>
        <p:nvSpPr>
          <p:cNvPr id="3" name="Content Placeholder 2"/>
          <p:cNvSpPr>
            <a:spLocks noGrp="1"/>
          </p:cNvSpPr>
          <p:nvPr>
            <p:ph idx="1"/>
          </p:nvPr>
        </p:nvSpPr>
        <p:spPr>
          <a:xfrm>
            <a:off x="457200" y="1981200"/>
            <a:ext cx="8458200" cy="4343400"/>
          </a:xfrm>
        </p:spPr>
        <p:txBody>
          <a:bodyPr>
            <a:normAutofit fontScale="77500" lnSpcReduction="20000"/>
          </a:bodyPr>
          <a:lstStyle/>
          <a:p>
            <a:pPr marL="109728" indent="0">
              <a:buNone/>
            </a:pPr>
            <a:endParaRPr lang="en-US" sz="2600" b="1" dirty="0" smtClean="0"/>
          </a:p>
          <a:p>
            <a:pPr marL="109728" indent="0">
              <a:buNone/>
            </a:pPr>
            <a:r>
              <a:rPr lang="en-US" b="1" dirty="0" smtClean="0"/>
              <a:t>Composite </a:t>
            </a:r>
            <a:r>
              <a:rPr lang="en-US" b="1" dirty="0"/>
              <a:t>Partnership Returns </a:t>
            </a:r>
          </a:p>
          <a:p>
            <a:endParaRPr lang="en-US" sz="2400" dirty="0" smtClean="0"/>
          </a:p>
          <a:p>
            <a:r>
              <a:rPr lang="en-US" sz="2600" dirty="0" smtClean="0"/>
              <a:t>Will </a:t>
            </a:r>
            <a:r>
              <a:rPr lang="en-US" sz="2600" dirty="0"/>
              <a:t>now allow tax credits earned by the partnership</a:t>
            </a:r>
          </a:p>
          <a:p>
            <a:pPr marL="630936" lvl="2" indent="-256032">
              <a:buClr>
                <a:schemeClr val="accent3"/>
              </a:buClr>
              <a:buFont typeface="Georgia"/>
              <a:buChar char="•"/>
            </a:pPr>
            <a:r>
              <a:rPr lang="en-US" sz="2300" dirty="0"/>
              <a:t>Submit documentation for Citizen’s credit and all other credits that require documentation on </a:t>
            </a:r>
            <a:r>
              <a:rPr lang="en-US" sz="2300" dirty="0" smtClean="0"/>
              <a:t>an income tax return</a:t>
            </a:r>
            <a:endParaRPr lang="en-US" sz="2300" dirty="0"/>
          </a:p>
          <a:p>
            <a:endParaRPr lang="en-US" sz="2400" dirty="0" smtClean="0"/>
          </a:p>
          <a:p>
            <a:r>
              <a:rPr lang="en-US" sz="2600" dirty="0"/>
              <a:t>Electronic only for 2013 tax year and forward</a:t>
            </a:r>
          </a:p>
          <a:p>
            <a:r>
              <a:rPr lang="en-US" sz="2600" dirty="0"/>
              <a:t>Extensions will also be electronic only</a:t>
            </a:r>
          </a:p>
          <a:p>
            <a:r>
              <a:rPr lang="en-US" sz="2600" dirty="0"/>
              <a:t>Letter to go to taxpayers in January</a:t>
            </a:r>
          </a:p>
          <a:p>
            <a:endParaRPr lang="en-US" dirty="0" smtClean="0"/>
          </a:p>
          <a:p>
            <a:r>
              <a:rPr lang="en-US" sz="2600" dirty="0"/>
              <a:t>Nonresident individual partners only</a:t>
            </a:r>
          </a:p>
          <a:p>
            <a:pPr marL="630936" lvl="2" indent="-256032">
              <a:buClr>
                <a:schemeClr val="accent3"/>
              </a:buClr>
              <a:buFont typeface="Georgia"/>
              <a:buChar char="•"/>
            </a:pPr>
            <a:r>
              <a:rPr lang="en-US" sz="2300" dirty="0"/>
              <a:t>Resident partners cannot be included</a:t>
            </a:r>
          </a:p>
          <a:p>
            <a:pPr marL="630936" lvl="2" indent="-256032">
              <a:buClr>
                <a:schemeClr val="accent3"/>
              </a:buClr>
              <a:buFont typeface="Georgia"/>
              <a:buChar char="•"/>
            </a:pPr>
            <a:r>
              <a:rPr lang="en-US" sz="2300" dirty="0"/>
              <a:t>No payments will be made by the partnership on behalf of resident partners</a:t>
            </a:r>
          </a:p>
          <a:p>
            <a:pPr marL="630936" lvl="2" indent="-256032">
              <a:buClr>
                <a:schemeClr val="accent3"/>
              </a:buClr>
              <a:buFont typeface="Georgia"/>
              <a:buChar char="•"/>
            </a:pPr>
            <a:r>
              <a:rPr lang="en-US" sz="2300" dirty="0"/>
              <a:t>Consider adjusting estimated payments</a:t>
            </a:r>
          </a:p>
          <a:p>
            <a:endParaRPr lang="en-US" sz="2400" dirty="0"/>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4</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17795692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Documentation for Credits</a:t>
            </a:r>
            <a:endParaRPr lang="en-US" dirty="0"/>
          </a:p>
        </p:txBody>
      </p:sp>
      <p:sp>
        <p:nvSpPr>
          <p:cNvPr id="3" name="Content Placeholder 2"/>
          <p:cNvSpPr>
            <a:spLocks noGrp="1"/>
          </p:cNvSpPr>
          <p:nvPr>
            <p:ph idx="1"/>
          </p:nvPr>
        </p:nvSpPr>
        <p:spPr/>
        <p:txBody>
          <a:bodyPr>
            <a:normAutofit/>
          </a:bodyPr>
          <a:lstStyle/>
          <a:p>
            <a:pPr marL="0" indent="0">
              <a:buNone/>
            </a:pPr>
            <a:endParaRPr lang="en-US" sz="2200" b="1" dirty="0" smtClean="0"/>
          </a:p>
          <a:p>
            <a:pPr marL="0" indent="0">
              <a:buNone/>
            </a:pPr>
            <a:r>
              <a:rPr lang="en-US" sz="2200" b="1" dirty="0" smtClean="0"/>
              <a:t>Capital </a:t>
            </a:r>
            <a:r>
              <a:rPr lang="en-US" sz="2200" b="1" dirty="0"/>
              <a:t>Gains Deduction</a:t>
            </a:r>
          </a:p>
          <a:p>
            <a:r>
              <a:rPr lang="en-US" sz="2000" dirty="0"/>
              <a:t>Federal 1040</a:t>
            </a:r>
          </a:p>
          <a:p>
            <a:r>
              <a:rPr lang="en-US" sz="2000" dirty="0"/>
              <a:t>Federal Form Schedule D -  Capital Gains and Losses </a:t>
            </a:r>
          </a:p>
          <a:p>
            <a:r>
              <a:rPr lang="en-US" sz="2000" dirty="0"/>
              <a:t>Federal Form 4797 – Sales of Business </a:t>
            </a:r>
            <a:r>
              <a:rPr lang="en-US" sz="2000" dirty="0" smtClean="0"/>
              <a:t>Property</a:t>
            </a:r>
          </a:p>
          <a:p>
            <a:r>
              <a:rPr lang="en-US" sz="2000" dirty="0" smtClean="0"/>
              <a:t>Taxpayer </a:t>
            </a:r>
            <a:r>
              <a:rPr lang="en-US" sz="2000" dirty="0"/>
              <a:t>may receive a questionnaire and/or request </a:t>
            </a:r>
            <a:r>
              <a:rPr lang="en-US" sz="2000" dirty="0" smtClean="0"/>
              <a:t>for additional  information</a:t>
            </a:r>
            <a:endParaRPr lang="en-US" sz="2000" dirty="0"/>
          </a:p>
          <a:p>
            <a:endParaRPr lang="en-US" dirty="0"/>
          </a:p>
          <a:p>
            <a:pPr marL="0" indent="0">
              <a:buNone/>
            </a:pPr>
            <a:r>
              <a:rPr lang="en-US" sz="2200" b="1" dirty="0"/>
              <a:t>“Other” on Schedules E, F and G</a:t>
            </a:r>
          </a:p>
          <a:p>
            <a:r>
              <a:rPr lang="en-US" sz="2000" dirty="0"/>
              <a:t>Submit supporting documents for all “other”</a:t>
            </a:r>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5</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1933937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Documentation for Credits</a:t>
            </a:r>
            <a:endParaRPr lang="en-US" dirty="0"/>
          </a:p>
        </p:txBody>
      </p:sp>
      <p:sp>
        <p:nvSpPr>
          <p:cNvPr id="3" name="Content Placeholder 2"/>
          <p:cNvSpPr>
            <a:spLocks noGrp="1"/>
          </p:cNvSpPr>
          <p:nvPr>
            <p:ph idx="1"/>
          </p:nvPr>
        </p:nvSpPr>
        <p:spPr>
          <a:xfrm>
            <a:off x="457200" y="1828800"/>
            <a:ext cx="8229600" cy="4495800"/>
          </a:xfrm>
        </p:spPr>
        <p:txBody>
          <a:bodyPr>
            <a:normAutofit lnSpcReduction="10000"/>
          </a:bodyPr>
          <a:lstStyle/>
          <a:p>
            <a:pPr marL="0" lvl="1" indent="0">
              <a:spcBef>
                <a:spcPct val="20000"/>
              </a:spcBef>
              <a:buClr>
                <a:schemeClr val="accent1"/>
              </a:buClr>
              <a:buSzPct val="85000"/>
              <a:buNone/>
              <a:defRPr/>
            </a:pPr>
            <a:endParaRPr lang="en-US" sz="1100" b="1" dirty="0" smtClean="0">
              <a:solidFill>
                <a:schemeClr val="tx1"/>
              </a:solidFill>
            </a:endParaRPr>
          </a:p>
          <a:p>
            <a:pPr marL="0" lvl="1" indent="0">
              <a:spcBef>
                <a:spcPct val="20000"/>
              </a:spcBef>
              <a:buClr>
                <a:schemeClr val="accent1"/>
              </a:buClr>
              <a:buSzPct val="85000"/>
              <a:buNone/>
              <a:defRPr/>
            </a:pPr>
            <a:r>
              <a:rPr lang="en-US" sz="2200" b="1" dirty="0" smtClean="0">
                <a:solidFill>
                  <a:schemeClr val="tx1"/>
                </a:solidFill>
              </a:rPr>
              <a:t>Transferrable </a:t>
            </a:r>
            <a:r>
              <a:rPr lang="en-US" sz="2200" b="1" dirty="0">
                <a:solidFill>
                  <a:schemeClr val="tx1"/>
                </a:solidFill>
              </a:rPr>
              <a:t>Tax Credits</a:t>
            </a:r>
          </a:p>
          <a:p>
            <a:pPr marL="228600" lvl="1"/>
            <a:endParaRPr lang="en-US" sz="1100" dirty="0"/>
          </a:p>
          <a:p>
            <a:pPr marL="365760" lvl="1" indent="-256032">
              <a:buClr>
                <a:schemeClr val="accent3"/>
              </a:buClr>
              <a:buFont typeface="Georgia"/>
              <a:buChar char="•"/>
            </a:pPr>
            <a:r>
              <a:rPr lang="en-US" sz="2000" dirty="0">
                <a:solidFill>
                  <a:schemeClr val="tx1"/>
                </a:solidFill>
              </a:rPr>
              <a:t>For </a:t>
            </a:r>
            <a:r>
              <a:rPr lang="en-US" sz="2000" dirty="0" smtClean="0">
                <a:solidFill>
                  <a:schemeClr val="tx1"/>
                </a:solidFill>
              </a:rPr>
              <a:t>credits </a:t>
            </a:r>
            <a:r>
              <a:rPr lang="en-US" sz="2000" dirty="0">
                <a:solidFill>
                  <a:schemeClr val="tx1"/>
                </a:solidFill>
              </a:rPr>
              <a:t>certified on or before 12/31/13:</a:t>
            </a:r>
          </a:p>
          <a:p>
            <a:pPr marL="630936" lvl="2" indent="-256032">
              <a:lnSpc>
                <a:spcPct val="90000"/>
              </a:lnSpc>
              <a:buClr>
                <a:schemeClr val="accent3"/>
              </a:buClr>
              <a:buFont typeface="Georgia"/>
              <a:buChar char="•"/>
            </a:pPr>
            <a:r>
              <a:rPr lang="en-US" sz="1800" dirty="0"/>
              <a:t>Certification letter from issuing agency, and/or Transfer documents</a:t>
            </a:r>
          </a:p>
          <a:p>
            <a:pPr marL="630936" lvl="2" indent="-256032">
              <a:lnSpc>
                <a:spcPct val="90000"/>
              </a:lnSpc>
              <a:buClr>
                <a:schemeClr val="accent3"/>
              </a:buClr>
              <a:buFont typeface="Georgia"/>
              <a:buChar char="•"/>
            </a:pPr>
            <a:r>
              <a:rPr lang="en-US" sz="1800" dirty="0"/>
              <a:t>Form R-10611 is available for the Motion Picture Investment Tax Credit Schedule, and a similar schedule will be acceptable for most transferrable credits.</a:t>
            </a:r>
          </a:p>
          <a:p>
            <a:endParaRPr lang="en-US" sz="1100" dirty="0"/>
          </a:p>
          <a:p>
            <a:pPr marL="365760" lvl="1" indent="-256032">
              <a:buClr>
                <a:schemeClr val="accent3"/>
              </a:buClr>
              <a:buFont typeface="Georgia"/>
              <a:buChar char="•"/>
            </a:pPr>
            <a:r>
              <a:rPr lang="en-US" sz="2000" dirty="0">
                <a:solidFill>
                  <a:schemeClr val="tx1"/>
                </a:solidFill>
              </a:rPr>
              <a:t>For </a:t>
            </a:r>
            <a:r>
              <a:rPr lang="en-US" sz="2000" dirty="0" smtClean="0">
                <a:solidFill>
                  <a:schemeClr val="tx1"/>
                </a:solidFill>
              </a:rPr>
              <a:t>credits </a:t>
            </a:r>
            <a:r>
              <a:rPr lang="en-US" sz="2000" dirty="0">
                <a:solidFill>
                  <a:schemeClr val="tx1"/>
                </a:solidFill>
              </a:rPr>
              <a:t>certified on or after 1/1/14:</a:t>
            </a:r>
          </a:p>
          <a:p>
            <a:pPr marL="630936" lvl="2" indent="-256032">
              <a:buClr>
                <a:schemeClr val="accent3"/>
              </a:buClr>
              <a:buFont typeface="Georgia"/>
              <a:buChar char="•"/>
            </a:pPr>
            <a:r>
              <a:rPr lang="en-US" sz="1800" dirty="0"/>
              <a:t>Form R-6140 “Credit Utilization Form” and </a:t>
            </a:r>
          </a:p>
          <a:p>
            <a:pPr marL="630936" lvl="2" indent="-256032">
              <a:buClr>
                <a:schemeClr val="accent3"/>
              </a:buClr>
              <a:buFont typeface="Georgia"/>
              <a:buChar char="•"/>
            </a:pPr>
            <a:r>
              <a:rPr lang="en-US" sz="1800" dirty="0"/>
              <a:t>Form R-6135 “Credit Registration Form”</a:t>
            </a:r>
          </a:p>
          <a:p>
            <a:endParaRPr lang="en-US" sz="2000" dirty="0"/>
          </a:p>
          <a:p>
            <a:pPr marL="109728" lvl="1" indent="0">
              <a:buClr>
                <a:schemeClr val="accent3"/>
              </a:buClr>
              <a:buNone/>
            </a:pPr>
            <a:r>
              <a:rPr lang="en-US" sz="2000" dirty="0">
                <a:solidFill>
                  <a:schemeClr val="tx1"/>
                </a:solidFill>
              </a:rPr>
              <a:t>Note:  All credit transfers and applicable transfer fees are now submitted to LDR effective 6/21/13 (Revenue Information Bulletin No. 13-021)</a:t>
            </a:r>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6</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1864228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Documentation for Credits</a:t>
            </a:r>
            <a:endParaRPr lang="en-US" dirty="0"/>
          </a:p>
        </p:txBody>
      </p:sp>
      <p:sp>
        <p:nvSpPr>
          <p:cNvPr id="3" name="Content Placeholder 2"/>
          <p:cNvSpPr>
            <a:spLocks noGrp="1"/>
          </p:cNvSpPr>
          <p:nvPr>
            <p:ph idx="1"/>
          </p:nvPr>
        </p:nvSpPr>
        <p:spPr/>
        <p:txBody>
          <a:bodyPr/>
          <a:lstStyle/>
          <a:p>
            <a:pPr marL="0" lvl="1" indent="0">
              <a:spcBef>
                <a:spcPct val="20000"/>
              </a:spcBef>
              <a:buClr>
                <a:schemeClr val="accent1"/>
              </a:buClr>
              <a:buSzPct val="85000"/>
              <a:buNone/>
              <a:defRPr/>
            </a:pPr>
            <a:r>
              <a:rPr lang="en-US" sz="2200" b="1" dirty="0">
                <a:solidFill>
                  <a:schemeClr val="tx1"/>
                </a:solidFill>
              </a:rPr>
              <a:t>Wind &amp; Solar Credit</a:t>
            </a:r>
          </a:p>
          <a:p>
            <a:pPr marL="0" lvl="1" indent="0">
              <a:buNone/>
            </a:pPr>
            <a:endParaRPr lang="en-US" sz="2000" b="1" dirty="0"/>
          </a:p>
          <a:p>
            <a:pPr marL="365760" lvl="1" indent="-256032">
              <a:spcAft>
                <a:spcPts val="900"/>
              </a:spcAft>
              <a:buClr>
                <a:schemeClr val="accent3"/>
              </a:buClr>
              <a:buFont typeface="Georgia"/>
              <a:buChar char="•"/>
            </a:pPr>
            <a:r>
              <a:rPr lang="en-US" sz="2000" dirty="0">
                <a:solidFill>
                  <a:schemeClr val="tx1"/>
                </a:solidFill>
              </a:rPr>
              <a:t>Form 1086 and paid </a:t>
            </a:r>
            <a:r>
              <a:rPr lang="en-US" sz="2000" dirty="0" smtClean="0">
                <a:solidFill>
                  <a:schemeClr val="tx1"/>
                </a:solidFill>
              </a:rPr>
              <a:t>invoices</a:t>
            </a:r>
            <a:endParaRPr lang="en-US" sz="2000" dirty="0">
              <a:solidFill>
                <a:schemeClr val="tx1"/>
              </a:solidFill>
            </a:endParaRPr>
          </a:p>
          <a:p>
            <a:pPr marL="365760" lvl="1" indent="-256032">
              <a:spcAft>
                <a:spcPts val="900"/>
              </a:spcAft>
              <a:buClr>
                <a:schemeClr val="accent3"/>
              </a:buClr>
              <a:buFont typeface="Georgia"/>
              <a:buChar char="•"/>
            </a:pPr>
            <a:r>
              <a:rPr lang="en-US" sz="2000" dirty="0">
                <a:solidFill>
                  <a:schemeClr val="tx1"/>
                </a:solidFill>
              </a:rPr>
              <a:t>Distinction between leased vs. purchased and date placed in service determine maximum credit </a:t>
            </a:r>
            <a:r>
              <a:rPr lang="en-US" sz="2000" dirty="0" smtClean="0">
                <a:solidFill>
                  <a:schemeClr val="tx1"/>
                </a:solidFill>
              </a:rPr>
              <a:t>amount</a:t>
            </a:r>
            <a:endParaRPr lang="en-US" sz="2000" dirty="0">
              <a:solidFill>
                <a:schemeClr val="tx1"/>
              </a:solidFill>
            </a:endParaRPr>
          </a:p>
          <a:p>
            <a:pPr marL="365760" lvl="1" indent="-256032">
              <a:spcAft>
                <a:spcPts val="900"/>
              </a:spcAft>
              <a:buClr>
                <a:schemeClr val="accent3"/>
              </a:buClr>
              <a:buFont typeface="Georgia"/>
              <a:buChar char="•"/>
            </a:pPr>
            <a:r>
              <a:rPr lang="en-US" sz="2000" dirty="0">
                <a:solidFill>
                  <a:schemeClr val="tx1"/>
                </a:solidFill>
              </a:rPr>
              <a:t>Documentation for ‘placed in service date’ such as the net metering connection agreement  </a:t>
            </a:r>
          </a:p>
          <a:p>
            <a:pPr marL="365760" lvl="1" indent="-256032">
              <a:spcAft>
                <a:spcPts val="900"/>
              </a:spcAft>
              <a:buClr>
                <a:schemeClr val="accent3"/>
              </a:buClr>
              <a:buFont typeface="Georgia"/>
              <a:buChar char="•"/>
            </a:pPr>
            <a:r>
              <a:rPr lang="en-US" sz="2000" dirty="0">
                <a:solidFill>
                  <a:schemeClr val="tx1"/>
                </a:solidFill>
              </a:rPr>
              <a:t>See Revenue Information Bulletin 13-026 Solar Energy Systems Tax Credit, for more information about the changes</a:t>
            </a:r>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7</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17480982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Documentation for Credits</a:t>
            </a:r>
            <a:endParaRPr lang="en-US" dirty="0"/>
          </a:p>
        </p:txBody>
      </p:sp>
      <p:sp>
        <p:nvSpPr>
          <p:cNvPr id="3" name="Content Placeholder 2"/>
          <p:cNvSpPr>
            <a:spLocks noGrp="1"/>
          </p:cNvSpPr>
          <p:nvPr>
            <p:ph idx="1"/>
          </p:nvPr>
        </p:nvSpPr>
        <p:spPr/>
        <p:txBody>
          <a:bodyPr>
            <a:normAutofit/>
          </a:bodyPr>
          <a:lstStyle/>
          <a:p>
            <a:pPr marL="365760" lvl="1" indent="-256032">
              <a:spcAft>
                <a:spcPts val="900"/>
              </a:spcAft>
              <a:buClr>
                <a:schemeClr val="accent3"/>
              </a:buClr>
              <a:buFont typeface="Georgia"/>
              <a:buChar char="•"/>
            </a:pPr>
            <a:endParaRPr lang="en-US" sz="2200" dirty="0" smtClean="0">
              <a:solidFill>
                <a:schemeClr val="tx1"/>
              </a:solidFill>
            </a:endParaRPr>
          </a:p>
          <a:p>
            <a:pPr marL="365760" lvl="1" indent="-256032">
              <a:spcAft>
                <a:spcPts val="900"/>
              </a:spcAft>
              <a:buClr>
                <a:schemeClr val="accent3"/>
              </a:buClr>
              <a:buFont typeface="Georgia"/>
              <a:buChar char="•"/>
            </a:pPr>
            <a:r>
              <a:rPr lang="en-US" sz="2200" dirty="0" smtClean="0">
                <a:solidFill>
                  <a:schemeClr val="tx1"/>
                </a:solidFill>
              </a:rPr>
              <a:t>Submitting </a:t>
            </a:r>
            <a:r>
              <a:rPr lang="en-US" sz="2200" dirty="0">
                <a:solidFill>
                  <a:schemeClr val="tx1"/>
                </a:solidFill>
              </a:rPr>
              <a:t>Documents for E-Filed </a:t>
            </a:r>
            <a:r>
              <a:rPr lang="en-US" sz="2200" dirty="0" smtClean="0">
                <a:solidFill>
                  <a:schemeClr val="tx1"/>
                </a:solidFill>
              </a:rPr>
              <a:t>Returns</a:t>
            </a:r>
          </a:p>
          <a:p>
            <a:pPr marL="813816" lvl="3">
              <a:spcBef>
                <a:spcPts val="600"/>
              </a:spcBef>
              <a:buSzPct val="70000"/>
              <a:buFont typeface="Wingdings"/>
              <a:buChar char=""/>
            </a:pPr>
            <a:r>
              <a:rPr lang="en-US" sz="2000" dirty="0" smtClean="0"/>
              <a:t>Modern </a:t>
            </a:r>
            <a:r>
              <a:rPr lang="en-US" sz="2000" dirty="0"/>
              <a:t>E-filing (MEF) allows for the </a:t>
            </a:r>
            <a:r>
              <a:rPr lang="en-US" sz="2000" dirty="0" smtClean="0"/>
              <a:t>submission </a:t>
            </a:r>
            <a:r>
              <a:rPr lang="en-US" sz="2000" dirty="0"/>
              <a:t>of PDF files with e-filed returns.</a:t>
            </a:r>
          </a:p>
          <a:p>
            <a:pPr marL="0" indent="0" algn="ctr">
              <a:spcBef>
                <a:spcPts val="600"/>
              </a:spcBef>
              <a:buSzPct val="70000"/>
              <a:buNone/>
            </a:pPr>
            <a:endParaRPr lang="en-US" sz="2200" b="1" dirty="0">
              <a:solidFill>
                <a:srgbClr val="FF0000"/>
              </a:solidFill>
            </a:endParaRPr>
          </a:p>
          <a:p>
            <a:pPr>
              <a:spcBef>
                <a:spcPts val="600"/>
              </a:spcBef>
              <a:buSzPct val="70000"/>
            </a:pPr>
            <a:r>
              <a:rPr lang="en-US" sz="2200" dirty="0" smtClean="0"/>
              <a:t>E-Fax number: </a:t>
            </a:r>
            <a:r>
              <a:rPr lang="en-US" sz="2200" dirty="0"/>
              <a:t>(225) 231-6221</a:t>
            </a:r>
          </a:p>
          <a:p>
            <a:pPr marL="813816" lvl="3">
              <a:spcBef>
                <a:spcPts val="600"/>
              </a:spcBef>
              <a:buSzPct val="70000"/>
              <a:buFont typeface="Wingdings"/>
              <a:buChar char=""/>
            </a:pPr>
            <a:r>
              <a:rPr lang="en-US" sz="2000" dirty="0"/>
              <a:t>Include taxpayer’s name, account number, and tax filing period on the top of the first page of the fax. </a:t>
            </a:r>
          </a:p>
          <a:p>
            <a:pPr marL="813816" lvl="3">
              <a:spcBef>
                <a:spcPts val="600"/>
              </a:spcBef>
              <a:buSzPct val="70000"/>
              <a:buFont typeface="Wingdings"/>
              <a:buChar char=""/>
            </a:pPr>
            <a:r>
              <a:rPr lang="en-US" sz="2000" dirty="0"/>
              <a:t>Send </a:t>
            </a:r>
            <a:r>
              <a:rPr lang="en-US" sz="2000" u="sng" dirty="0"/>
              <a:t>separate fax for each taxpayer</a:t>
            </a:r>
            <a:r>
              <a:rPr lang="en-US" sz="2000" dirty="0"/>
              <a:t>. An electronic image of the fax will be stored in the taxpayer’s account. </a:t>
            </a:r>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8</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spTree>
    <p:extLst>
      <p:ext uri="{BB962C8B-B14F-4D97-AF65-F5344CB8AC3E}">
        <p14:creationId xmlns:p14="http://schemas.microsoft.com/office/powerpoint/2010/main" val="12082636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Refund Turnaround Time</a:t>
            </a:r>
          </a:p>
        </p:txBody>
      </p:sp>
      <p:sp>
        <p:nvSpPr>
          <p:cNvPr id="3" name="Content Placeholder 2"/>
          <p:cNvSpPr>
            <a:spLocks noGrp="1"/>
          </p:cNvSpPr>
          <p:nvPr>
            <p:ph idx="1"/>
          </p:nvPr>
        </p:nvSpPr>
        <p:spPr/>
        <p:txBody>
          <a:bodyPr>
            <a:normAutofit/>
          </a:bodyPr>
          <a:lstStyle/>
          <a:p>
            <a:pPr marL="0" indent="0">
              <a:buNone/>
            </a:pPr>
            <a:endParaRPr lang="en-US" sz="2200" b="1" dirty="0" smtClean="0"/>
          </a:p>
          <a:p>
            <a:pPr marL="0" indent="0">
              <a:buNone/>
            </a:pPr>
            <a:r>
              <a:rPr lang="en-US" sz="2200" b="1" dirty="0" smtClean="0"/>
              <a:t>Individual </a:t>
            </a:r>
            <a:r>
              <a:rPr lang="en-US" sz="2200" b="1" dirty="0"/>
              <a:t>Income Tax Refund Turnaround </a:t>
            </a:r>
            <a:r>
              <a:rPr lang="en-US" sz="2200" b="1" dirty="0" smtClean="0"/>
              <a:t>FYE13</a:t>
            </a:r>
            <a:endParaRPr lang="en-US" sz="2200" b="1" dirty="0"/>
          </a:p>
          <a:p>
            <a:r>
              <a:rPr lang="en-US" sz="2000" dirty="0"/>
              <a:t>29 day average turnaround for electronic returns </a:t>
            </a:r>
          </a:p>
          <a:p>
            <a:r>
              <a:rPr lang="en-US" sz="2000" dirty="0"/>
              <a:t>37 day average for all </a:t>
            </a:r>
            <a:r>
              <a:rPr lang="en-US" sz="2000" dirty="0" smtClean="0"/>
              <a:t>returns</a:t>
            </a:r>
          </a:p>
          <a:p>
            <a:endParaRPr lang="en-US" sz="2000" dirty="0"/>
          </a:p>
          <a:p>
            <a:pPr marL="0" indent="0">
              <a:buNone/>
            </a:pPr>
            <a:endParaRPr lang="en-US" sz="3200" dirty="0"/>
          </a:p>
          <a:p>
            <a:pPr marL="0" indent="0">
              <a:buNone/>
            </a:pPr>
            <a:endParaRPr lang="en-US" sz="2200" b="1" dirty="0" smtClean="0"/>
          </a:p>
          <a:p>
            <a:pPr marL="0" indent="0">
              <a:buNone/>
            </a:pPr>
            <a:r>
              <a:rPr lang="en-US" sz="2200" b="1" dirty="0" smtClean="0"/>
              <a:t>Business </a:t>
            </a:r>
            <a:r>
              <a:rPr lang="en-US" sz="2200" b="1" dirty="0"/>
              <a:t>Tax Refund Turnaround </a:t>
            </a:r>
            <a:r>
              <a:rPr lang="en-US" sz="2200" b="1" dirty="0" smtClean="0"/>
              <a:t>FYE13</a:t>
            </a:r>
            <a:endParaRPr lang="en-US" sz="2200" b="1" dirty="0"/>
          </a:p>
          <a:p>
            <a:r>
              <a:rPr lang="en-US" sz="2000" dirty="0"/>
              <a:t>59% of all business tax refunds issued within 60 days</a:t>
            </a:r>
          </a:p>
          <a:p>
            <a:r>
              <a:rPr lang="en-US" sz="2000" dirty="0"/>
              <a:t>Average turnaround time varies greatly by tax type, source of </a:t>
            </a:r>
            <a:r>
              <a:rPr lang="en-US" sz="2000" dirty="0" smtClean="0"/>
              <a:t>refund </a:t>
            </a:r>
            <a:r>
              <a:rPr lang="en-US" sz="2000" dirty="0"/>
              <a:t>and dollar amount</a:t>
            </a:r>
          </a:p>
          <a:p>
            <a:endParaRPr lang="en-US" dirty="0"/>
          </a:p>
        </p:txBody>
      </p:sp>
      <p:sp>
        <p:nvSpPr>
          <p:cNvPr id="6" name="Footer Placeholder 5"/>
          <p:cNvSpPr>
            <a:spLocks noGrp="1"/>
          </p:cNvSpPr>
          <p:nvPr>
            <p:ph type="ftr" sz="quarter" idx="11"/>
          </p:nvPr>
        </p:nvSpPr>
        <p:spPr>
          <a:xfrm>
            <a:off x="1219200" y="6346374"/>
            <a:ext cx="6858000" cy="304800"/>
          </a:xfrm>
        </p:spPr>
        <p:txBody>
          <a:bodyPr/>
          <a:lstStyle/>
          <a:p>
            <a:pPr algn="ctr"/>
            <a:r>
              <a:rPr kumimoji="0" lang="en-US" sz="1100" i="1" dirty="0" smtClean="0"/>
              <a:t>This information constitutes "informal advice" as contemplated by LA Administrative Code 61:III.101.D.3.</a:t>
            </a:r>
            <a:endParaRPr kumimoji="0" lang="en-US" sz="1100" i="1" dirty="0"/>
          </a:p>
        </p:txBody>
      </p:sp>
      <p:sp>
        <p:nvSpPr>
          <p:cNvPr id="7" name="Slide Number Placeholder 6"/>
          <p:cNvSpPr>
            <a:spLocks noGrp="1"/>
          </p:cNvSpPr>
          <p:nvPr>
            <p:ph type="sldNum" sz="quarter" idx="12"/>
          </p:nvPr>
        </p:nvSpPr>
        <p:spPr>
          <a:xfrm>
            <a:off x="8142512" y="6270172"/>
            <a:ext cx="457200" cy="365760"/>
          </a:xfrm>
        </p:spPr>
        <p:txBody>
          <a:bodyPr/>
          <a:lstStyle/>
          <a:p>
            <a:pPr eaLnBrk="1" latinLnBrk="0" hangingPunct="1"/>
            <a:fld id="{96652B35-718D-4E28-AFEB-B694A3B357E8}" type="slidenum">
              <a:rPr lang="en-US" sz="1200" i="1">
                <a:solidFill>
                  <a:schemeClr val="accent2"/>
                </a:solidFill>
              </a:rPr>
              <a:pPr eaLnBrk="1" latinLnBrk="0" hangingPunct="1"/>
              <a:t>9</a:t>
            </a:fld>
            <a:endParaRPr lang="en-US" sz="1200" i="1" dirty="0">
              <a:solidFill>
                <a:schemeClr val="accent2"/>
              </a:solidFill>
            </a:endParaRPr>
          </a:p>
        </p:txBody>
      </p:sp>
      <p:sp>
        <p:nvSpPr>
          <p:cNvPr id="8" name="Date Placeholder 7"/>
          <p:cNvSpPr>
            <a:spLocks noGrp="1"/>
          </p:cNvSpPr>
          <p:nvPr>
            <p:ph type="dt" sz="half" idx="10"/>
          </p:nvPr>
        </p:nvSpPr>
        <p:spPr>
          <a:xfrm>
            <a:off x="413656" y="6357260"/>
            <a:ext cx="957264" cy="348340"/>
          </a:xfrm>
        </p:spPr>
        <p:txBody>
          <a:bodyPr/>
          <a:lstStyle/>
          <a:p>
            <a:pPr eaLnBrk="1" latinLnBrk="0" hangingPunct="1"/>
            <a:r>
              <a:rPr lang="en-US" sz="1200" dirty="0" smtClean="0"/>
              <a:t>1/16/14</a:t>
            </a:r>
            <a:endParaRPr lang="en-US" sz="1200" dirty="0"/>
          </a:p>
        </p:txBody>
      </p:sp>
      <p:graphicFrame>
        <p:nvGraphicFramePr>
          <p:cNvPr id="4" name="Table 3"/>
          <p:cNvGraphicFramePr>
            <a:graphicFrameLocks noGrp="1"/>
          </p:cNvGraphicFramePr>
          <p:nvPr>
            <p:extLst>
              <p:ext uri="{D42A27DB-BD31-4B8C-83A1-F6EECF244321}">
                <p14:modId xmlns:p14="http://schemas.microsoft.com/office/powerpoint/2010/main" val="3799547416"/>
              </p:ext>
            </p:extLst>
          </p:nvPr>
        </p:nvGraphicFramePr>
        <p:xfrm>
          <a:off x="838200" y="3581400"/>
          <a:ext cx="3733800" cy="802005"/>
        </p:xfrm>
        <a:graphic>
          <a:graphicData uri="http://schemas.openxmlformats.org/drawingml/2006/table">
            <a:tbl>
              <a:tblPr>
                <a:tableStyleId>{5C22544A-7EE6-4342-B048-85BDC9FD1C3A}</a:tableStyleId>
              </a:tblPr>
              <a:tblGrid>
                <a:gridCol w="933450"/>
                <a:gridCol w="933450"/>
                <a:gridCol w="933450"/>
                <a:gridCol w="933450"/>
              </a:tblGrid>
              <a:tr h="304800">
                <a:tc>
                  <a:txBody>
                    <a:bodyPr/>
                    <a:lstStyle/>
                    <a:p>
                      <a:pPr algn="ctr" fontAlgn="b"/>
                      <a:r>
                        <a:rPr lang="en-US" sz="1600" u="none" strike="noStrike" dirty="0">
                          <a:effectLst/>
                        </a:rPr>
                        <a:t># Refunds</a:t>
                      </a:r>
                      <a:endParaRPr lang="en-US" sz="1600" b="1" i="0" u="none" strike="noStrike" dirty="0">
                        <a:effectLst/>
                        <a:latin typeface="Arial"/>
                      </a:endParaRPr>
                    </a:p>
                  </a:txBody>
                  <a:tcPr marL="9525" marR="9525" marT="9525" marB="0" anchor="b"/>
                </a:tc>
                <a:tc>
                  <a:txBody>
                    <a:bodyPr/>
                    <a:lstStyle/>
                    <a:p>
                      <a:pPr algn="ctr" fontAlgn="b"/>
                      <a:r>
                        <a:rPr lang="en-US" sz="1600" u="none" strike="noStrike">
                          <a:effectLst/>
                        </a:rPr>
                        <a:t>&lt;= 30 days</a:t>
                      </a:r>
                      <a:endParaRPr lang="en-US" sz="1600" b="1" i="0" u="none" strike="noStrike">
                        <a:effectLst/>
                        <a:latin typeface="Arial"/>
                      </a:endParaRPr>
                    </a:p>
                  </a:txBody>
                  <a:tcPr marL="9525" marR="9525" marT="9525" marB="0" anchor="b"/>
                </a:tc>
                <a:tc>
                  <a:txBody>
                    <a:bodyPr/>
                    <a:lstStyle/>
                    <a:p>
                      <a:pPr algn="ctr" fontAlgn="b"/>
                      <a:r>
                        <a:rPr lang="en-US" sz="1600" u="none" strike="noStrike">
                          <a:effectLst/>
                        </a:rPr>
                        <a:t>31-60 days</a:t>
                      </a:r>
                      <a:endParaRPr lang="en-US" sz="1600" b="1" i="0" u="none" strike="noStrike">
                        <a:effectLst/>
                        <a:latin typeface="Arial"/>
                      </a:endParaRPr>
                    </a:p>
                  </a:txBody>
                  <a:tcPr marL="9525" marR="9525" marT="9525" marB="0" anchor="b"/>
                </a:tc>
                <a:tc>
                  <a:txBody>
                    <a:bodyPr/>
                    <a:lstStyle/>
                    <a:p>
                      <a:pPr algn="ctr" fontAlgn="b"/>
                      <a:r>
                        <a:rPr lang="en-US" sz="1600" u="none" strike="noStrike">
                          <a:effectLst/>
                        </a:rPr>
                        <a:t>90+ days</a:t>
                      </a:r>
                      <a:endParaRPr lang="en-US" sz="1600" b="1" i="0" u="none" strike="noStrike">
                        <a:effectLst/>
                        <a:latin typeface="Arial"/>
                      </a:endParaRPr>
                    </a:p>
                  </a:txBody>
                  <a:tcPr marL="9525" marR="9525" marT="9525" marB="0" anchor="b"/>
                </a:tc>
              </a:tr>
              <a:tr h="304800">
                <a:tc>
                  <a:txBody>
                    <a:bodyPr/>
                    <a:lstStyle/>
                    <a:p>
                      <a:pPr algn="r" fontAlgn="b"/>
                      <a:r>
                        <a:rPr lang="en-US" sz="1600" u="none" strike="noStrike" dirty="0">
                          <a:effectLst/>
                        </a:rPr>
                        <a:t>1,561,447</a:t>
                      </a:r>
                      <a:endParaRPr lang="en-US" sz="1600" b="0" i="0" u="none" strike="noStrike" dirty="0">
                        <a:effectLst/>
                        <a:latin typeface="Arial"/>
                      </a:endParaRPr>
                    </a:p>
                  </a:txBody>
                  <a:tcPr marL="9525" marR="9525" marT="9525" marB="0" anchor="b"/>
                </a:tc>
                <a:tc>
                  <a:txBody>
                    <a:bodyPr/>
                    <a:lstStyle/>
                    <a:p>
                      <a:pPr algn="r" fontAlgn="b"/>
                      <a:r>
                        <a:rPr lang="en-US" sz="1600" u="none" strike="noStrike" dirty="0">
                          <a:effectLst/>
                        </a:rPr>
                        <a:t>71.6%</a:t>
                      </a:r>
                      <a:endParaRPr lang="en-US" sz="1600" b="0" i="0" u="none" strike="noStrike" dirty="0">
                        <a:effectLst/>
                        <a:latin typeface="Arial"/>
                      </a:endParaRPr>
                    </a:p>
                  </a:txBody>
                  <a:tcPr marL="9525" marR="9525" marT="9525" marB="0" anchor="b"/>
                </a:tc>
                <a:tc>
                  <a:txBody>
                    <a:bodyPr/>
                    <a:lstStyle/>
                    <a:p>
                      <a:pPr algn="r" fontAlgn="b"/>
                      <a:r>
                        <a:rPr lang="en-US" sz="1600" u="none" strike="noStrike" dirty="0">
                          <a:effectLst/>
                        </a:rPr>
                        <a:t>19.9%</a:t>
                      </a:r>
                      <a:endParaRPr lang="en-US" sz="1600" b="0" i="0" u="none" strike="noStrike" dirty="0">
                        <a:effectLst/>
                        <a:latin typeface="Arial"/>
                      </a:endParaRPr>
                    </a:p>
                  </a:txBody>
                  <a:tcPr marL="9525" marR="9525" marT="9525" marB="0" anchor="b"/>
                </a:tc>
                <a:tc>
                  <a:txBody>
                    <a:bodyPr/>
                    <a:lstStyle/>
                    <a:p>
                      <a:pPr algn="r" fontAlgn="b"/>
                      <a:r>
                        <a:rPr lang="en-US" sz="1600" u="none" strike="noStrike" dirty="0">
                          <a:effectLst/>
                        </a:rPr>
                        <a:t>5.1%</a:t>
                      </a:r>
                      <a:endParaRPr lang="en-US" sz="16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11982483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185</TotalTime>
  <Words>1881</Words>
  <Application>Microsoft Office PowerPoint</Application>
  <PresentationFormat>On-screen Show (4:3)</PresentationFormat>
  <Paragraphs>262</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Urban</vt:lpstr>
      <vt:lpstr>Office Audit Division ~Credits and Payments~</vt:lpstr>
      <vt:lpstr>Credits &amp; Refunds</vt:lpstr>
      <vt:lpstr>Documentation for Credits</vt:lpstr>
      <vt:lpstr>Documentation for Credits</vt:lpstr>
      <vt:lpstr>Documentation for Credits</vt:lpstr>
      <vt:lpstr>Documentation for Credits</vt:lpstr>
      <vt:lpstr>Documentation for Credits</vt:lpstr>
      <vt:lpstr>Documentation for Credits</vt:lpstr>
      <vt:lpstr>Refund Turnaround Time</vt:lpstr>
      <vt:lpstr>Avoid Refund Delays</vt:lpstr>
      <vt:lpstr>Tax Credit Registry</vt:lpstr>
      <vt:lpstr>PowerPoint Presentation</vt:lpstr>
      <vt:lpstr>PowerPoint Presentation</vt:lpstr>
      <vt:lpstr>Tax Credit Registry</vt:lpstr>
      <vt:lpstr>Tax Credit Registry</vt:lpstr>
      <vt:lpstr>Tax Credit Registry</vt:lpstr>
      <vt:lpstr>Tax Credit Registry</vt:lpstr>
      <vt:lpstr>PowerPoint Presentation</vt:lpstr>
      <vt:lpstr>Tax Credit Registry</vt:lpstr>
      <vt:lpstr>PowerPoint Presentation</vt:lpstr>
      <vt:lpstr>Tax Credit Registry</vt:lpstr>
      <vt:lpstr>Invalidation of Certified Credits</vt:lpstr>
      <vt:lpstr>Tax Credits Pertaining to  Prescribed Periods</vt:lpstr>
      <vt:lpstr>Tax Credits Pertaining to  Prescribed Periods</vt:lpstr>
      <vt:lpstr>Tax Credits Pertaining to  Prescribed Periods</vt:lpstr>
      <vt:lpstr>Questions?</vt:lpstr>
    </vt:vector>
  </TitlesOfParts>
  <Company>Louisiana Department of Revenue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Audit Division ~Credits and Payments~</dc:title>
  <dc:creator>Dawn Bankston</dc:creator>
  <cp:lastModifiedBy>banksd</cp:lastModifiedBy>
  <cp:revision>48</cp:revision>
  <cp:lastPrinted>2014-01-16T18:32:43Z</cp:lastPrinted>
  <dcterms:created xsi:type="dcterms:W3CDTF">2014-01-16T02:16:03Z</dcterms:created>
  <dcterms:modified xsi:type="dcterms:W3CDTF">2014-01-22T21:44:01Z</dcterms:modified>
</cp:coreProperties>
</file>