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15"/>
  </p:notesMasterIdLst>
  <p:handoutMasterIdLst>
    <p:handoutMasterId r:id="rId16"/>
  </p:handoutMasterIdLst>
  <p:sldIdLst>
    <p:sldId id="256" r:id="rId2"/>
    <p:sldId id="258" r:id="rId3"/>
    <p:sldId id="257" r:id="rId4"/>
    <p:sldId id="260" r:id="rId5"/>
    <p:sldId id="261" r:id="rId6"/>
    <p:sldId id="262" r:id="rId7"/>
    <p:sldId id="263" r:id="rId8"/>
    <p:sldId id="264" r:id="rId9"/>
    <p:sldId id="265" r:id="rId10"/>
    <p:sldId id="266" r:id="rId11"/>
    <p:sldId id="267"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8" autoAdjust="0"/>
    <p:restoredTop sz="86391" autoAdjust="0"/>
  </p:normalViewPr>
  <p:slideViewPr>
    <p:cSldViewPr>
      <p:cViewPr varScale="1">
        <p:scale>
          <a:sx n="97" d="100"/>
          <a:sy n="97" d="100"/>
        </p:scale>
        <p:origin x="-444" y="-96"/>
      </p:cViewPr>
      <p:guideLst>
        <p:guide orient="horz" pos="2160"/>
        <p:guide pos="2880"/>
      </p:guideLst>
    </p:cSldViewPr>
  </p:slideViewPr>
  <p:outlineViewPr>
    <p:cViewPr>
      <p:scale>
        <a:sx n="33" d="100"/>
        <a:sy n="33" d="100"/>
      </p:scale>
      <p:origin x="0" y="11346"/>
    </p:cViewPr>
  </p:outlineViewPr>
  <p:notesTextViewPr>
    <p:cViewPr>
      <p:scale>
        <a:sx n="1" d="1"/>
        <a:sy n="1" d="1"/>
      </p:scale>
      <p:origin x="0" y="0"/>
    </p:cViewPr>
  </p:notesTextViewPr>
  <p:notesViewPr>
    <p:cSldViewPr>
      <p:cViewPr varScale="1">
        <p:scale>
          <a:sx n="85" d="100"/>
          <a:sy n="85" d="100"/>
        </p:scale>
        <p:origin x="-315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F4F7CA-B7A2-4B99-8F8A-F5554FC3E301}" type="slidenum">
              <a:rPr lang="en-US" smtClean="0"/>
              <a:t>‹#›</a:t>
            </a:fld>
            <a:endParaRPr lang="en-US" dirty="0"/>
          </a:p>
        </p:txBody>
      </p:sp>
    </p:spTree>
    <p:extLst>
      <p:ext uri="{BB962C8B-B14F-4D97-AF65-F5344CB8AC3E}">
        <p14:creationId xmlns:p14="http://schemas.microsoft.com/office/powerpoint/2010/main" val="146003400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713ED1-0836-4550-989A-D8313B2F0120}" type="datetimeFigureOut">
              <a:rPr lang="en-US" smtClean="0"/>
              <a:t>1/17/2013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This information constitutes "informal advice" from the Department of Revenue, as contemplated by LA Administrative Code 61:III.101.D.3</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F6FA33-E7BE-49CB-90E2-E892C1CA5F4D}" type="slidenum">
              <a:rPr lang="en-US" smtClean="0"/>
              <a:t>‹#›</a:t>
            </a:fld>
            <a:endParaRPr lang="en-US" dirty="0"/>
          </a:p>
        </p:txBody>
      </p:sp>
    </p:spTree>
    <p:extLst>
      <p:ext uri="{BB962C8B-B14F-4D97-AF65-F5344CB8AC3E}">
        <p14:creationId xmlns:p14="http://schemas.microsoft.com/office/powerpoint/2010/main" val="29033137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43055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Citizens – multiple</a:t>
            </a:r>
            <a:r>
              <a:rPr lang="en-US" baseline="0" dirty="0" smtClean="0"/>
              <a:t> C</a:t>
            </a:r>
            <a:endParaRPr lang="en-US" dirty="0"/>
          </a:p>
        </p:txBody>
      </p:sp>
    </p:spTree>
    <p:extLst>
      <p:ext uri="{BB962C8B-B14F-4D97-AF65-F5344CB8AC3E}">
        <p14:creationId xmlns:p14="http://schemas.microsoft.com/office/powerpoint/2010/main" val="1722693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Transferors and transferees shall submit </a:t>
            </a:r>
          </a:p>
          <a:p>
            <a:r>
              <a:rPr lang="en-US" sz="1200" dirty="0" smtClean="0"/>
              <a:t>to the state historic preservation office and to the Department of Revenue </a:t>
            </a:r>
          </a:p>
          <a:p>
            <a:r>
              <a:rPr lang="en-US" sz="1200" dirty="0" smtClean="0"/>
              <a:t>in writing a notification of any transfer or sale of tax credits </a:t>
            </a:r>
          </a:p>
          <a:p>
            <a:r>
              <a:rPr lang="en-US" sz="1200" dirty="0" smtClean="0"/>
              <a:t>within thirty days after the transfer or sale of such tax credits. </a:t>
            </a:r>
          </a:p>
          <a:p>
            <a:endParaRPr lang="en-US" sz="1200" dirty="0" smtClean="0"/>
          </a:p>
          <a:p>
            <a:r>
              <a:rPr lang="en-US" sz="1200" dirty="0" smtClean="0"/>
              <a:t>The notification shall include the transferor's tax credit balance prior to transfer, the credit identification number assigned by the state historic preservation office, the remaining balance after transfer, all federal and Louisiana tax identification numbers for both transferor and transferee, the date of transfer, the amount transferred, and any other information required by the state historic preservation office or the Department of Revenue. </a:t>
            </a:r>
          </a:p>
          <a:p>
            <a:endParaRPr lang="en-US" sz="1200" dirty="0" smtClean="0"/>
          </a:p>
          <a:p>
            <a:endParaRPr lang="en-US" sz="1200" dirty="0" smtClean="0"/>
          </a:p>
          <a:p>
            <a:r>
              <a:rPr lang="en-US" sz="1200" dirty="0" smtClean="0"/>
              <a:t>A schedule showing the current or remaining tax credit balance and the amount to be claimed against the owner’s current year tax liability.</a:t>
            </a:r>
          </a:p>
          <a:p>
            <a:endParaRPr lang="en-US" dirty="0"/>
          </a:p>
        </p:txBody>
      </p:sp>
    </p:spTree>
    <p:extLst>
      <p:ext uri="{BB962C8B-B14F-4D97-AF65-F5344CB8AC3E}">
        <p14:creationId xmlns:p14="http://schemas.microsoft.com/office/powerpoint/2010/main" val="2939851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60878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2261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46423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January 17, 2013</a:t>
            </a:r>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17, 2013</a:t>
            </a:r>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January 17, 2013</a:t>
            </a:r>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17, 2013</a:t>
            </a:r>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17, 2013</a:t>
            </a:r>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January 17, 2013</a:t>
            </a:r>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January 17, 2013</a:t>
            </a:r>
            <a:endParaRPr lang="en-US" dirty="0"/>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January 17, 2013</a:t>
            </a:r>
            <a:endParaRPr lang="en-US" dirty="0"/>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17, 2013</a:t>
            </a:r>
            <a:endParaRPr lang="en-US" dirty="0"/>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17, 2013</a:t>
            </a:r>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17, 2013</a:t>
            </a:r>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en-US" smtClean="0"/>
              <a:t>January 17, 2013</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i="1" dirty="0" smtClean="0"/>
              <a:t>Processing Matters</a:t>
            </a:r>
            <a:r>
              <a:rPr lang="en-US" b="1" i="1" dirty="0" smtClean="0"/>
              <a:t/>
            </a:r>
            <a:br>
              <a:rPr lang="en-US" b="1" i="1" dirty="0" smtClean="0"/>
            </a:br>
            <a:r>
              <a:rPr lang="en-US" sz="3600" b="1" i="1" dirty="0" smtClean="0"/>
              <a:t>~Credits &amp; Refunds</a:t>
            </a:r>
            <a:r>
              <a:rPr lang="en-US" sz="3600" b="1" i="1" dirty="0"/>
              <a:t> ~</a:t>
            </a:r>
            <a:endParaRPr lang="en-US" sz="3600" dirty="0"/>
          </a:p>
        </p:txBody>
      </p:sp>
      <p:sp>
        <p:nvSpPr>
          <p:cNvPr id="3" name="Subtitle 2"/>
          <p:cNvSpPr>
            <a:spLocks noGrp="1"/>
          </p:cNvSpPr>
          <p:nvPr>
            <p:ph type="subTitle" idx="1"/>
          </p:nvPr>
        </p:nvSpPr>
        <p:spPr/>
        <p:txBody>
          <a:bodyPr>
            <a:normAutofit/>
          </a:bodyPr>
          <a:lstStyle/>
          <a:p>
            <a:r>
              <a:rPr lang="en-US" sz="2800" b="1" i="1" dirty="0" smtClean="0"/>
              <a:t>2013 LCPA-LDR </a:t>
            </a:r>
            <a:r>
              <a:rPr lang="en-US" sz="2800" b="1" i="1" dirty="0"/>
              <a:t>Liaison Meeting</a:t>
            </a:r>
            <a:endParaRPr lang="fr-CA" sz="2800" b="1" i="1" dirty="0"/>
          </a:p>
          <a:p>
            <a:r>
              <a:rPr lang="fr-CA" sz="2000" i="1" dirty="0" smtClean="0"/>
              <a:t>January </a:t>
            </a:r>
            <a:r>
              <a:rPr lang="fr-CA" sz="2000" dirty="0"/>
              <a:t>17, 2013</a:t>
            </a:r>
          </a:p>
          <a:p>
            <a:r>
              <a:rPr lang="fr-CA" sz="2000" i="1" dirty="0"/>
              <a:t>Dawn</a:t>
            </a:r>
            <a:r>
              <a:rPr lang="fr-CA" sz="2000" dirty="0"/>
              <a:t> </a:t>
            </a:r>
            <a:r>
              <a:rPr lang="fr-CA" sz="2000" i="1" dirty="0" smtClean="0"/>
              <a:t>Bankston</a:t>
            </a:r>
            <a:r>
              <a:rPr lang="fr-CA" sz="2000" i="1" dirty="0"/>
              <a:t>, LDR Office Audit </a:t>
            </a:r>
            <a:r>
              <a:rPr lang="fr-CA" sz="2000" i="1" dirty="0" smtClean="0"/>
              <a:t>Division</a:t>
            </a:r>
          </a:p>
        </p:txBody>
      </p:sp>
    </p:spTree>
    <p:extLst>
      <p:ext uri="{BB962C8B-B14F-4D97-AF65-F5344CB8AC3E}">
        <p14:creationId xmlns:p14="http://schemas.microsoft.com/office/powerpoint/2010/main" val="3656648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Movie Credits</a:t>
            </a:r>
            <a:endParaRPr lang="en-US" dirty="0"/>
          </a:p>
        </p:txBody>
      </p:sp>
      <p:sp>
        <p:nvSpPr>
          <p:cNvPr id="3" name="Content Placeholder 2"/>
          <p:cNvSpPr>
            <a:spLocks noGrp="1"/>
          </p:cNvSpPr>
          <p:nvPr>
            <p:ph idx="1"/>
          </p:nvPr>
        </p:nvSpPr>
        <p:spPr/>
        <p:txBody>
          <a:bodyPr>
            <a:normAutofit/>
          </a:bodyPr>
          <a:lstStyle/>
          <a:p>
            <a:pPr marL="0" indent="0">
              <a:buNone/>
            </a:pPr>
            <a:r>
              <a:rPr lang="en-US" sz="1800" i="1" dirty="0"/>
              <a:t>RR 06-16 Application of transferrable credits in hands of </a:t>
            </a:r>
            <a:r>
              <a:rPr lang="en-US" sz="1800" i="1" u="sng" dirty="0"/>
              <a:t>purchaser/transferee</a:t>
            </a:r>
            <a:r>
              <a:rPr lang="en-US" sz="1800" i="1" dirty="0"/>
              <a:t>:</a:t>
            </a:r>
            <a:endParaRPr lang="en-US" sz="1800" dirty="0"/>
          </a:p>
          <a:p>
            <a:endParaRPr lang="en-US" sz="1600" dirty="0" smtClean="0"/>
          </a:p>
          <a:p>
            <a:pPr marL="457200" indent="-457200">
              <a:buFont typeface="+mj-lt"/>
              <a:buAutoNum type="arabicPeriod" startAt="2"/>
            </a:pPr>
            <a:r>
              <a:rPr lang="en-US" sz="2000" b="1" dirty="0"/>
              <a:t>Can a return be amended to </a:t>
            </a:r>
            <a:r>
              <a:rPr lang="en-US" sz="2000" b="1" dirty="0" smtClean="0"/>
              <a:t>apply </a:t>
            </a:r>
            <a:r>
              <a:rPr lang="en-US" sz="2000" b="1" dirty="0"/>
              <a:t>newly acquired </a:t>
            </a:r>
            <a:r>
              <a:rPr lang="en-US" sz="2000" b="1" dirty="0" smtClean="0"/>
              <a:t>credits </a:t>
            </a:r>
            <a:r>
              <a:rPr lang="en-US" sz="2000" b="1" dirty="0"/>
              <a:t>to a previous tax year if an income tax liability is still outstanding from a previous year</a:t>
            </a:r>
            <a:r>
              <a:rPr lang="en-US" sz="2000" b="1" dirty="0" smtClean="0"/>
              <a:t>?</a:t>
            </a:r>
          </a:p>
          <a:p>
            <a:pPr marL="457200" indent="-457200">
              <a:buFont typeface="+mj-lt"/>
              <a:buAutoNum type="arabicPeriod" startAt="2"/>
            </a:pPr>
            <a:endParaRPr lang="en-US" sz="1200" dirty="0"/>
          </a:p>
          <a:p>
            <a:pPr lvl="2"/>
            <a:r>
              <a:rPr lang="en-US" dirty="0" smtClean="0"/>
              <a:t>Yes, purchased </a:t>
            </a:r>
            <a:r>
              <a:rPr lang="en-US" dirty="0"/>
              <a:t>credits can be </a:t>
            </a:r>
            <a:r>
              <a:rPr lang="en-US" u="sng" dirty="0"/>
              <a:t>applied</a:t>
            </a:r>
            <a:r>
              <a:rPr lang="en-US" dirty="0"/>
              <a:t> to any income tax liability that is </a:t>
            </a:r>
            <a:r>
              <a:rPr lang="en-US" dirty="0" smtClean="0"/>
              <a:t>outstanding </a:t>
            </a:r>
            <a:r>
              <a:rPr lang="en-US" dirty="0"/>
              <a:t>subject to carry-forward </a:t>
            </a:r>
            <a:r>
              <a:rPr lang="en-US" dirty="0" smtClean="0"/>
              <a:t>limits. Penalties </a:t>
            </a:r>
            <a:r>
              <a:rPr lang="en-US" dirty="0"/>
              <a:t>and interest continue to accrue until the taxes on which such penalties and interest are accruing are paid. </a:t>
            </a:r>
            <a:endParaRPr lang="en-US" dirty="0" smtClean="0"/>
          </a:p>
          <a:p>
            <a:pPr lvl="2"/>
            <a:endParaRPr lang="en-US" sz="1200" dirty="0" smtClean="0"/>
          </a:p>
          <a:p>
            <a:pPr lvl="2"/>
            <a:r>
              <a:rPr lang="en-US" dirty="0" smtClean="0"/>
              <a:t>The </a:t>
            </a:r>
            <a:r>
              <a:rPr lang="en-US" dirty="0"/>
              <a:t>purchased credits will be applied </a:t>
            </a:r>
            <a:r>
              <a:rPr lang="en-US" dirty="0" smtClean="0"/>
              <a:t>as a payment, not an offset of tax on the </a:t>
            </a:r>
            <a:r>
              <a:rPr lang="en-US" dirty="0"/>
              <a:t>tax </a:t>
            </a:r>
            <a:r>
              <a:rPr lang="en-US" dirty="0" smtClean="0"/>
              <a:t>return. The effective date of the payment will be the same day that LDR </a:t>
            </a:r>
            <a:r>
              <a:rPr lang="en-US" dirty="0"/>
              <a:t>receives the amended return claiming the credits or other written notification requesting that the credits be applied to the outstanding liability</a:t>
            </a:r>
            <a:r>
              <a:rPr lang="en-US" dirty="0" smtClean="0"/>
              <a:t>.</a:t>
            </a:r>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10</a:t>
            </a:fld>
            <a:endParaRPr lang="en-US" dirty="0"/>
          </a:p>
        </p:txBody>
      </p:sp>
      <p:sp>
        <p:nvSpPr>
          <p:cNvPr id="10" name="TextBox 9"/>
          <p:cNvSpPr txBox="1"/>
          <p:nvPr/>
        </p:nvSpPr>
        <p:spPr>
          <a:xfrm>
            <a:off x="0" y="6466037"/>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3821421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Movie Credits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1900" i="1" dirty="0"/>
              <a:t>RR 06-16 Application of transferrable credits in hands of </a:t>
            </a:r>
            <a:r>
              <a:rPr lang="en-US" sz="1900" i="1" u="sng" dirty="0"/>
              <a:t>purchaser/transferee</a:t>
            </a:r>
            <a:r>
              <a:rPr lang="en-US" sz="1900" i="1" dirty="0"/>
              <a:t>:</a:t>
            </a:r>
            <a:endParaRPr lang="en-US" sz="1900" dirty="0"/>
          </a:p>
          <a:p>
            <a:pPr lvl="2"/>
            <a:endParaRPr lang="en-US" dirty="0" smtClean="0"/>
          </a:p>
          <a:p>
            <a:pPr marL="457200" indent="-457200">
              <a:buFont typeface="+mj-lt"/>
              <a:buAutoNum type="arabicPeriod" startAt="3"/>
            </a:pPr>
            <a:r>
              <a:rPr lang="en-US" sz="2200" b="1" dirty="0"/>
              <a:t>Can a purchased credit be used to eliminate any penalties and interest on overdue income tax liabilities from previous years?</a:t>
            </a:r>
            <a:endParaRPr lang="en-US" sz="2200" dirty="0"/>
          </a:p>
          <a:p>
            <a:pPr lvl="2"/>
            <a:endParaRPr lang="en-US" sz="1900" dirty="0" smtClean="0"/>
          </a:p>
          <a:p>
            <a:pPr lvl="2"/>
            <a:r>
              <a:rPr lang="en-US" sz="1900" dirty="0" smtClean="0"/>
              <a:t>No, purchased </a:t>
            </a:r>
            <a:r>
              <a:rPr lang="en-US" sz="1900" dirty="0"/>
              <a:t>credits cannot be used to </a:t>
            </a:r>
            <a:r>
              <a:rPr lang="en-US" sz="1900" u="sng" dirty="0"/>
              <a:t>eliminate</a:t>
            </a:r>
            <a:r>
              <a:rPr lang="en-US" sz="1900" dirty="0"/>
              <a:t> any penalties and interest on overdue income taxes from prior years.  </a:t>
            </a:r>
            <a:r>
              <a:rPr lang="en-US" sz="1900" dirty="0" smtClean="0"/>
              <a:t>The </a:t>
            </a:r>
            <a:r>
              <a:rPr lang="en-US" sz="1900" dirty="0"/>
              <a:t>purchased credits can be </a:t>
            </a:r>
            <a:r>
              <a:rPr lang="en-US" sz="1900" u="sng" dirty="0"/>
              <a:t>applied</a:t>
            </a:r>
            <a:r>
              <a:rPr lang="en-US" sz="1900" dirty="0"/>
              <a:t> to penalties and </a:t>
            </a:r>
            <a:r>
              <a:rPr lang="en-US" sz="1900" dirty="0" smtClean="0"/>
              <a:t>interest.</a:t>
            </a:r>
          </a:p>
          <a:p>
            <a:pPr lvl="2"/>
            <a:endParaRPr lang="en-US" sz="1900" dirty="0"/>
          </a:p>
          <a:p>
            <a:pPr lvl="2"/>
            <a:r>
              <a:rPr lang="en-US" sz="1900" dirty="0"/>
              <a:t>Penalties and interest will continue to accrue until the taxes on which such penalties and interest are accruing are paid. </a:t>
            </a:r>
            <a:endParaRPr lang="en-US" sz="1900" dirty="0" smtClean="0"/>
          </a:p>
          <a:p>
            <a:pPr lvl="2"/>
            <a:endParaRPr lang="en-US" sz="1900" dirty="0"/>
          </a:p>
          <a:p>
            <a:pPr lvl="2"/>
            <a:r>
              <a:rPr lang="en-US" sz="1900" dirty="0" smtClean="0"/>
              <a:t>The </a:t>
            </a:r>
            <a:r>
              <a:rPr lang="en-US" sz="1900" dirty="0"/>
              <a:t>purchased credits will be applied as a payment, not an offset of tax on the tax return. The effective date of the payment will be the same day that LDR receives the amended return claiming the credits or other written notification requesting that the credits be applied to the outstanding liability.</a:t>
            </a:r>
          </a:p>
          <a:p>
            <a:pPr lvl="2"/>
            <a:endParaRPr lang="en-US" b="1" dirty="0" smtClean="0"/>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11</a:t>
            </a:fld>
            <a:endParaRPr lang="en-US" dirty="0"/>
          </a:p>
        </p:txBody>
      </p:sp>
      <p:sp>
        <p:nvSpPr>
          <p:cNvPr id="10" name="TextBox 9"/>
          <p:cNvSpPr txBox="1"/>
          <p:nvPr/>
        </p:nvSpPr>
        <p:spPr>
          <a:xfrm>
            <a:off x="0" y="6465585"/>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1181309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Movie Credits</a:t>
            </a:r>
            <a:endParaRPr lang="en-US" dirty="0"/>
          </a:p>
        </p:txBody>
      </p:sp>
      <p:sp>
        <p:nvSpPr>
          <p:cNvPr id="3" name="Content Placeholder 2"/>
          <p:cNvSpPr>
            <a:spLocks noGrp="1"/>
          </p:cNvSpPr>
          <p:nvPr>
            <p:ph idx="1"/>
          </p:nvPr>
        </p:nvSpPr>
        <p:spPr/>
        <p:txBody>
          <a:bodyPr>
            <a:normAutofit/>
          </a:bodyPr>
          <a:lstStyle/>
          <a:p>
            <a:pPr marL="0" indent="0">
              <a:buNone/>
            </a:pPr>
            <a:r>
              <a:rPr lang="en-US" sz="1800" i="1" dirty="0"/>
              <a:t>Application of transferrable credits in hands of </a:t>
            </a:r>
            <a:r>
              <a:rPr lang="en-US" sz="1800" i="1" u="sng" dirty="0" smtClean="0"/>
              <a:t>purchaser/transferee</a:t>
            </a:r>
            <a:endParaRPr lang="en-US" sz="1800" dirty="0"/>
          </a:p>
          <a:p>
            <a:pPr marL="0" indent="0">
              <a:buNone/>
            </a:pPr>
            <a:r>
              <a:rPr lang="en-US" sz="1800" i="1" dirty="0" smtClean="0">
                <a:solidFill>
                  <a:srgbClr val="0070C0"/>
                </a:solidFill>
              </a:rPr>
              <a:t>dawn’s write-in, not in RR 06-016</a:t>
            </a:r>
          </a:p>
          <a:p>
            <a:pPr marL="0" indent="0">
              <a:buNone/>
            </a:pPr>
            <a:endParaRPr lang="en-US" sz="2000" dirty="0"/>
          </a:p>
          <a:p>
            <a:pPr marL="0" indent="0">
              <a:spcBef>
                <a:spcPts val="0"/>
              </a:spcBef>
              <a:buNone/>
            </a:pPr>
            <a:r>
              <a:rPr lang="en-US" sz="2000" b="1" dirty="0" smtClean="0"/>
              <a:t>Can </a:t>
            </a:r>
            <a:r>
              <a:rPr lang="en-US" sz="2000" b="1" dirty="0"/>
              <a:t>a taxpayer claim credits that have not yet been purchased?  </a:t>
            </a:r>
            <a:endParaRPr lang="en-US" sz="2000" dirty="0"/>
          </a:p>
          <a:p>
            <a:pPr lvl="1"/>
            <a:r>
              <a:rPr lang="en-US" sz="1800" dirty="0" smtClean="0"/>
              <a:t>Credits </a:t>
            </a:r>
            <a:r>
              <a:rPr lang="en-US" sz="1800" dirty="0"/>
              <a:t>must be purchased prior to the later of (1) due date of the tax or (2) filing the return</a:t>
            </a:r>
            <a:r>
              <a:rPr lang="en-US" sz="1800" dirty="0" smtClean="0"/>
              <a:t>.  Credits </a:t>
            </a:r>
            <a:r>
              <a:rPr lang="en-US" sz="1800" dirty="0"/>
              <a:t>purchased after the later of these dates will be applied </a:t>
            </a:r>
            <a:r>
              <a:rPr lang="en-US" sz="1800" dirty="0" smtClean="0"/>
              <a:t>as a </a:t>
            </a:r>
            <a:r>
              <a:rPr lang="en-US" sz="1800" dirty="0"/>
              <a:t>payment with an effective date of the credit purchase date. </a:t>
            </a:r>
            <a:endParaRPr lang="en-US" sz="1800" dirty="0" smtClean="0"/>
          </a:p>
          <a:p>
            <a:pPr marL="274320" lvl="1" indent="0">
              <a:spcBef>
                <a:spcPts val="0"/>
              </a:spcBef>
              <a:buNone/>
            </a:pPr>
            <a:endParaRPr lang="en-US" sz="1800" dirty="0" smtClean="0"/>
          </a:p>
          <a:p>
            <a:pPr marL="548640" lvl="2" indent="0">
              <a:spcBef>
                <a:spcPts val="0"/>
              </a:spcBef>
              <a:buNone/>
            </a:pPr>
            <a:r>
              <a:rPr lang="en-US" dirty="0" smtClean="0"/>
              <a:t>Ex1</a:t>
            </a:r>
            <a:r>
              <a:rPr lang="en-US" dirty="0"/>
              <a:t>:  </a:t>
            </a:r>
            <a:endParaRPr lang="en-US" dirty="0" smtClean="0"/>
          </a:p>
          <a:p>
            <a:pPr marL="548640" lvl="2" indent="0">
              <a:spcBef>
                <a:spcPts val="0"/>
              </a:spcBef>
              <a:buNone/>
            </a:pPr>
            <a:r>
              <a:rPr lang="en-US" dirty="0" smtClean="0"/>
              <a:t>File </a:t>
            </a:r>
            <a:r>
              <a:rPr lang="en-US" dirty="0"/>
              <a:t>4/15 with credits, purchase credits 5/1, tax due 5/15 = </a:t>
            </a:r>
            <a:r>
              <a:rPr lang="en-US" dirty="0" smtClean="0"/>
              <a:t>OK</a:t>
            </a:r>
          </a:p>
          <a:p>
            <a:pPr marL="548640" lvl="2" indent="0">
              <a:spcBef>
                <a:spcPts val="0"/>
              </a:spcBef>
              <a:buNone/>
            </a:pPr>
            <a:endParaRPr lang="en-US" dirty="0"/>
          </a:p>
          <a:p>
            <a:pPr marL="548640" lvl="2" indent="0">
              <a:spcBef>
                <a:spcPts val="0"/>
              </a:spcBef>
              <a:buNone/>
            </a:pPr>
            <a:r>
              <a:rPr lang="en-US" dirty="0"/>
              <a:t>Ex2:  </a:t>
            </a:r>
            <a:endParaRPr lang="en-US" dirty="0" smtClean="0"/>
          </a:p>
          <a:p>
            <a:pPr marL="548640" lvl="2" indent="0">
              <a:spcBef>
                <a:spcPts val="0"/>
              </a:spcBef>
              <a:buNone/>
            </a:pPr>
            <a:r>
              <a:rPr lang="en-US" dirty="0" smtClean="0"/>
              <a:t>File </a:t>
            </a:r>
            <a:r>
              <a:rPr lang="en-US" dirty="0"/>
              <a:t>5/15 with credits, purchase </a:t>
            </a:r>
            <a:r>
              <a:rPr lang="en-US" dirty="0" smtClean="0"/>
              <a:t>credits 6/1</a:t>
            </a:r>
            <a:r>
              <a:rPr lang="en-US" dirty="0"/>
              <a:t>, tax due 5/15 = credit applied as payment with effective date of </a:t>
            </a:r>
            <a:r>
              <a:rPr lang="en-US" dirty="0" smtClean="0"/>
              <a:t>6/1. In this case interest and penalty would be assessed from 5/15 – 6/1</a:t>
            </a:r>
            <a:r>
              <a:rPr lang="en-US" dirty="0" smtClean="0"/>
              <a:t>.</a:t>
            </a:r>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12</a:t>
            </a:fld>
            <a:endParaRPr lang="en-US" dirty="0"/>
          </a:p>
        </p:txBody>
      </p:sp>
      <p:sp>
        <p:nvSpPr>
          <p:cNvPr id="10" name="TextBox 9"/>
          <p:cNvSpPr txBox="1"/>
          <p:nvPr/>
        </p:nvSpPr>
        <p:spPr>
          <a:xfrm>
            <a:off x="0" y="6517113"/>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3652017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Submitting Documentation </a:t>
            </a:r>
            <a:br>
              <a:rPr lang="en-US" b="1" dirty="0" smtClean="0"/>
            </a:br>
            <a:r>
              <a:rPr lang="en-US" b="1" dirty="0" smtClean="0"/>
              <a:t>for E-Filed </a:t>
            </a:r>
            <a:r>
              <a:rPr lang="en-US" b="1" dirty="0"/>
              <a:t>Returns</a:t>
            </a:r>
          </a:p>
        </p:txBody>
      </p:sp>
      <p:sp>
        <p:nvSpPr>
          <p:cNvPr id="3" name="Content Placeholder 2"/>
          <p:cNvSpPr>
            <a:spLocks noGrp="1"/>
          </p:cNvSpPr>
          <p:nvPr>
            <p:ph idx="1"/>
          </p:nvPr>
        </p:nvSpPr>
        <p:spPr>
          <a:xfrm>
            <a:off x="381000" y="1905000"/>
            <a:ext cx="8229600" cy="4267200"/>
          </a:xfrm>
        </p:spPr>
        <p:txBody>
          <a:bodyPr/>
          <a:lstStyle/>
          <a:p>
            <a:pPr marL="0" indent="0">
              <a:spcBef>
                <a:spcPts val="600"/>
              </a:spcBef>
              <a:buSzPct val="70000"/>
              <a:buNone/>
            </a:pPr>
            <a:endParaRPr lang="en-US" b="1" dirty="0" smtClean="0"/>
          </a:p>
          <a:p>
            <a:pPr marL="0" indent="0">
              <a:spcBef>
                <a:spcPts val="600"/>
              </a:spcBef>
              <a:buSzPct val="70000"/>
              <a:buNone/>
            </a:pPr>
            <a:r>
              <a:rPr lang="en-US" b="1" dirty="0" smtClean="0"/>
              <a:t>Fax </a:t>
            </a:r>
            <a:r>
              <a:rPr lang="en-US" b="1" dirty="0"/>
              <a:t>return attachments to LDR E-Return attachment fax </a:t>
            </a:r>
            <a:r>
              <a:rPr lang="en-US" b="1" dirty="0" smtClean="0"/>
              <a:t>number. </a:t>
            </a:r>
          </a:p>
          <a:p>
            <a:pPr marL="0" indent="0" algn="ctr">
              <a:spcBef>
                <a:spcPts val="1200"/>
              </a:spcBef>
              <a:buSzPct val="70000"/>
              <a:buNone/>
            </a:pPr>
            <a:r>
              <a:rPr lang="en-US" sz="4000" b="1" spc="-100" dirty="0">
                <a:solidFill>
                  <a:schemeClr val="tx2"/>
                </a:solidFill>
                <a:latin typeface="+mj-lt"/>
                <a:ea typeface="+mj-ea"/>
                <a:cs typeface="+mj-cs"/>
              </a:rPr>
              <a:t>f</a:t>
            </a:r>
            <a:r>
              <a:rPr lang="en-US" sz="4000" b="1" spc="-100" dirty="0" smtClean="0">
                <a:solidFill>
                  <a:schemeClr val="tx2"/>
                </a:solidFill>
                <a:latin typeface="+mj-lt"/>
                <a:ea typeface="+mj-ea"/>
                <a:cs typeface="+mj-cs"/>
              </a:rPr>
              <a:t>ax (225</a:t>
            </a:r>
            <a:r>
              <a:rPr lang="en-US" sz="4000" b="1" spc="-100" dirty="0">
                <a:solidFill>
                  <a:schemeClr val="tx2"/>
                </a:solidFill>
                <a:latin typeface="+mj-lt"/>
                <a:ea typeface="+mj-ea"/>
                <a:cs typeface="+mj-cs"/>
              </a:rPr>
              <a:t>) </a:t>
            </a:r>
            <a:r>
              <a:rPr lang="en-US" sz="4000" b="1" spc="-100" dirty="0" smtClean="0">
                <a:solidFill>
                  <a:schemeClr val="tx2"/>
                </a:solidFill>
                <a:latin typeface="+mj-lt"/>
                <a:ea typeface="+mj-ea"/>
                <a:cs typeface="+mj-cs"/>
              </a:rPr>
              <a:t>231-6221</a:t>
            </a:r>
            <a:endParaRPr lang="en-US" b="1" dirty="0"/>
          </a:p>
          <a:p>
            <a:pPr marL="274320" lvl="1">
              <a:spcBef>
                <a:spcPts val="600"/>
              </a:spcBef>
              <a:buSzPct val="70000"/>
              <a:buFont typeface="Wingdings"/>
              <a:buChar char=""/>
            </a:pPr>
            <a:endParaRPr lang="en-US" dirty="0"/>
          </a:p>
          <a:p>
            <a:pPr marL="274320" lvl="1">
              <a:spcBef>
                <a:spcPts val="600"/>
              </a:spcBef>
              <a:buSzPct val="70000"/>
              <a:buFont typeface="Wingdings"/>
              <a:buChar char=""/>
            </a:pPr>
            <a:r>
              <a:rPr lang="en-US" dirty="0"/>
              <a:t>I</a:t>
            </a:r>
            <a:r>
              <a:rPr lang="en-US" dirty="0" smtClean="0"/>
              <a:t>nclude </a:t>
            </a:r>
            <a:r>
              <a:rPr lang="en-US" dirty="0"/>
              <a:t>taxpayer’s name, account number, and tax filing period on the top of the first page of the fax. </a:t>
            </a:r>
          </a:p>
          <a:p>
            <a:pPr marL="274320" lvl="1">
              <a:spcBef>
                <a:spcPts val="600"/>
              </a:spcBef>
              <a:buSzPct val="70000"/>
              <a:buFont typeface="Wingdings"/>
              <a:buChar char=""/>
            </a:pPr>
            <a:endParaRPr lang="en-US" dirty="0"/>
          </a:p>
          <a:p>
            <a:pPr marL="274320" lvl="1">
              <a:spcBef>
                <a:spcPts val="600"/>
              </a:spcBef>
              <a:buSzPct val="70000"/>
              <a:buFont typeface="Wingdings"/>
              <a:buChar char=""/>
            </a:pPr>
            <a:r>
              <a:rPr lang="en-US" dirty="0"/>
              <a:t>Send </a:t>
            </a:r>
            <a:r>
              <a:rPr lang="en-US" u="sng" dirty="0"/>
              <a:t>separate fax for each taxpayer</a:t>
            </a:r>
            <a:r>
              <a:rPr lang="en-US" dirty="0"/>
              <a:t>. An electronic image of the fax will be stored to the taxpayer’s account. </a:t>
            </a:r>
          </a:p>
          <a:p>
            <a:endParaRPr lang="en-US" dirty="0"/>
          </a:p>
        </p:txBody>
      </p:sp>
      <p:sp>
        <p:nvSpPr>
          <p:cNvPr id="4" name="Date Placeholder 3"/>
          <p:cNvSpPr>
            <a:spLocks noGrp="1"/>
          </p:cNvSpPr>
          <p:nvPr>
            <p:ph type="dt" sz="half" idx="10"/>
          </p:nvPr>
        </p:nvSpPr>
        <p:spPr/>
        <p:txBody>
          <a:bodyPr/>
          <a:lstStyle/>
          <a:p>
            <a:r>
              <a:rPr lang="en-US" smtClean="0"/>
              <a:t>January 17, 2013</a:t>
            </a: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13</a:t>
            </a:fld>
            <a:endParaRPr lang="en-US" dirty="0"/>
          </a:p>
        </p:txBody>
      </p:sp>
    </p:spTree>
    <p:extLst>
      <p:ext uri="{BB962C8B-B14F-4D97-AF65-F5344CB8AC3E}">
        <p14:creationId xmlns:p14="http://schemas.microsoft.com/office/powerpoint/2010/main" val="798090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Credits </a:t>
            </a:r>
            <a:r>
              <a:rPr lang="en-US" b="1" i="1" dirty="0"/>
              <a:t>&amp; </a:t>
            </a:r>
            <a:r>
              <a:rPr lang="en-US" b="1" i="1" dirty="0" smtClean="0"/>
              <a:t>Refunds</a:t>
            </a:r>
            <a:endParaRPr lang="en-US" dirty="0"/>
          </a:p>
        </p:txBody>
      </p:sp>
      <p:sp>
        <p:nvSpPr>
          <p:cNvPr id="3" name="Content Placeholder 2"/>
          <p:cNvSpPr>
            <a:spLocks noGrp="1"/>
          </p:cNvSpPr>
          <p:nvPr>
            <p:ph idx="1"/>
          </p:nvPr>
        </p:nvSpPr>
        <p:spPr>
          <a:xfrm>
            <a:off x="457200" y="1600200"/>
            <a:ext cx="8229600" cy="3505200"/>
          </a:xfrm>
        </p:spPr>
        <p:txBody>
          <a:bodyPr>
            <a:normAutofit/>
          </a:bodyPr>
          <a:lstStyle/>
          <a:p>
            <a:pPr marL="0" lvl="0" indent="0">
              <a:buNone/>
            </a:pPr>
            <a:endParaRPr lang="en-US" b="1" dirty="0" smtClean="0"/>
          </a:p>
          <a:p>
            <a:pPr marL="0" lvl="0" indent="0">
              <a:buNone/>
            </a:pPr>
            <a:r>
              <a:rPr lang="en-US" b="1" dirty="0" smtClean="0"/>
              <a:t>Agenda topics</a:t>
            </a:r>
          </a:p>
          <a:p>
            <a:pPr marL="0" lvl="0" indent="0">
              <a:buNone/>
            </a:pPr>
            <a:endParaRPr lang="en-US" b="1" dirty="0" smtClean="0"/>
          </a:p>
          <a:p>
            <a:pPr lvl="2"/>
            <a:r>
              <a:rPr lang="en-US" sz="2200" b="1" dirty="0" smtClean="0"/>
              <a:t>Documentation for Credits</a:t>
            </a:r>
          </a:p>
          <a:p>
            <a:pPr lvl="2"/>
            <a:endParaRPr lang="en-US" sz="2200" b="1" dirty="0"/>
          </a:p>
          <a:p>
            <a:pPr lvl="2"/>
            <a:r>
              <a:rPr lang="en-US" sz="2200" b="1" dirty="0" smtClean="0"/>
              <a:t>Refund Turnaround Time</a:t>
            </a:r>
          </a:p>
          <a:p>
            <a:pPr lvl="2"/>
            <a:endParaRPr lang="en-US" sz="2200" dirty="0"/>
          </a:p>
          <a:p>
            <a:pPr lvl="2"/>
            <a:r>
              <a:rPr lang="en-US" sz="2200" b="1" dirty="0"/>
              <a:t>Movie </a:t>
            </a:r>
            <a:r>
              <a:rPr lang="en-US" sz="2200" b="1" dirty="0" smtClean="0"/>
              <a:t>Credits</a:t>
            </a:r>
            <a:endParaRPr lang="en-US" sz="2200" b="1" dirty="0"/>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2</a:t>
            </a:fld>
            <a:endParaRPr lang="en-US" dirty="0"/>
          </a:p>
        </p:txBody>
      </p:sp>
    </p:spTree>
    <p:extLst>
      <p:ext uri="{BB962C8B-B14F-4D97-AF65-F5344CB8AC3E}">
        <p14:creationId xmlns:p14="http://schemas.microsoft.com/office/powerpoint/2010/main" val="3667662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Documentation for Credits</a:t>
            </a:r>
            <a:endParaRPr lang="en-US" b="1" dirty="0"/>
          </a:p>
        </p:txBody>
      </p:sp>
      <p:sp>
        <p:nvSpPr>
          <p:cNvPr id="3" name="Content Placeholder 2"/>
          <p:cNvSpPr>
            <a:spLocks noGrp="1"/>
          </p:cNvSpPr>
          <p:nvPr>
            <p:ph idx="1"/>
          </p:nvPr>
        </p:nvSpPr>
        <p:spPr/>
        <p:txBody>
          <a:bodyPr>
            <a:normAutofit/>
          </a:bodyPr>
          <a:lstStyle/>
          <a:p>
            <a:r>
              <a:rPr lang="en-US" dirty="0"/>
              <a:t>Instruction booklets provide documentation requirements for credits.</a:t>
            </a:r>
          </a:p>
          <a:p>
            <a:endParaRPr lang="en-US" sz="1400" dirty="0"/>
          </a:p>
          <a:p>
            <a:r>
              <a:rPr lang="en-US" dirty="0"/>
              <a:t>No significant changes for 2012 tax </a:t>
            </a:r>
            <a:r>
              <a:rPr lang="en-US" dirty="0" smtClean="0"/>
              <a:t>period</a:t>
            </a:r>
          </a:p>
          <a:p>
            <a:endParaRPr lang="en-US" dirty="0" smtClean="0"/>
          </a:p>
          <a:p>
            <a:r>
              <a:rPr lang="en-US" dirty="0" smtClean="0"/>
              <a:t>Requests listed on agenda:</a:t>
            </a:r>
            <a:endParaRPr lang="en-US" dirty="0"/>
          </a:p>
          <a:p>
            <a:pPr lvl="1"/>
            <a:r>
              <a:rPr lang="en-US" dirty="0" smtClean="0"/>
              <a:t>Composite </a:t>
            </a:r>
            <a:r>
              <a:rPr lang="en-US" dirty="0"/>
              <a:t>Returns </a:t>
            </a:r>
            <a:r>
              <a:rPr lang="en-US" i="1" dirty="0" smtClean="0"/>
              <a:t>e.g</a:t>
            </a:r>
            <a:r>
              <a:rPr lang="en-US" i="1" dirty="0"/>
              <a:t>.,</a:t>
            </a:r>
            <a:r>
              <a:rPr lang="en-US" dirty="0"/>
              <a:t> Ad Valorem (Inventory &amp; Vessels)</a:t>
            </a:r>
          </a:p>
          <a:p>
            <a:pPr lvl="1"/>
            <a:r>
              <a:rPr lang="en-US" dirty="0"/>
              <a:t>Citizen’s Assessment</a:t>
            </a:r>
          </a:p>
          <a:p>
            <a:pPr lvl="1"/>
            <a:r>
              <a:rPr lang="en-US" dirty="0"/>
              <a:t>Alternative </a:t>
            </a:r>
            <a:r>
              <a:rPr lang="en-US" dirty="0" smtClean="0"/>
              <a:t>Fuel </a:t>
            </a:r>
            <a:endParaRPr lang="en-US" dirty="0"/>
          </a:p>
          <a:p>
            <a:pPr lvl="1"/>
            <a:r>
              <a:rPr lang="en-US" dirty="0"/>
              <a:t>Historic Rehabilitation Credits </a:t>
            </a:r>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3</a:t>
            </a:fld>
            <a:endParaRPr lang="en-US" dirty="0"/>
          </a:p>
        </p:txBody>
      </p:sp>
      <p:sp>
        <p:nvSpPr>
          <p:cNvPr id="10" name="TextBox 9"/>
          <p:cNvSpPr txBox="1"/>
          <p:nvPr/>
        </p:nvSpPr>
        <p:spPr>
          <a:xfrm>
            <a:off x="0" y="6200837"/>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548085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Documentation for Credits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Composite Returns </a:t>
            </a:r>
            <a:endParaRPr lang="en-US" b="1" dirty="0" smtClean="0"/>
          </a:p>
          <a:p>
            <a:r>
              <a:rPr lang="en-US" sz="2000" dirty="0" smtClean="0"/>
              <a:t>Credits cannot be claimed on a composite return until tax period 2013</a:t>
            </a:r>
          </a:p>
          <a:p>
            <a:pPr marL="0" indent="0" rtl="0" eaLnBrk="1" latinLnBrk="0" hangingPunct="1">
              <a:buNone/>
            </a:pPr>
            <a:endParaRPr lang="en-US" sz="2400" kern="1200" dirty="0" smtClean="0">
              <a:solidFill>
                <a:schemeClr val="tx1"/>
              </a:solidFill>
              <a:effectLst/>
              <a:latin typeface="+mn-lt"/>
              <a:ea typeface="+mn-ea"/>
              <a:cs typeface="+mn-cs"/>
            </a:endParaRPr>
          </a:p>
          <a:p>
            <a:pPr marL="0" indent="0" rtl="0" eaLnBrk="1" latinLnBrk="0" hangingPunct="1">
              <a:buNone/>
            </a:pPr>
            <a:r>
              <a:rPr lang="en-US" sz="2400" b="1" kern="1200" dirty="0" smtClean="0">
                <a:solidFill>
                  <a:schemeClr val="tx1"/>
                </a:solidFill>
                <a:effectLst/>
              </a:rPr>
              <a:t>Ad Valorem Tax Credit – Inventory</a:t>
            </a:r>
            <a:endParaRPr lang="en-US" sz="2400" b="1" dirty="0" smtClean="0">
              <a:effectLst/>
            </a:endParaRPr>
          </a:p>
          <a:p>
            <a:pPr rtl="0" eaLnBrk="1" latinLnBrk="0" hangingPunct="1"/>
            <a:r>
              <a:rPr lang="en-US" sz="2000" kern="1200" dirty="0" smtClean="0">
                <a:solidFill>
                  <a:schemeClr val="tx1"/>
                </a:solidFill>
                <a:effectLst/>
              </a:rPr>
              <a:t>Form R-10610 “Schedule of Ad Valorem Tax Credit Claimed by Manufacturers, Distributors, and Retailers”</a:t>
            </a:r>
            <a:endParaRPr lang="en-US" sz="2000" dirty="0" smtClean="0">
              <a:effectLst/>
            </a:endParaRPr>
          </a:p>
          <a:p>
            <a:pPr lvl="1">
              <a:buFont typeface="Wingdings" pitchFamily="2" charset="2"/>
              <a:buChar char="Ø"/>
            </a:pPr>
            <a:r>
              <a:rPr lang="en-US" sz="1600" kern="1200" dirty="0" smtClean="0">
                <a:solidFill>
                  <a:schemeClr val="tx1"/>
                </a:solidFill>
                <a:effectLst/>
                <a:latin typeface="+mn-lt"/>
                <a:ea typeface="+mn-ea"/>
                <a:cs typeface="+mn-cs"/>
              </a:rPr>
              <a:t>Attach tax assessments &amp; cancelled checks for first 3 years claiming the credit</a:t>
            </a:r>
          </a:p>
          <a:p>
            <a:pPr marL="0" indent="0">
              <a:buNone/>
            </a:pPr>
            <a:endParaRPr lang="en-US" b="1" dirty="0"/>
          </a:p>
          <a:p>
            <a:pPr marL="0" indent="0">
              <a:buNone/>
            </a:pPr>
            <a:r>
              <a:rPr lang="en-US" b="1" dirty="0" smtClean="0"/>
              <a:t>Ad </a:t>
            </a:r>
            <a:r>
              <a:rPr lang="en-US" b="1" dirty="0"/>
              <a:t>Valorem Tax Credit </a:t>
            </a:r>
            <a:r>
              <a:rPr lang="en-US" b="1" dirty="0" smtClean="0"/>
              <a:t>– Vessels</a:t>
            </a:r>
            <a:endParaRPr lang="en-US" b="1" dirty="0"/>
          </a:p>
          <a:p>
            <a:pPr rtl="0" eaLnBrk="1" latinLnBrk="0" hangingPunct="1"/>
            <a:r>
              <a:rPr lang="en-US" sz="2000" kern="1200" dirty="0" smtClean="0">
                <a:solidFill>
                  <a:schemeClr val="tx1"/>
                </a:solidFill>
                <a:effectLst/>
              </a:rPr>
              <a:t>For Offshore Vessels, submit a schedule similar to R-10610</a:t>
            </a:r>
          </a:p>
          <a:p>
            <a:pPr lvl="1">
              <a:buFont typeface="Wingdings" pitchFamily="2" charset="2"/>
              <a:buChar char="Ø"/>
            </a:pPr>
            <a:r>
              <a:rPr lang="en-US" sz="1600" dirty="0"/>
              <a:t>Attach tax assessments &amp; cancelled checks for first </a:t>
            </a:r>
            <a:r>
              <a:rPr lang="en-US" sz="1600" dirty="0" smtClean="0"/>
              <a:t>3 years </a:t>
            </a:r>
            <a:r>
              <a:rPr lang="en-US" sz="1600" dirty="0"/>
              <a:t>claiming the </a:t>
            </a:r>
            <a:r>
              <a:rPr lang="en-US" sz="1600" dirty="0" smtClean="0"/>
              <a:t>credit</a:t>
            </a:r>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4</a:t>
            </a:fld>
            <a:endParaRPr lang="en-US" dirty="0"/>
          </a:p>
        </p:txBody>
      </p:sp>
      <p:sp>
        <p:nvSpPr>
          <p:cNvPr id="10" name="TextBox 9"/>
          <p:cNvSpPr txBox="1"/>
          <p:nvPr/>
        </p:nvSpPr>
        <p:spPr>
          <a:xfrm>
            <a:off x="0" y="6200837"/>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1612496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Documentation for Credits</a:t>
            </a:r>
          </a:p>
        </p:txBody>
      </p:sp>
      <p:sp>
        <p:nvSpPr>
          <p:cNvPr id="3" name="Content Placeholder 2"/>
          <p:cNvSpPr>
            <a:spLocks noGrp="1"/>
          </p:cNvSpPr>
          <p:nvPr>
            <p:ph idx="1"/>
          </p:nvPr>
        </p:nvSpPr>
        <p:spPr/>
        <p:txBody>
          <a:bodyPr/>
          <a:lstStyle/>
          <a:p>
            <a:pPr marL="0" lvl="1" indent="0">
              <a:buNone/>
            </a:pPr>
            <a:r>
              <a:rPr lang="en-US" sz="2400" b="1" dirty="0"/>
              <a:t>Citizen’s </a:t>
            </a:r>
            <a:r>
              <a:rPr lang="en-US" sz="2400" b="1" dirty="0" smtClean="0"/>
              <a:t>Assessment</a:t>
            </a:r>
          </a:p>
          <a:p>
            <a:pPr marL="560070" lvl="2" indent="-285750">
              <a:spcBef>
                <a:spcPts val="600"/>
              </a:spcBef>
            </a:pPr>
            <a:r>
              <a:rPr lang="en-US" sz="2000" dirty="0"/>
              <a:t>Declaration page(s) showing the Citizen’s assessment.</a:t>
            </a:r>
          </a:p>
          <a:p>
            <a:pPr marL="560070" lvl="2" indent="-285750">
              <a:spcBef>
                <a:spcPts val="600"/>
              </a:spcBef>
            </a:pPr>
            <a:endParaRPr lang="en-US" sz="1200" dirty="0" smtClean="0"/>
          </a:p>
          <a:p>
            <a:pPr marL="560070" lvl="2" indent="-285750">
              <a:spcBef>
                <a:spcPts val="600"/>
              </a:spcBef>
            </a:pPr>
            <a:r>
              <a:rPr lang="en-US" sz="2000" dirty="0" smtClean="0"/>
              <a:t>Claim once </a:t>
            </a:r>
            <a:r>
              <a:rPr lang="en-US" sz="2000" dirty="0"/>
              <a:t>per tax period on IT-540 or IT-540-INS, not both. </a:t>
            </a:r>
            <a:r>
              <a:rPr lang="en-US" sz="2000" dirty="0" smtClean="0"/>
              <a:t>For corporate income, CIFT-620 </a:t>
            </a:r>
            <a:r>
              <a:rPr lang="en-US" sz="2000" dirty="0"/>
              <a:t>or </a:t>
            </a:r>
            <a:r>
              <a:rPr lang="en-US" sz="2000" dirty="0" smtClean="0"/>
              <a:t>CIFT-620-INS not both. </a:t>
            </a:r>
          </a:p>
          <a:p>
            <a:pPr marL="560070" lvl="2" indent="-285750"/>
            <a:endParaRPr lang="en-US" sz="1200" dirty="0" smtClean="0"/>
          </a:p>
          <a:p>
            <a:pPr marL="560070" lvl="2" indent="-285750"/>
            <a:endParaRPr lang="en-US" sz="1200" dirty="0" smtClean="0"/>
          </a:p>
          <a:p>
            <a:pPr marL="0" lvl="1" indent="0">
              <a:buNone/>
            </a:pPr>
            <a:r>
              <a:rPr lang="en-US" sz="2400" b="1" dirty="0"/>
              <a:t>Alternative </a:t>
            </a:r>
            <a:r>
              <a:rPr lang="en-US" sz="2400" b="1" dirty="0" smtClean="0"/>
              <a:t>Fuel</a:t>
            </a:r>
          </a:p>
          <a:p>
            <a:pPr marL="560070" lvl="2" indent="-285750"/>
            <a:r>
              <a:rPr lang="en-US" sz="2000" dirty="0" smtClean="0"/>
              <a:t>Conversion vehicle – registration certificate, receipts for purchase &amp; installation</a:t>
            </a:r>
          </a:p>
          <a:p>
            <a:pPr marL="560070" lvl="2" indent="-285750"/>
            <a:endParaRPr lang="en-US" sz="1200" dirty="0" smtClean="0"/>
          </a:p>
          <a:p>
            <a:pPr marL="560070" lvl="2" indent="-285750"/>
            <a:r>
              <a:rPr lang="en-US" sz="2000" dirty="0" smtClean="0"/>
              <a:t>New vehicle – </a:t>
            </a:r>
            <a:r>
              <a:rPr lang="en-US" sz="2000" dirty="0"/>
              <a:t>registration </a:t>
            </a:r>
            <a:r>
              <a:rPr lang="en-US" sz="2000" dirty="0" smtClean="0"/>
              <a:t>certificate, bill of sale</a:t>
            </a:r>
          </a:p>
          <a:p>
            <a:pPr marL="560070" lvl="2" indent="-285750"/>
            <a:endParaRPr lang="en-US" sz="1200" dirty="0" smtClean="0"/>
          </a:p>
          <a:p>
            <a:pPr marL="560070" lvl="2" indent="-285750"/>
            <a:r>
              <a:rPr lang="en-US" sz="2000" dirty="0" smtClean="0"/>
              <a:t>Fueling station -  invoices for equipment</a:t>
            </a:r>
          </a:p>
          <a:p>
            <a:pPr marL="0" lvl="1" indent="0">
              <a:buNone/>
            </a:pPr>
            <a:endParaRPr lang="en-US" sz="2400" b="1" dirty="0"/>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5</a:t>
            </a:fld>
            <a:endParaRPr lang="en-US" dirty="0"/>
          </a:p>
        </p:txBody>
      </p:sp>
      <p:sp>
        <p:nvSpPr>
          <p:cNvPr id="10" name="TextBox 9"/>
          <p:cNvSpPr txBox="1"/>
          <p:nvPr/>
        </p:nvSpPr>
        <p:spPr>
          <a:xfrm>
            <a:off x="0" y="6364260"/>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1274343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Documentation for Credits</a:t>
            </a:r>
          </a:p>
        </p:txBody>
      </p:sp>
      <p:sp>
        <p:nvSpPr>
          <p:cNvPr id="3" name="Content Placeholder 2"/>
          <p:cNvSpPr>
            <a:spLocks noGrp="1"/>
          </p:cNvSpPr>
          <p:nvPr>
            <p:ph idx="1"/>
          </p:nvPr>
        </p:nvSpPr>
        <p:spPr/>
        <p:txBody>
          <a:bodyPr>
            <a:normAutofit/>
          </a:bodyPr>
          <a:lstStyle/>
          <a:p>
            <a:pPr marL="0" marR="0" lvl="1" indent="0" algn="l" defTabSz="914400" rtl="0" eaLnBrk="1" fontAlgn="auto" latinLnBrk="0" hangingPunct="1">
              <a:lnSpc>
                <a:spcPct val="100000"/>
              </a:lnSpc>
              <a:spcBef>
                <a:spcPct val="20000"/>
              </a:spcBef>
              <a:spcAft>
                <a:spcPts val="0"/>
              </a:spcAft>
              <a:buClr>
                <a:schemeClr val="accent1"/>
              </a:buClr>
              <a:buSzPct val="85000"/>
              <a:buFont typeface="Arial" pitchFamily="34" charset="0"/>
              <a:buNone/>
              <a:tabLst/>
              <a:defRPr/>
            </a:pPr>
            <a:endParaRPr lang="en-US" sz="2400" b="1" kern="1200" dirty="0" smtClean="0">
              <a:solidFill>
                <a:schemeClr val="tx1"/>
              </a:solidFill>
              <a:effectLst/>
            </a:endParaRPr>
          </a:p>
          <a:p>
            <a:pPr marL="0" marR="0" lvl="1" indent="0" algn="l" defTabSz="914400" rtl="0" eaLnBrk="1" fontAlgn="auto" latinLnBrk="0" hangingPunct="1">
              <a:lnSpc>
                <a:spcPct val="100000"/>
              </a:lnSpc>
              <a:spcBef>
                <a:spcPct val="20000"/>
              </a:spcBef>
              <a:spcAft>
                <a:spcPts val="0"/>
              </a:spcAft>
              <a:buClr>
                <a:schemeClr val="accent1"/>
              </a:buClr>
              <a:buSzPct val="85000"/>
              <a:buFont typeface="Arial" pitchFamily="34" charset="0"/>
              <a:buNone/>
              <a:tabLst/>
              <a:defRPr/>
            </a:pPr>
            <a:r>
              <a:rPr lang="en-US" sz="2400" b="1" kern="1200" dirty="0" smtClean="0">
                <a:solidFill>
                  <a:schemeClr val="tx1"/>
                </a:solidFill>
                <a:effectLst/>
              </a:rPr>
              <a:t>Historic Rehabilitation Credits </a:t>
            </a:r>
          </a:p>
          <a:p>
            <a:endParaRPr lang="en-US" sz="1800" dirty="0"/>
          </a:p>
          <a:p>
            <a:r>
              <a:rPr lang="en-US" sz="2200" dirty="0"/>
              <a:t>Historic Preservation Certification Application “Request for Certification of Completed Work Part 3</a:t>
            </a:r>
            <a:r>
              <a:rPr lang="en-US" sz="2200" dirty="0" smtClean="0"/>
              <a:t>”</a:t>
            </a:r>
          </a:p>
          <a:p>
            <a:endParaRPr lang="en-US" sz="1300" dirty="0" smtClean="0"/>
          </a:p>
          <a:p>
            <a:r>
              <a:rPr lang="en-US" sz="2200" dirty="0"/>
              <a:t>Transfer notice with copy of certification (“Part 3” application</a:t>
            </a:r>
            <a:r>
              <a:rPr lang="en-US" sz="2200" dirty="0" smtClean="0"/>
              <a:t>)</a:t>
            </a:r>
          </a:p>
          <a:p>
            <a:pPr lvl="2">
              <a:buFont typeface="Wingdings" pitchFamily="2" charset="2"/>
              <a:buChar char="Ø"/>
            </a:pPr>
            <a:r>
              <a:rPr lang="en-US" sz="1600" dirty="0" smtClean="0"/>
              <a:t>RS 47:6019(A)3 defines information and rules for transferring</a:t>
            </a:r>
            <a:endParaRPr lang="en-US" sz="1600" dirty="0"/>
          </a:p>
          <a:p>
            <a:endParaRPr lang="en-US" sz="2000" dirty="0"/>
          </a:p>
          <a:p>
            <a:endParaRPr lang="en-US" sz="1400" dirty="0" smtClean="0"/>
          </a:p>
          <a:p>
            <a:endParaRPr lang="en-US" sz="1400" dirty="0"/>
          </a:p>
          <a:p>
            <a:pPr marL="0" marR="0" lvl="1" indent="0" algn="l" defTabSz="914400" rtl="0" eaLnBrk="1" fontAlgn="auto" latinLnBrk="0" hangingPunct="1">
              <a:lnSpc>
                <a:spcPct val="100000"/>
              </a:lnSpc>
              <a:spcBef>
                <a:spcPct val="20000"/>
              </a:spcBef>
              <a:spcAft>
                <a:spcPts val="0"/>
              </a:spcAft>
              <a:buClr>
                <a:schemeClr val="accent1"/>
              </a:buClr>
              <a:buSzPct val="85000"/>
              <a:buFont typeface="Arial" pitchFamily="34" charset="0"/>
              <a:buNone/>
              <a:tabLst/>
              <a:defRPr/>
            </a:pPr>
            <a:endParaRPr lang="en-US" sz="2400" b="1" kern="1200" dirty="0" smtClean="0">
              <a:solidFill>
                <a:schemeClr val="tx1"/>
              </a:solidFill>
              <a:effectLst/>
            </a:endParaRPr>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6</a:t>
            </a:fld>
            <a:endParaRPr lang="en-US" dirty="0"/>
          </a:p>
        </p:txBody>
      </p:sp>
      <p:sp>
        <p:nvSpPr>
          <p:cNvPr id="10" name="TextBox 9"/>
          <p:cNvSpPr txBox="1"/>
          <p:nvPr/>
        </p:nvSpPr>
        <p:spPr>
          <a:xfrm>
            <a:off x="0" y="6349746"/>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1433664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4000" b="1" kern="1200" spc="-100" baseline="0" dirty="0" smtClean="0">
                <a:solidFill>
                  <a:schemeClr val="tx2"/>
                </a:solidFill>
                <a:effectLst/>
                <a:latin typeface="+mj-lt"/>
                <a:ea typeface="+mj-ea"/>
                <a:cs typeface="+mj-cs"/>
              </a:rPr>
              <a:t>Refund Turnaround Time</a:t>
            </a:r>
            <a:endParaRPr lang="en-US" dirty="0"/>
          </a:p>
        </p:txBody>
      </p:sp>
      <p:sp>
        <p:nvSpPr>
          <p:cNvPr id="3" name="Content Placeholder 2"/>
          <p:cNvSpPr>
            <a:spLocks noGrp="1"/>
          </p:cNvSpPr>
          <p:nvPr>
            <p:ph idx="1"/>
          </p:nvPr>
        </p:nvSpPr>
        <p:spPr/>
        <p:txBody>
          <a:bodyPr/>
          <a:lstStyle/>
          <a:p>
            <a:pPr marL="0" indent="0">
              <a:buNone/>
            </a:pPr>
            <a:endParaRPr lang="en-US" sz="2400" b="1" kern="1200" dirty="0" smtClean="0">
              <a:solidFill>
                <a:schemeClr val="tx1"/>
              </a:solidFill>
              <a:effectLst/>
              <a:latin typeface="+mn-lt"/>
              <a:ea typeface="+mn-ea"/>
              <a:cs typeface="+mn-cs"/>
            </a:endParaRPr>
          </a:p>
          <a:p>
            <a:pPr marL="0" indent="0">
              <a:buNone/>
            </a:pPr>
            <a:r>
              <a:rPr lang="en-US" sz="2400" b="1" kern="1200" dirty="0" smtClean="0">
                <a:solidFill>
                  <a:schemeClr val="tx1"/>
                </a:solidFill>
                <a:effectLst/>
                <a:latin typeface="+mn-lt"/>
                <a:ea typeface="+mn-ea"/>
                <a:cs typeface="+mn-cs"/>
              </a:rPr>
              <a:t>Individual Income Tax Refund Turnaround FYE12</a:t>
            </a:r>
            <a:endParaRPr lang="en-US" sz="2400" kern="1200" dirty="0" smtClean="0">
              <a:solidFill>
                <a:schemeClr val="tx1"/>
              </a:solidFill>
              <a:effectLst/>
              <a:latin typeface="+mn-lt"/>
              <a:ea typeface="+mn-ea"/>
              <a:cs typeface="+mn-cs"/>
            </a:endParaRPr>
          </a:p>
          <a:p>
            <a:r>
              <a:rPr lang="en-US" sz="2000" kern="1200" dirty="0" smtClean="0">
                <a:solidFill>
                  <a:schemeClr val="tx1"/>
                </a:solidFill>
                <a:effectLst/>
              </a:rPr>
              <a:t>20 day average turnaround for electronic returns </a:t>
            </a:r>
          </a:p>
          <a:p>
            <a:r>
              <a:rPr lang="en-US" sz="2000" dirty="0"/>
              <a:t>36 day average for all returns</a:t>
            </a:r>
          </a:p>
          <a:p>
            <a:endParaRPr lang="en-US" sz="2400" kern="1200" dirty="0" smtClean="0">
              <a:solidFill>
                <a:schemeClr val="tx1"/>
              </a:solidFill>
              <a:effectLst/>
              <a:latin typeface="+mn-lt"/>
              <a:ea typeface="+mn-ea"/>
              <a:cs typeface="+mn-cs"/>
            </a:endParaRPr>
          </a:p>
          <a:p>
            <a:pPr marL="0" indent="0">
              <a:buNone/>
            </a:pPr>
            <a:r>
              <a:rPr lang="en-US" sz="2400" b="1" kern="1200" dirty="0" smtClean="0">
                <a:solidFill>
                  <a:schemeClr val="tx1"/>
                </a:solidFill>
                <a:effectLst/>
                <a:latin typeface="+mn-lt"/>
                <a:ea typeface="+mn-ea"/>
                <a:cs typeface="+mn-cs"/>
              </a:rPr>
              <a:t>Business Tax Refund Turnaround FYE12</a:t>
            </a:r>
            <a:endParaRPr lang="en-US" sz="2400" kern="1200" dirty="0" smtClean="0">
              <a:solidFill>
                <a:schemeClr val="tx1"/>
              </a:solidFill>
              <a:effectLst/>
              <a:latin typeface="+mn-lt"/>
              <a:ea typeface="+mn-ea"/>
              <a:cs typeface="+mn-cs"/>
            </a:endParaRPr>
          </a:p>
          <a:p>
            <a:r>
              <a:rPr lang="en-US" sz="2000" kern="1200" dirty="0" smtClean="0">
                <a:solidFill>
                  <a:schemeClr val="tx1"/>
                </a:solidFill>
                <a:effectLst/>
                <a:latin typeface="+mn-lt"/>
                <a:ea typeface="+mn-ea"/>
                <a:cs typeface="+mn-cs"/>
              </a:rPr>
              <a:t>61% of all business tax refunds issued within 60 days</a:t>
            </a:r>
          </a:p>
          <a:p>
            <a:r>
              <a:rPr lang="en-US" sz="2000" kern="1200" dirty="0" smtClean="0">
                <a:solidFill>
                  <a:schemeClr val="tx1"/>
                </a:solidFill>
                <a:effectLst/>
                <a:latin typeface="+mn-lt"/>
                <a:ea typeface="+mn-ea"/>
                <a:cs typeface="+mn-cs"/>
              </a:rPr>
              <a:t>Average turnaround time varies greatly by tax type, source of refund and dollar amount</a:t>
            </a:r>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7</a:t>
            </a:fld>
            <a:endParaRPr lang="en-US" dirty="0"/>
          </a:p>
        </p:txBody>
      </p:sp>
    </p:spTree>
    <p:extLst>
      <p:ext uri="{BB962C8B-B14F-4D97-AF65-F5344CB8AC3E}">
        <p14:creationId xmlns:p14="http://schemas.microsoft.com/office/powerpoint/2010/main" val="2258325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4000" b="1" kern="1200" spc="-100" baseline="0" dirty="0" smtClean="0">
                <a:solidFill>
                  <a:schemeClr val="tx2"/>
                </a:solidFill>
                <a:effectLst/>
                <a:latin typeface="+mj-lt"/>
                <a:ea typeface="+mj-ea"/>
                <a:cs typeface="+mj-cs"/>
              </a:rPr>
              <a:t>Movie Credits</a:t>
            </a:r>
            <a:endParaRPr lang="en-US" sz="4000" dirty="0" smtClean="0">
              <a:effectLst/>
            </a:endParaRPr>
          </a:p>
          <a:p>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marL="0" indent="0">
              <a:buNone/>
            </a:pPr>
            <a:r>
              <a:rPr lang="en-US" b="1" u="sng" dirty="0" smtClean="0"/>
              <a:t>Agenda Requests</a:t>
            </a:r>
            <a:r>
              <a:rPr lang="en-US" b="1" dirty="0" smtClean="0"/>
              <a:t>:</a:t>
            </a:r>
          </a:p>
          <a:p>
            <a:pPr marL="457200" lvl="0" indent="-457200">
              <a:buFont typeface="+mj-lt"/>
              <a:buAutoNum type="arabicPeriod"/>
            </a:pPr>
            <a:r>
              <a:rPr lang="en-US" sz="2000" dirty="0" smtClean="0"/>
              <a:t>Penalty </a:t>
            </a:r>
            <a:r>
              <a:rPr lang="en-US" sz="2000" dirty="0"/>
              <a:t>and Interest Calculation for Movie Credit Purchases</a:t>
            </a:r>
            <a:r>
              <a:rPr lang="en-US" sz="2000" dirty="0" smtClean="0"/>
              <a:t>.</a:t>
            </a:r>
          </a:p>
          <a:p>
            <a:pPr marL="457200" lvl="0" indent="-457200">
              <a:buFont typeface="+mj-lt"/>
              <a:buAutoNum type="arabicPeriod"/>
            </a:pPr>
            <a:endParaRPr lang="en-US" sz="900" dirty="0"/>
          </a:p>
          <a:p>
            <a:pPr marL="457200" lvl="0" indent="-457200">
              <a:buFont typeface="+mj-lt"/>
              <a:buAutoNum type="arabicPeriod"/>
            </a:pPr>
            <a:r>
              <a:rPr lang="en-US" sz="2000" dirty="0"/>
              <a:t>Assessment of Penalty </a:t>
            </a:r>
            <a:r>
              <a:rPr lang="en-US" sz="2000" dirty="0" smtClean="0"/>
              <a:t>&amp; Interest</a:t>
            </a:r>
            <a:r>
              <a:rPr lang="en-US" sz="2000" dirty="0"/>
              <a:t>: (1) </a:t>
            </a:r>
            <a:r>
              <a:rPr lang="en-US" sz="2000" dirty="0" smtClean="0"/>
              <a:t>purchase </a:t>
            </a:r>
            <a:r>
              <a:rPr lang="en-US" sz="2000" dirty="0"/>
              <a:t>date or (2</a:t>
            </a:r>
            <a:r>
              <a:rPr lang="en-US" sz="2000" dirty="0" smtClean="0"/>
              <a:t>) acknowledgement </a:t>
            </a:r>
            <a:r>
              <a:rPr lang="en-US" sz="2000" dirty="0"/>
              <a:t>of credits.</a:t>
            </a:r>
          </a:p>
          <a:p>
            <a:pPr marL="0" indent="0">
              <a:buNone/>
            </a:pPr>
            <a:endParaRPr lang="en-US" sz="2200" b="1" dirty="0"/>
          </a:p>
          <a:p>
            <a:pPr marL="0" indent="0">
              <a:buNone/>
            </a:pPr>
            <a:r>
              <a:rPr lang="en-US" b="1" dirty="0"/>
              <a:t>La. R.S. 47:1675(H</a:t>
            </a:r>
            <a:r>
              <a:rPr lang="en-US" b="1" dirty="0" smtClean="0"/>
              <a:t>) Transferable Credits</a:t>
            </a:r>
          </a:p>
          <a:p>
            <a:pPr lvl="0"/>
            <a:r>
              <a:rPr lang="en-US" sz="1900" dirty="0" smtClean="0"/>
              <a:t>Credits acquired through transfer can </a:t>
            </a:r>
            <a:r>
              <a:rPr lang="en-US" sz="1900" dirty="0"/>
              <a:t>be applied to </a:t>
            </a:r>
            <a:r>
              <a:rPr lang="en-US" sz="1900" dirty="0" smtClean="0"/>
              <a:t>any outstanding income tax liability and any related penalty &amp; interest.</a:t>
            </a:r>
            <a:endParaRPr lang="en-US" sz="1900" dirty="0"/>
          </a:p>
          <a:p>
            <a:endParaRPr lang="en-US" sz="2200" dirty="0"/>
          </a:p>
          <a:p>
            <a:pPr marL="0" indent="0">
              <a:spcBef>
                <a:spcPts val="0"/>
              </a:spcBef>
              <a:buNone/>
            </a:pPr>
            <a:r>
              <a:rPr lang="en-US" b="1" dirty="0"/>
              <a:t>Revenue Ruling 06-016 </a:t>
            </a:r>
            <a:endParaRPr lang="en-US" b="1" dirty="0" smtClean="0"/>
          </a:p>
          <a:p>
            <a:pPr marL="0" indent="0">
              <a:spcBef>
                <a:spcPts val="0"/>
              </a:spcBef>
              <a:buNone/>
            </a:pPr>
            <a:r>
              <a:rPr lang="en-US" b="1" dirty="0" smtClean="0"/>
              <a:t>FAQs </a:t>
            </a:r>
            <a:r>
              <a:rPr lang="en-US" b="1" dirty="0"/>
              <a:t>Concerning Motion Picture Investor Tax Credit</a:t>
            </a:r>
          </a:p>
          <a:p>
            <a:pPr lvl="0"/>
            <a:r>
              <a:rPr lang="en-US" sz="1900" dirty="0"/>
              <a:t>Page 6 provides guidance on “Application of the Credits</a:t>
            </a:r>
            <a:r>
              <a:rPr lang="en-US" sz="1900" dirty="0" smtClean="0"/>
              <a:t>”</a:t>
            </a:r>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8</a:t>
            </a:fld>
            <a:endParaRPr lang="en-US" dirty="0"/>
          </a:p>
        </p:txBody>
      </p:sp>
      <p:sp>
        <p:nvSpPr>
          <p:cNvPr id="10" name="TextBox 9"/>
          <p:cNvSpPr txBox="1"/>
          <p:nvPr/>
        </p:nvSpPr>
        <p:spPr>
          <a:xfrm>
            <a:off x="0" y="6466037"/>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4032321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Movie </a:t>
            </a:r>
            <a:r>
              <a:rPr lang="en-US" b="1" dirty="0" smtClean="0"/>
              <a:t>Credits</a:t>
            </a:r>
            <a:endParaRPr lang="en-US" dirty="0"/>
          </a:p>
        </p:txBody>
      </p:sp>
      <p:sp>
        <p:nvSpPr>
          <p:cNvPr id="3" name="Content Placeholder 2"/>
          <p:cNvSpPr>
            <a:spLocks noGrp="1"/>
          </p:cNvSpPr>
          <p:nvPr>
            <p:ph idx="1"/>
          </p:nvPr>
        </p:nvSpPr>
        <p:spPr/>
        <p:txBody>
          <a:bodyPr/>
          <a:lstStyle/>
          <a:p>
            <a:pPr marL="0" indent="0">
              <a:buNone/>
            </a:pPr>
            <a:r>
              <a:rPr lang="en-US" sz="1800" i="1" dirty="0" smtClean="0"/>
              <a:t>RR 06-16 Application </a:t>
            </a:r>
            <a:r>
              <a:rPr lang="en-US" sz="1800" i="1" dirty="0"/>
              <a:t>of </a:t>
            </a:r>
            <a:r>
              <a:rPr lang="en-US" sz="1800" i="1" dirty="0" smtClean="0"/>
              <a:t>transferrable </a:t>
            </a:r>
            <a:r>
              <a:rPr lang="en-US" sz="1800" i="1" dirty="0"/>
              <a:t>c</a:t>
            </a:r>
            <a:r>
              <a:rPr lang="en-US" sz="1800" i="1" dirty="0" smtClean="0"/>
              <a:t>redits </a:t>
            </a:r>
            <a:r>
              <a:rPr lang="en-US" sz="1800" i="1" dirty="0"/>
              <a:t>in hands of </a:t>
            </a:r>
            <a:r>
              <a:rPr lang="en-US" sz="1800" i="1" u="sng" dirty="0" smtClean="0"/>
              <a:t>purchaser/transferee</a:t>
            </a:r>
            <a:r>
              <a:rPr lang="en-US" sz="1800" i="1" dirty="0" smtClean="0"/>
              <a:t>:</a:t>
            </a:r>
            <a:endParaRPr lang="en-US" sz="1800" dirty="0"/>
          </a:p>
          <a:p>
            <a:endParaRPr lang="en-US" dirty="0" smtClean="0"/>
          </a:p>
          <a:p>
            <a:pPr marL="457200" indent="-457200">
              <a:buFont typeface="+mj-lt"/>
              <a:buAutoNum type="arabicPeriod"/>
            </a:pPr>
            <a:r>
              <a:rPr lang="en-US" sz="2000" b="1" dirty="0"/>
              <a:t>Can a return be amended to apply </a:t>
            </a:r>
            <a:r>
              <a:rPr lang="en-US" sz="2000" b="1" dirty="0" smtClean="0"/>
              <a:t>newly </a:t>
            </a:r>
            <a:r>
              <a:rPr lang="en-US" sz="2000" b="1" dirty="0"/>
              <a:t>acquired </a:t>
            </a:r>
            <a:r>
              <a:rPr lang="en-US" sz="2000" b="1" dirty="0" smtClean="0"/>
              <a:t>credits </a:t>
            </a:r>
            <a:r>
              <a:rPr lang="en-US" sz="2000" b="1" dirty="0"/>
              <a:t>to a previous tax year if the income tax from that year is not currently due</a:t>
            </a:r>
            <a:r>
              <a:rPr lang="en-US" sz="2000" b="1" dirty="0" smtClean="0"/>
              <a:t>?</a:t>
            </a:r>
          </a:p>
          <a:p>
            <a:pPr marL="457200" indent="-457200">
              <a:buFont typeface="+mj-lt"/>
              <a:buAutoNum type="arabicPeriod"/>
            </a:pPr>
            <a:endParaRPr lang="en-US" sz="2000" dirty="0"/>
          </a:p>
          <a:p>
            <a:pPr lvl="2"/>
            <a:r>
              <a:rPr lang="en-US" dirty="0" smtClean="0"/>
              <a:t>No, purchased </a:t>
            </a:r>
            <a:r>
              <a:rPr lang="en-US" dirty="0"/>
              <a:t>credits cannot be used to eliminate a tax liability from a previous year that has already been satisfied or is not currently due.  </a:t>
            </a:r>
            <a:endParaRPr lang="en-US" dirty="0" smtClean="0"/>
          </a:p>
          <a:p>
            <a:pPr lvl="2"/>
            <a:endParaRPr lang="en-US" dirty="0" smtClean="0"/>
          </a:p>
          <a:p>
            <a:pPr lvl="2"/>
            <a:r>
              <a:rPr lang="en-US" dirty="0"/>
              <a:t>A taxpayer cannot amend a previous year return, apply newly acquired </a:t>
            </a:r>
            <a:r>
              <a:rPr lang="en-US" dirty="0" smtClean="0"/>
              <a:t>credits </a:t>
            </a:r>
            <a:r>
              <a:rPr lang="en-US" dirty="0"/>
              <a:t>and generate a refund with interest</a:t>
            </a:r>
            <a:r>
              <a:rPr lang="en-US" dirty="0" smtClean="0"/>
              <a:t>.</a:t>
            </a:r>
          </a:p>
        </p:txBody>
      </p:sp>
      <p:sp>
        <p:nvSpPr>
          <p:cNvPr id="8" name="Date Placeholder 7"/>
          <p:cNvSpPr>
            <a:spLocks noGrp="1"/>
          </p:cNvSpPr>
          <p:nvPr>
            <p:ph type="dt" sz="half" idx="10"/>
          </p:nvPr>
        </p:nvSpPr>
        <p:spPr/>
        <p:txBody>
          <a:bodyPr/>
          <a:lstStyle/>
          <a:p>
            <a:r>
              <a:rPr lang="en-US" smtClean="0"/>
              <a:t>January 17, 2013</a:t>
            </a: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9</a:t>
            </a:fld>
            <a:endParaRPr lang="en-US" dirty="0"/>
          </a:p>
        </p:txBody>
      </p:sp>
      <p:sp>
        <p:nvSpPr>
          <p:cNvPr id="10" name="TextBox 9"/>
          <p:cNvSpPr txBox="1"/>
          <p:nvPr/>
        </p:nvSpPr>
        <p:spPr>
          <a:xfrm>
            <a:off x="0" y="6466037"/>
            <a:ext cx="9144000" cy="261610"/>
          </a:xfrm>
          <a:prstGeom prst="rect">
            <a:avLst/>
          </a:prstGeom>
          <a:noFill/>
        </p:spPr>
        <p:txBody>
          <a:bodyPr wrap="square" rtlCol="0">
            <a:spAutoFit/>
          </a:bodyPr>
          <a:lstStyle/>
          <a:p>
            <a:pPr algn="ctr"/>
            <a:r>
              <a:rPr lang="en-US" sz="1100" i="1" dirty="0"/>
              <a:t>This information constitutes "informal advice" </a:t>
            </a:r>
            <a:r>
              <a:rPr lang="en-US" sz="1100" i="1" dirty="0" smtClean="0"/>
              <a:t>as contemplated by </a:t>
            </a:r>
            <a:r>
              <a:rPr lang="en-US" sz="1100" i="1" dirty="0"/>
              <a:t>LA Administrative Code </a:t>
            </a:r>
            <a:r>
              <a:rPr lang="en-US" sz="1100" i="1" dirty="0" smtClean="0"/>
              <a:t>61:III.101.D.3.</a:t>
            </a:r>
            <a:endParaRPr lang="en-US" sz="1100" i="1" dirty="0"/>
          </a:p>
        </p:txBody>
      </p:sp>
    </p:spTree>
    <p:extLst>
      <p:ext uri="{BB962C8B-B14F-4D97-AF65-F5344CB8AC3E}">
        <p14:creationId xmlns:p14="http://schemas.microsoft.com/office/powerpoint/2010/main" val="25748180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464</TotalTime>
  <Words>1286</Words>
  <Application>Microsoft Office PowerPoint</Application>
  <PresentationFormat>On-screen Show (4:3)</PresentationFormat>
  <Paragraphs>167</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Processing Matters ~Credits &amp; Refunds ~</vt:lpstr>
      <vt:lpstr>Credits &amp; Refunds</vt:lpstr>
      <vt:lpstr>Documentation for Credits</vt:lpstr>
      <vt:lpstr>Documentation for Credits</vt:lpstr>
      <vt:lpstr>Documentation for Credits</vt:lpstr>
      <vt:lpstr>Documentation for Credits</vt:lpstr>
      <vt:lpstr>Refund Turnaround Time</vt:lpstr>
      <vt:lpstr>Movie Credits </vt:lpstr>
      <vt:lpstr>Movie Credits</vt:lpstr>
      <vt:lpstr>Movie Credits</vt:lpstr>
      <vt:lpstr>Movie Credits</vt:lpstr>
      <vt:lpstr>Movie Credits</vt:lpstr>
      <vt:lpstr>Submitting Documentation  for E-Filed Returns</vt:lpstr>
    </vt:vector>
  </TitlesOfParts>
  <Company>Louisiana Department of Revenue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&amp; Refunds</dc:title>
  <dc:creator>banksd</dc:creator>
  <cp:lastModifiedBy>banksd</cp:lastModifiedBy>
  <cp:revision>61</cp:revision>
  <cp:lastPrinted>2013-01-17T00:06:14Z</cp:lastPrinted>
  <dcterms:created xsi:type="dcterms:W3CDTF">2013-01-16T16:33:36Z</dcterms:created>
  <dcterms:modified xsi:type="dcterms:W3CDTF">2013-01-17T14:26:43Z</dcterms:modified>
</cp:coreProperties>
</file>