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9" r:id="rId4"/>
    <p:sldId id="261" r:id="rId5"/>
    <p:sldId id="262" r:id="rId6"/>
    <p:sldId id="258" r:id="rId7"/>
    <p:sldId id="263" r:id="rId8"/>
    <p:sldId id="265" r:id="rId9"/>
    <p:sldId id="266" r:id="rId10"/>
    <p:sldId id="267" r:id="rId11"/>
    <p:sldId id="268" r:id="rId12"/>
    <p:sldId id="276" r:id="rId13"/>
    <p:sldId id="277" r:id="rId14"/>
    <p:sldId id="287" r:id="rId15"/>
    <p:sldId id="278" r:id="rId16"/>
    <p:sldId id="279" r:id="rId17"/>
    <p:sldId id="283" r:id="rId18"/>
    <p:sldId id="280" r:id="rId19"/>
    <p:sldId id="281" r:id="rId20"/>
    <p:sldId id="282" r:id="rId21"/>
    <p:sldId id="284" r:id="rId22"/>
    <p:sldId id="288" r:id="rId23"/>
    <p:sldId id="289" r:id="rId24"/>
    <p:sldId id="285" r:id="rId25"/>
    <p:sldId id="286" r:id="rId2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3300"/>
    <a:srgbClr val="1C1C1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6309" autoAdjust="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0B268B-393A-49CC-AF2B-C619FCD42C37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079E44-AC2C-4F60-9EFD-59E1BC453139}">
      <dgm:prSet phldrT="[Text]" custT="1"/>
      <dgm:spPr/>
      <dgm:t>
        <a:bodyPr/>
        <a:lstStyle/>
        <a:p>
          <a:r>
            <a:rPr lang="en-US" sz="1000" dirty="0"/>
            <a:t>CORE VALUES</a:t>
          </a:r>
        </a:p>
        <a:p>
          <a:r>
            <a:rPr lang="en-US" sz="1000" i="1" dirty="0"/>
            <a:t>What does the agency believe in?</a:t>
          </a:r>
        </a:p>
        <a:p>
          <a:endParaRPr lang="en-US" sz="1000" dirty="0"/>
        </a:p>
      </dgm:t>
    </dgm:pt>
    <dgm:pt modelId="{0202D6BD-7072-4669-9F41-A34B7F4835F7}" type="parTrans" cxnId="{0EAD98D6-8E92-464C-911E-3031A9B6884F}">
      <dgm:prSet/>
      <dgm:spPr/>
      <dgm:t>
        <a:bodyPr/>
        <a:lstStyle/>
        <a:p>
          <a:endParaRPr lang="en-US"/>
        </a:p>
      </dgm:t>
    </dgm:pt>
    <dgm:pt modelId="{8037158D-BC28-4768-A6F8-AFF36F0DF711}" type="sibTrans" cxnId="{0EAD98D6-8E92-464C-911E-3031A9B6884F}">
      <dgm:prSet/>
      <dgm:spPr/>
      <dgm:t>
        <a:bodyPr/>
        <a:lstStyle/>
        <a:p>
          <a:endParaRPr lang="en-US"/>
        </a:p>
      </dgm:t>
    </dgm:pt>
    <dgm:pt modelId="{D70FF56F-E347-4C5F-BDA1-38C04802A942}">
      <dgm:prSet/>
      <dgm:spPr/>
      <dgm:t>
        <a:bodyPr/>
        <a:lstStyle/>
        <a:p>
          <a:r>
            <a:rPr lang="en-US" dirty="0"/>
            <a:t>Unity-Work together to accomplish our common goals </a:t>
          </a:r>
        </a:p>
      </dgm:t>
    </dgm:pt>
    <dgm:pt modelId="{A2968D26-3713-4178-9D81-37251A399C1D}" type="parTrans" cxnId="{F277A559-6F90-4C29-96F7-39F722B75770}">
      <dgm:prSet/>
      <dgm:spPr/>
      <dgm:t>
        <a:bodyPr/>
        <a:lstStyle/>
        <a:p>
          <a:endParaRPr lang="en-US"/>
        </a:p>
      </dgm:t>
    </dgm:pt>
    <dgm:pt modelId="{8C6C9662-4397-4678-9DB1-1EA72ADA7C9F}" type="sibTrans" cxnId="{F277A559-6F90-4C29-96F7-39F722B75770}">
      <dgm:prSet/>
      <dgm:spPr/>
      <dgm:t>
        <a:bodyPr/>
        <a:lstStyle/>
        <a:p>
          <a:endParaRPr lang="en-US"/>
        </a:p>
      </dgm:t>
    </dgm:pt>
    <dgm:pt modelId="{EF28EB6C-FE25-4D4A-B388-1CFC19D73AF2}">
      <dgm:prSet/>
      <dgm:spPr/>
      <dgm:t>
        <a:bodyPr/>
        <a:lstStyle/>
        <a:p>
          <a:r>
            <a:rPr lang="en-US" dirty="0"/>
            <a:t>Communication-Encourage an ongoing creative exchange of ideas between employees and management </a:t>
          </a:r>
        </a:p>
      </dgm:t>
    </dgm:pt>
    <dgm:pt modelId="{F20F4BFC-250D-40FF-B4C6-52ACE1F37B12}" type="parTrans" cxnId="{2C548369-A444-4ECD-94A4-17A555E94170}">
      <dgm:prSet/>
      <dgm:spPr/>
      <dgm:t>
        <a:bodyPr/>
        <a:lstStyle/>
        <a:p>
          <a:endParaRPr lang="en-US"/>
        </a:p>
      </dgm:t>
    </dgm:pt>
    <dgm:pt modelId="{38F9141F-8F52-4E36-8D6A-2A01547B7217}" type="sibTrans" cxnId="{2C548369-A444-4ECD-94A4-17A555E94170}">
      <dgm:prSet/>
      <dgm:spPr/>
      <dgm:t>
        <a:bodyPr/>
        <a:lstStyle/>
        <a:p>
          <a:endParaRPr lang="en-US"/>
        </a:p>
      </dgm:t>
    </dgm:pt>
    <dgm:pt modelId="{5E41E7AB-39D9-4611-8985-00DAD0A33211}">
      <dgm:prSet/>
      <dgm:spPr/>
      <dgm:t>
        <a:bodyPr/>
        <a:lstStyle/>
        <a:p>
          <a:r>
            <a:rPr lang="en-US" dirty="0"/>
            <a:t>Responsiveness - Focus on identifying and satisfying external and internal customer needs </a:t>
          </a:r>
        </a:p>
      </dgm:t>
    </dgm:pt>
    <dgm:pt modelId="{5FD38F8D-D174-4B20-BD38-4522C9DFAA11}" type="parTrans" cxnId="{C427C0D5-8F30-46A5-8B8D-23F801F24A10}">
      <dgm:prSet/>
      <dgm:spPr/>
      <dgm:t>
        <a:bodyPr/>
        <a:lstStyle/>
        <a:p>
          <a:endParaRPr lang="en-US"/>
        </a:p>
      </dgm:t>
    </dgm:pt>
    <dgm:pt modelId="{3BD38F27-85B8-4718-8D89-D89A5801DFEE}" type="sibTrans" cxnId="{C427C0D5-8F30-46A5-8B8D-23F801F24A10}">
      <dgm:prSet/>
      <dgm:spPr/>
      <dgm:t>
        <a:bodyPr/>
        <a:lstStyle/>
        <a:p>
          <a:endParaRPr lang="en-US"/>
        </a:p>
      </dgm:t>
    </dgm:pt>
    <dgm:pt modelId="{0D897889-7BE6-4EE6-BE47-DA5511318D6E}">
      <dgm:prSet/>
      <dgm:spPr/>
      <dgm:t>
        <a:bodyPr/>
        <a:lstStyle/>
        <a:p>
          <a:r>
            <a:rPr lang="en-US" dirty="0"/>
            <a:t>Professionalism-Maintain a reputation of fairness, courtesy, and reliability </a:t>
          </a:r>
        </a:p>
      </dgm:t>
    </dgm:pt>
    <dgm:pt modelId="{B40C5D98-00A5-4C7F-9E0B-E74E1777B179}" type="parTrans" cxnId="{D9FA415E-4282-472F-8F2F-7619AF8841CD}">
      <dgm:prSet/>
      <dgm:spPr/>
      <dgm:t>
        <a:bodyPr/>
        <a:lstStyle/>
        <a:p>
          <a:endParaRPr lang="en-US"/>
        </a:p>
      </dgm:t>
    </dgm:pt>
    <dgm:pt modelId="{026C01FF-A1E9-4AAC-8A3E-91702CFBAC05}" type="sibTrans" cxnId="{D9FA415E-4282-472F-8F2F-7619AF8841CD}">
      <dgm:prSet/>
      <dgm:spPr/>
      <dgm:t>
        <a:bodyPr/>
        <a:lstStyle/>
        <a:p>
          <a:endParaRPr lang="en-US"/>
        </a:p>
      </dgm:t>
    </dgm:pt>
    <dgm:pt modelId="{DA532EF5-667F-4678-8156-342730004EC7}">
      <dgm:prSet/>
      <dgm:spPr/>
      <dgm:t>
        <a:bodyPr/>
        <a:lstStyle/>
        <a:p>
          <a:r>
            <a:rPr lang="en-US" dirty="0"/>
            <a:t>Integrity-Maintain an ethical standard of honesty and consistency </a:t>
          </a:r>
        </a:p>
      </dgm:t>
    </dgm:pt>
    <dgm:pt modelId="{ABD9CDC3-3939-4569-ADA8-DC6BE3FD2228}" type="parTrans" cxnId="{00B9D111-F2BE-4032-87CB-E4FD3628FCC7}">
      <dgm:prSet/>
      <dgm:spPr/>
      <dgm:t>
        <a:bodyPr/>
        <a:lstStyle/>
        <a:p>
          <a:endParaRPr lang="en-US"/>
        </a:p>
      </dgm:t>
    </dgm:pt>
    <dgm:pt modelId="{0734EE6B-B2F2-4497-8637-A62EC59786FC}" type="sibTrans" cxnId="{00B9D111-F2BE-4032-87CB-E4FD3628FCC7}">
      <dgm:prSet/>
      <dgm:spPr/>
      <dgm:t>
        <a:bodyPr/>
        <a:lstStyle/>
        <a:p>
          <a:endParaRPr lang="en-US"/>
        </a:p>
      </dgm:t>
    </dgm:pt>
    <dgm:pt modelId="{32C1FC24-900C-4C51-9E6E-3ABD399C9D32}">
      <dgm:prSet/>
      <dgm:spPr/>
      <dgm:t>
        <a:bodyPr/>
        <a:lstStyle/>
        <a:p>
          <a:r>
            <a:rPr lang="en-US" dirty="0"/>
            <a:t>Trust-Maintain a mutual respect and shared confidence between managers and employees </a:t>
          </a:r>
        </a:p>
      </dgm:t>
    </dgm:pt>
    <dgm:pt modelId="{E9D222AB-FC59-4BB1-A033-9E4C3C0A9525}" type="parTrans" cxnId="{2C357787-E10F-4F47-A5ED-168F7D95DF04}">
      <dgm:prSet/>
      <dgm:spPr/>
      <dgm:t>
        <a:bodyPr/>
        <a:lstStyle/>
        <a:p>
          <a:endParaRPr lang="en-US"/>
        </a:p>
      </dgm:t>
    </dgm:pt>
    <dgm:pt modelId="{9E683EAA-DEFC-467F-B5C6-8A3332F8EC47}" type="sibTrans" cxnId="{2C357787-E10F-4F47-A5ED-168F7D95DF04}">
      <dgm:prSet/>
      <dgm:spPr/>
      <dgm:t>
        <a:bodyPr/>
        <a:lstStyle/>
        <a:p>
          <a:endParaRPr lang="en-US"/>
        </a:p>
      </dgm:t>
    </dgm:pt>
    <dgm:pt modelId="{AB0BFA74-DA54-4780-8085-D7C7B30D7715}" type="pres">
      <dgm:prSet presAssocID="{C00B268B-393A-49CC-AF2B-C619FCD42C3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A3E32E-5D9D-4716-8A6A-C03BF66553B5}" type="pres">
      <dgm:prSet presAssocID="{C00B268B-393A-49CC-AF2B-C619FCD42C37}" presName="radial" presStyleCnt="0">
        <dgm:presLayoutVars>
          <dgm:animLvl val="ctr"/>
        </dgm:presLayoutVars>
      </dgm:prSet>
      <dgm:spPr/>
    </dgm:pt>
    <dgm:pt modelId="{C1957493-D649-4319-AB75-D4D14026A9CE}" type="pres">
      <dgm:prSet presAssocID="{B7079E44-AC2C-4F60-9EFD-59E1BC453139}" presName="centerShape" presStyleLbl="vennNode1" presStyleIdx="0" presStyleCnt="7" custLinFactNeighborX="727" custLinFactNeighborY="2180"/>
      <dgm:spPr/>
      <dgm:t>
        <a:bodyPr/>
        <a:lstStyle/>
        <a:p>
          <a:endParaRPr lang="en-US"/>
        </a:p>
      </dgm:t>
    </dgm:pt>
    <dgm:pt modelId="{785DD008-D032-4994-B1BD-942AC1E90E0A}" type="pres">
      <dgm:prSet presAssocID="{32C1FC24-900C-4C51-9E6E-3ABD399C9D32}" presName="node" presStyleLbl="vennNode1" presStyleIdx="1" presStyleCnt="7" custScaleX="1296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DA1EDB-F715-4CF7-BEC8-12E04B7618DE}" type="pres">
      <dgm:prSet presAssocID="{DA532EF5-667F-4678-8156-342730004EC7}" presName="node" presStyleLbl="vennNode1" presStyleIdx="2" presStyleCnt="7" custScaleX="1198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A229F-A182-4ABA-9137-AAAF199F5504}" type="pres">
      <dgm:prSet presAssocID="{0D897889-7BE6-4EE6-BE47-DA5511318D6E}" presName="node" presStyleLbl="vennNode1" presStyleIdx="3" presStyleCnt="7" custScaleX="1259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EB9ED-F442-4B11-9DEF-C796E305B73B}" type="pres">
      <dgm:prSet presAssocID="{5E41E7AB-39D9-4611-8985-00DAD0A33211}" presName="node" presStyleLbl="vennNode1" presStyleIdx="4" presStyleCnt="7" custScaleX="1293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895F0-F67A-4CFC-99FD-6825E01E18BA}" type="pres">
      <dgm:prSet presAssocID="{EF28EB6C-FE25-4D4A-B388-1CFC19D73AF2}" presName="node" presStyleLbl="vennNode1" presStyleIdx="5" presStyleCnt="7" custScaleX="133526" custRadScaleRad="92680" custRadScaleInc="44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E7A49-03B3-4B51-8964-4B5B1A94349B}" type="pres">
      <dgm:prSet presAssocID="{D70FF56F-E347-4C5F-BDA1-38C04802A942}" presName="node" presStyleLbl="vennNode1" presStyleIdx="6" presStyleCnt="7" custScaleX="120548" custRadScaleRad="102355" custRadScaleInc="1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CEBFE8-9462-4A64-84DA-D4EFDC0242AC}" type="presOf" srcId="{5E41E7AB-39D9-4611-8985-00DAD0A33211}" destId="{C2DEB9ED-F442-4B11-9DEF-C796E305B73B}" srcOrd="0" destOrd="0" presId="urn:microsoft.com/office/officeart/2005/8/layout/radial3"/>
    <dgm:cxn modelId="{D9FA415E-4282-472F-8F2F-7619AF8841CD}" srcId="{B7079E44-AC2C-4F60-9EFD-59E1BC453139}" destId="{0D897889-7BE6-4EE6-BE47-DA5511318D6E}" srcOrd="2" destOrd="0" parTransId="{B40C5D98-00A5-4C7F-9E0B-E74E1777B179}" sibTransId="{026C01FF-A1E9-4AAC-8A3E-91702CFBAC05}"/>
    <dgm:cxn modelId="{91D03891-68D5-49D4-9B51-872067069A9C}" type="presOf" srcId="{B7079E44-AC2C-4F60-9EFD-59E1BC453139}" destId="{C1957493-D649-4319-AB75-D4D14026A9CE}" srcOrd="0" destOrd="0" presId="urn:microsoft.com/office/officeart/2005/8/layout/radial3"/>
    <dgm:cxn modelId="{C427C0D5-8F30-46A5-8B8D-23F801F24A10}" srcId="{B7079E44-AC2C-4F60-9EFD-59E1BC453139}" destId="{5E41E7AB-39D9-4611-8985-00DAD0A33211}" srcOrd="3" destOrd="0" parTransId="{5FD38F8D-D174-4B20-BD38-4522C9DFAA11}" sibTransId="{3BD38F27-85B8-4718-8D89-D89A5801DFEE}"/>
    <dgm:cxn modelId="{76BD7D97-2DF7-445F-86C5-8A3B789615ED}" type="presOf" srcId="{0D897889-7BE6-4EE6-BE47-DA5511318D6E}" destId="{B11A229F-A182-4ABA-9137-AAAF199F5504}" srcOrd="0" destOrd="0" presId="urn:microsoft.com/office/officeart/2005/8/layout/radial3"/>
    <dgm:cxn modelId="{2C357787-E10F-4F47-A5ED-168F7D95DF04}" srcId="{B7079E44-AC2C-4F60-9EFD-59E1BC453139}" destId="{32C1FC24-900C-4C51-9E6E-3ABD399C9D32}" srcOrd="0" destOrd="0" parTransId="{E9D222AB-FC59-4BB1-A033-9E4C3C0A9525}" sibTransId="{9E683EAA-DEFC-467F-B5C6-8A3332F8EC47}"/>
    <dgm:cxn modelId="{F7FFAE49-4984-4CC9-A3EB-649F52922DC0}" type="presOf" srcId="{C00B268B-393A-49CC-AF2B-C619FCD42C37}" destId="{AB0BFA74-DA54-4780-8085-D7C7B30D7715}" srcOrd="0" destOrd="0" presId="urn:microsoft.com/office/officeart/2005/8/layout/radial3"/>
    <dgm:cxn modelId="{0EAD98D6-8E92-464C-911E-3031A9B6884F}" srcId="{C00B268B-393A-49CC-AF2B-C619FCD42C37}" destId="{B7079E44-AC2C-4F60-9EFD-59E1BC453139}" srcOrd="0" destOrd="0" parTransId="{0202D6BD-7072-4669-9F41-A34B7F4835F7}" sibTransId="{8037158D-BC28-4768-A6F8-AFF36F0DF711}"/>
    <dgm:cxn modelId="{F277A559-6F90-4C29-96F7-39F722B75770}" srcId="{B7079E44-AC2C-4F60-9EFD-59E1BC453139}" destId="{D70FF56F-E347-4C5F-BDA1-38C04802A942}" srcOrd="5" destOrd="0" parTransId="{A2968D26-3713-4178-9D81-37251A399C1D}" sibTransId="{8C6C9662-4397-4678-9DB1-1EA72ADA7C9F}"/>
    <dgm:cxn modelId="{DB43D47F-1B06-4DAE-B7EB-40E42FE6844B}" type="presOf" srcId="{32C1FC24-900C-4C51-9E6E-3ABD399C9D32}" destId="{785DD008-D032-4994-B1BD-942AC1E90E0A}" srcOrd="0" destOrd="0" presId="urn:microsoft.com/office/officeart/2005/8/layout/radial3"/>
    <dgm:cxn modelId="{AD1D5ABD-0A22-4D73-945F-B56EC68A9442}" type="presOf" srcId="{DA532EF5-667F-4678-8156-342730004EC7}" destId="{97DA1EDB-F715-4CF7-BEC8-12E04B7618DE}" srcOrd="0" destOrd="0" presId="urn:microsoft.com/office/officeart/2005/8/layout/radial3"/>
    <dgm:cxn modelId="{7BB95160-296E-47AE-854A-BFB267C892A8}" type="presOf" srcId="{EF28EB6C-FE25-4D4A-B388-1CFC19D73AF2}" destId="{AE1895F0-F67A-4CFC-99FD-6825E01E18BA}" srcOrd="0" destOrd="0" presId="urn:microsoft.com/office/officeart/2005/8/layout/radial3"/>
    <dgm:cxn modelId="{0F6BA7BD-D452-4BF9-A4D1-4CA3FBB5A332}" type="presOf" srcId="{D70FF56F-E347-4C5F-BDA1-38C04802A942}" destId="{8B1E7A49-03B3-4B51-8964-4B5B1A94349B}" srcOrd="0" destOrd="0" presId="urn:microsoft.com/office/officeart/2005/8/layout/radial3"/>
    <dgm:cxn modelId="{00B9D111-F2BE-4032-87CB-E4FD3628FCC7}" srcId="{B7079E44-AC2C-4F60-9EFD-59E1BC453139}" destId="{DA532EF5-667F-4678-8156-342730004EC7}" srcOrd="1" destOrd="0" parTransId="{ABD9CDC3-3939-4569-ADA8-DC6BE3FD2228}" sibTransId="{0734EE6B-B2F2-4497-8637-A62EC59786FC}"/>
    <dgm:cxn modelId="{2C548369-A444-4ECD-94A4-17A555E94170}" srcId="{B7079E44-AC2C-4F60-9EFD-59E1BC453139}" destId="{EF28EB6C-FE25-4D4A-B388-1CFC19D73AF2}" srcOrd="4" destOrd="0" parTransId="{F20F4BFC-250D-40FF-B4C6-52ACE1F37B12}" sibTransId="{38F9141F-8F52-4E36-8D6A-2A01547B7217}"/>
    <dgm:cxn modelId="{388391D4-60FD-4E1A-BB2C-EC0266CE53F4}" type="presParOf" srcId="{AB0BFA74-DA54-4780-8085-D7C7B30D7715}" destId="{12A3E32E-5D9D-4716-8A6A-C03BF66553B5}" srcOrd="0" destOrd="0" presId="urn:microsoft.com/office/officeart/2005/8/layout/radial3"/>
    <dgm:cxn modelId="{9BB58707-51CE-4A65-9ACF-2ACAF9B59FA1}" type="presParOf" srcId="{12A3E32E-5D9D-4716-8A6A-C03BF66553B5}" destId="{C1957493-D649-4319-AB75-D4D14026A9CE}" srcOrd="0" destOrd="0" presId="urn:microsoft.com/office/officeart/2005/8/layout/radial3"/>
    <dgm:cxn modelId="{A58CD506-510B-4A98-B8DD-A5333D360E43}" type="presParOf" srcId="{12A3E32E-5D9D-4716-8A6A-C03BF66553B5}" destId="{785DD008-D032-4994-B1BD-942AC1E90E0A}" srcOrd="1" destOrd="0" presId="urn:microsoft.com/office/officeart/2005/8/layout/radial3"/>
    <dgm:cxn modelId="{EBAF5110-FBA2-4F6A-BF1F-1E562BDF40FE}" type="presParOf" srcId="{12A3E32E-5D9D-4716-8A6A-C03BF66553B5}" destId="{97DA1EDB-F715-4CF7-BEC8-12E04B7618DE}" srcOrd="2" destOrd="0" presId="urn:microsoft.com/office/officeart/2005/8/layout/radial3"/>
    <dgm:cxn modelId="{9288FA9B-F295-4273-9482-0B28F3161723}" type="presParOf" srcId="{12A3E32E-5D9D-4716-8A6A-C03BF66553B5}" destId="{B11A229F-A182-4ABA-9137-AAAF199F5504}" srcOrd="3" destOrd="0" presId="urn:microsoft.com/office/officeart/2005/8/layout/radial3"/>
    <dgm:cxn modelId="{7FDE16CD-59A0-4B02-84CC-E4594B071B6D}" type="presParOf" srcId="{12A3E32E-5D9D-4716-8A6A-C03BF66553B5}" destId="{C2DEB9ED-F442-4B11-9DEF-C796E305B73B}" srcOrd="4" destOrd="0" presId="urn:microsoft.com/office/officeart/2005/8/layout/radial3"/>
    <dgm:cxn modelId="{6581402D-8D0D-4801-AD36-230E2CEBED90}" type="presParOf" srcId="{12A3E32E-5D9D-4716-8A6A-C03BF66553B5}" destId="{AE1895F0-F67A-4CFC-99FD-6825E01E18BA}" srcOrd="5" destOrd="0" presId="urn:microsoft.com/office/officeart/2005/8/layout/radial3"/>
    <dgm:cxn modelId="{8BCDBC47-3D61-4ADB-9BB0-04F11ED39999}" type="presParOf" srcId="{12A3E32E-5D9D-4716-8A6A-C03BF66553B5}" destId="{8B1E7A49-03B3-4B51-8964-4B5B1A94349B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35F084-099F-43A2-B378-D37476E357B0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C96B98CF-C561-4C87-8AB1-0DBE85A3FA17}">
      <dgm:prSet phldrT="[Text]" custT="1"/>
      <dgm:spPr/>
      <dgm:t>
        <a:bodyPr/>
        <a:lstStyle/>
        <a:p>
          <a:endParaRPr lang="en-US" sz="1000" dirty="0"/>
        </a:p>
        <a:p>
          <a:endParaRPr lang="en-US" sz="1000" dirty="0"/>
        </a:p>
        <a:p>
          <a:endParaRPr lang="en-US" sz="1000" dirty="0"/>
        </a:p>
        <a:p>
          <a:r>
            <a:rPr lang="en-US" sz="1000" b="1" dirty="0"/>
            <a:t>Agency</a:t>
          </a:r>
          <a:r>
            <a:rPr lang="en-US" sz="1000" dirty="0"/>
            <a:t> </a:t>
          </a:r>
          <a:r>
            <a:rPr lang="en-US" sz="1000" b="1" dirty="0"/>
            <a:t>Initiatives</a:t>
          </a:r>
        </a:p>
      </dgm:t>
    </dgm:pt>
    <dgm:pt modelId="{68C03BE7-FF2C-4A32-B067-9040DDC146E4}" type="parTrans" cxnId="{9EA67AF5-6390-4B52-8DCA-9C6AA9FFC545}">
      <dgm:prSet/>
      <dgm:spPr/>
      <dgm:t>
        <a:bodyPr/>
        <a:lstStyle/>
        <a:p>
          <a:endParaRPr lang="en-US"/>
        </a:p>
      </dgm:t>
    </dgm:pt>
    <dgm:pt modelId="{8B57B858-1D74-496D-A5FA-69FE4F1B464C}" type="sibTrans" cxnId="{9EA67AF5-6390-4B52-8DCA-9C6AA9FFC545}">
      <dgm:prSet/>
      <dgm:spPr/>
      <dgm:t>
        <a:bodyPr/>
        <a:lstStyle/>
        <a:p>
          <a:endParaRPr lang="en-US"/>
        </a:p>
      </dgm:t>
    </dgm:pt>
    <dgm:pt modelId="{0E95EF4F-5A8C-4B4C-BF90-7ED8C318D772}">
      <dgm:prSet phldrT="[Text]" custT="1"/>
      <dgm:spPr/>
      <dgm:t>
        <a:bodyPr/>
        <a:lstStyle/>
        <a:p>
          <a:endParaRPr lang="en-US" sz="1000" dirty="0"/>
        </a:p>
        <a:p>
          <a:endParaRPr lang="en-US" sz="1000" dirty="0"/>
        </a:p>
        <a:p>
          <a:endParaRPr lang="en-US" sz="1000" dirty="0"/>
        </a:p>
        <a:p>
          <a:r>
            <a:rPr lang="en-US" sz="1000" b="1" dirty="0"/>
            <a:t>Group</a:t>
          </a:r>
          <a:r>
            <a:rPr lang="en-US" sz="1000" dirty="0"/>
            <a:t> </a:t>
          </a:r>
          <a:r>
            <a:rPr lang="en-US" sz="1000" b="1" dirty="0" smtClean="0"/>
            <a:t>Initiatives</a:t>
          </a:r>
          <a:endParaRPr lang="en-US" sz="1000" b="1" dirty="0"/>
        </a:p>
      </dgm:t>
    </dgm:pt>
    <dgm:pt modelId="{B93AEF72-59B2-4893-ACAF-D21ACA2292D4}" type="parTrans" cxnId="{854433BD-24E1-4432-B32C-78EAAEF9D8AF}">
      <dgm:prSet/>
      <dgm:spPr/>
      <dgm:t>
        <a:bodyPr/>
        <a:lstStyle/>
        <a:p>
          <a:endParaRPr lang="en-US"/>
        </a:p>
      </dgm:t>
    </dgm:pt>
    <dgm:pt modelId="{E430BA86-FFB3-4802-BD9D-A4D24F866569}" type="sibTrans" cxnId="{854433BD-24E1-4432-B32C-78EAAEF9D8AF}">
      <dgm:prSet/>
      <dgm:spPr/>
      <dgm:t>
        <a:bodyPr/>
        <a:lstStyle/>
        <a:p>
          <a:endParaRPr lang="en-US"/>
        </a:p>
      </dgm:t>
    </dgm:pt>
    <dgm:pt modelId="{42802B7F-FAAB-4954-A93D-0681A954034E}">
      <dgm:prSet phldrT="[Text]" custT="1"/>
      <dgm:spPr/>
      <dgm:t>
        <a:bodyPr/>
        <a:lstStyle/>
        <a:p>
          <a:endParaRPr lang="en-US" sz="1000" b="1" dirty="0"/>
        </a:p>
        <a:p>
          <a:endParaRPr lang="en-US" sz="1000" b="1" dirty="0"/>
        </a:p>
        <a:p>
          <a:endParaRPr lang="en-US" sz="1000" b="1" dirty="0"/>
        </a:p>
        <a:p>
          <a:r>
            <a:rPr lang="en-US" sz="1000" b="1" dirty="0"/>
            <a:t>Division Goals</a:t>
          </a:r>
        </a:p>
      </dgm:t>
    </dgm:pt>
    <dgm:pt modelId="{FDECBA67-0064-4140-8193-7143C846D703}" type="parTrans" cxnId="{150B9D3A-8167-48A6-A312-6CE7B4890617}">
      <dgm:prSet/>
      <dgm:spPr/>
      <dgm:t>
        <a:bodyPr/>
        <a:lstStyle/>
        <a:p>
          <a:endParaRPr lang="en-US"/>
        </a:p>
      </dgm:t>
    </dgm:pt>
    <dgm:pt modelId="{46DA3C35-FAAA-4F21-A558-AE0E0EE60F1C}" type="sibTrans" cxnId="{150B9D3A-8167-48A6-A312-6CE7B4890617}">
      <dgm:prSet/>
      <dgm:spPr/>
      <dgm:t>
        <a:bodyPr/>
        <a:lstStyle/>
        <a:p>
          <a:endParaRPr lang="en-US"/>
        </a:p>
      </dgm:t>
    </dgm:pt>
    <dgm:pt modelId="{E393E339-3BF6-4864-B305-43269FB7F8F9}">
      <dgm:prSet custT="1"/>
      <dgm:spPr/>
      <dgm:t>
        <a:bodyPr/>
        <a:lstStyle/>
        <a:p>
          <a:endParaRPr lang="en-US" sz="1000" b="1" dirty="0"/>
        </a:p>
        <a:p>
          <a:endParaRPr lang="en-US" sz="1000" b="1" dirty="0"/>
        </a:p>
        <a:p>
          <a:endParaRPr lang="en-US" sz="1000" b="1" dirty="0"/>
        </a:p>
        <a:p>
          <a:r>
            <a:rPr lang="en-US" sz="1000" b="1" dirty="0"/>
            <a:t>Unit Goals</a:t>
          </a:r>
        </a:p>
      </dgm:t>
    </dgm:pt>
    <dgm:pt modelId="{4DA77DCB-EE3B-4DC6-9F72-302817C31625}" type="parTrans" cxnId="{ED8910E4-C58B-4A58-B02C-E3FBEC01452C}">
      <dgm:prSet/>
      <dgm:spPr/>
      <dgm:t>
        <a:bodyPr/>
        <a:lstStyle/>
        <a:p>
          <a:endParaRPr lang="en-US"/>
        </a:p>
      </dgm:t>
    </dgm:pt>
    <dgm:pt modelId="{B6697097-DF96-42E9-B316-7FCD1813897D}" type="sibTrans" cxnId="{ED8910E4-C58B-4A58-B02C-E3FBEC01452C}">
      <dgm:prSet/>
      <dgm:spPr/>
      <dgm:t>
        <a:bodyPr/>
        <a:lstStyle/>
        <a:p>
          <a:endParaRPr lang="en-US"/>
        </a:p>
      </dgm:t>
    </dgm:pt>
    <dgm:pt modelId="{41D22210-161F-4B4A-92FA-29B4F967C1FA}" type="pres">
      <dgm:prSet presAssocID="{EE35F084-099F-43A2-B378-D37476E357B0}" presName="Name0" presStyleCnt="0">
        <dgm:presLayoutVars>
          <dgm:dir/>
          <dgm:animLvl val="lvl"/>
          <dgm:resizeHandles val="exact"/>
        </dgm:presLayoutVars>
      </dgm:prSet>
      <dgm:spPr/>
    </dgm:pt>
    <dgm:pt modelId="{3FFDA871-2BA4-4662-BB9E-C3A9295B5550}" type="pres">
      <dgm:prSet presAssocID="{C96B98CF-C561-4C87-8AB1-0DBE85A3FA17}" presName="Name8" presStyleCnt="0"/>
      <dgm:spPr/>
    </dgm:pt>
    <dgm:pt modelId="{DE31C4FF-EB5B-42D2-A953-F641639B25BD}" type="pres">
      <dgm:prSet presAssocID="{C96B98CF-C561-4C87-8AB1-0DBE85A3FA17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CEAC6-C0EA-401B-8812-F8D9590EA6A3}" type="pres">
      <dgm:prSet presAssocID="{C96B98CF-C561-4C87-8AB1-0DBE85A3FA1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97A9F-6B3B-4062-BD7E-E785E4C3F55B}" type="pres">
      <dgm:prSet presAssocID="{0E95EF4F-5A8C-4B4C-BF90-7ED8C318D772}" presName="Name8" presStyleCnt="0"/>
      <dgm:spPr/>
    </dgm:pt>
    <dgm:pt modelId="{DB36A637-6B58-45BC-B94F-5292D8D0ADEB}" type="pres">
      <dgm:prSet presAssocID="{0E95EF4F-5A8C-4B4C-BF90-7ED8C318D772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784A4-FBB0-4AD3-8B7C-8704B5ED316F}" type="pres">
      <dgm:prSet presAssocID="{0E95EF4F-5A8C-4B4C-BF90-7ED8C318D7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F1AB01-DA7C-4F5E-8B2C-4FB54FBF09B8}" type="pres">
      <dgm:prSet presAssocID="{42802B7F-FAAB-4954-A93D-0681A954034E}" presName="Name8" presStyleCnt="0"/>
      <dgm:spPr/>
    </dgm:pt>
    <dgm:pt modelId="{7592FBA5-C550-4A64-9E58-1D692F54158E}" type="pres">
      <dgm:prSet presAssocID="{42802B7F-FAAB-4954-A93D-0681A954034E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CBFC1-77B5-4B26-B17D-CE60C22BF7A8}" type="pres">
      <dgm:prSet presAssocID="{42802B7F-FAAB-4954-A93D-0681A954034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3F4AE-938C-41D2-944A-C00E99A3FA3E}" type="pres">
      <dgm:prSet presAssocID="{E393E339-3BF6-4864-B305-43269FB7F8F9}" presName="Name8" presStyleCnt="0"/>
      <dgm:spPr/>
    </dgm:pt>
    <dgm:pt modelId="{BB004EAE-3F1F-4B44-809A-72C5C2D7CC94}" type="pres">
      <dgm:prSet presAssocID="{E393E339-3BF6-4864-B305-43269FB7F8F9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7B0B1-BB85-4038-B25C-2EB834A82C9E}" type="pres">
      <dgm:prSet presAssocID="{E393E339-3BF6-4864-B305-43269FB7F8F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76521F-B872-4449-804A-B1E99B535E2C}" type="presOf" srcId="{42802B7F-FAAB-4954-A93D-0681A954034E}" destId="{06DCBFC1-77B5-4B26-B17D-CE60C22BF7A8}" srcOrd="1" destOrd="0" presId="urn:microsoft.com/office/officeart/2005/8/layout/pyramid1"/>
    <dgm:cxn modelId="{0328DF37-0D26-4CEC-A254-46720322E4DA}" type="presOf" srcId="{E393E339-3BF6-4864-B305-43269FB7F8F9}" destId="{8F27B0B1-BB85-4038-B25C-2EB834A82C9E}" srcOrd="1" destOrd="0" presId="urn:microsoft.com/office/officeart/2005/8/layout/pyramid1"/>
    <dgm:cxn modelId="{4D421B97-B3BE-4A4B-A94D-DB2AAA91B1E9}" type="presOf" srcId="{0E95EF4F-5A8C-4B4C-BF90-7ED8C318D772}" destId="{DB36A637-6B58-45BC-B94F-5292D8D0ADEB}" srcOrd="0" destOrd="0" presId="urn:microsoft.com/office/officeart/2005/8/layout/pyramid1"/>
    <dgm:cxn modelId="{9EA67AF5-6390-4B52-8DCA-9C6AA9FFC545}" srcId="{EE35F084-099F-43A2-B378-D37476E357B0}" destId="{C96B98CF-C561-4C87-8AB1-0DBE85A3FA17}" srcOrd="0" destOrd="0" parTransId="{68C03BE7-FF2C-4A32-B067-9040DDC146E4}" sibTransId="{8B57B858-1D74-496D-A5FA-69FE4F1B464C}"/>
    <dgm:cxn modelId="{E808806B-33F1-4D5F-B6C1-90FC02CE9DA1}" type="presOf" srcId="{C96B98CF-C561-4C87-8AB1-0DBE85A3FA17}" destId="{DE31C4FF-EB5B-42D2-A953-F641639B25BD}" srcOrd="0" destOrd="0" presId="urn:microsoft.com/office/officeart/2005/8/layout/pyramid1"/>
    <dgm:cxn modelId="{4BADF511-E258-4189-A98F-94B4FFD9A2BE}" type="presOf" srcId="{C96B98CF-C561-4C87-8AB1-0DBE85A3FA17}" destId="{07ECEAC6-C0EA-401B-8812-F8D9590EA6A3}" srcOrd="1" destOrd="0" presId="urn:microsoft.com/office/officeart/2005/8/layout/pyramid1"/>
    <dgm:cxn modelId="{150B9D3A-8167-48A6-A312-6CE7B4890617}" srcId="{EE35F084-099F-43A2-B378-D37476E357B0}" destId="{42802B7F-FAAB-4954-A93D-0681A954034E}" srcOrd="2" destOrd="0" parTransId="{FDECBA67-0064-4140-8193-7143C846D703}" sibTransId="{46DA3C35-FAAA-4F21-A558-AE0E0EE60F1C}"/>
    <dgm:cxn modelId="{0D2C31A4-30D9-40B0-A6F8-BBEFC91CC91C}" type="presOf" srcId="{E393E339-3BF6-4864-B305-43269FB7F8F9}" destId="{BB004EAE-3F1F-4B44-809A-72C5C2D7CC94}" srcOrd="0" destOrd="0" presId="urn:microsoft.com/office/officeart/2005/8/layout/pyramid1"/>
    <dgm:cxn modelId="{ED8910E4-C58B-4A58-B02C-E3FBEC01452C}" srcId="{EE35F084-099F-43A2-B378-D37476E357B0}" destId="{E393E339-3BF6-4864-B305-43269FB7F8F9}" srcOrd="3" destOrd="0" parTransId="{4DA77DCB-EE3B-4DC6-9F72-302817C31625}" sibTransId="{B6697097-DF96-42E9-B316-7FCD1813897D}"/>
    <dgm:cxn modelId="{854433BD-24E1-4432-B32C-78EAAEF9D8AF}" srcId="{EE35F084-099F-43A2-B378-D37476E357B0}" destId="{0E95EF4F-5A8C-4B4C-BF90-7ED8C318D772}" srcOrd="1" destOrd="0" parTransId="{B93AEF72-59B2-4893-ACAF-D21ACA2292D4}" sibTransId="{E430BA86-FFB3-4802-BD9D-A4D24F866569}"/>
    <dgm:cxn modelId="{68F82146-C6B0-4F9B-8FEC-A226C31D9F7B}" type="presOf" srcId="{0E95EF4F-5A8C-4B4C-BF90-7ED8C318D772}" destId="{A02784A4-FBB0-4AD3-8B7C-8704B5ED316F}" srcOrd="1" destOrd="0" presId="urn:microsoft.com/office/officeart/2005/8/layout/pyramid1"/>
    <dgm:cxn modelId="{23D7EF6E-7F57-4855-8BA3-95E5C1878352}" type="presOf" srcId="{42802B7F-FAAB-4954-A93D-0681A954034E}" destId="{7592FBA5-C550-4A64-9E58-1D692F54158E}" srcOrd="0" destOrd="0" presId="urn:microsoft.com/office/officeart/2005/8/layout/pyramid1"/>
    <dgm:cxn modelId="{CDD1A437-D49C-4397-B665-FE51EB60B28D}" type="presOf" srcId="{EE35F084-099F-43A2-B378-D37476E357B0}" destId="{41D22210-161F-4B4A-92FA-29B4F967C1FA}" srcOrd="0" destOrd="0" presId="urn:microsoft.com/office/officeart/2005/8/layout/pyramid1"/>
    <dgm:cxn modelId="{DBA45B25-6AB9-4B18-AE5E-E115D2BF8F47}" type="presParOf" srcId="{41D22210-161F-4B4A-92FA-29B4F967C1FA}" destId="{3FFDA871-2BA4-4662-BB9E-C3A9295B5550}" srcOrd="0" destOrd="0" presId="urn:microsoft.com/office/officeart/2005/8/layout/pyramid1"/>
    <dgm:cxn modelId="{8148C62C-DA23-4C75-B6B6-45A1CEB621C6}" type="presParOf" srcId="{3FFDA871-2BA4-4662-BB9E-C3A9295B5550}" destId="{DE31C4FF-EB5B-42D2-A953-F641639B25BD}" srcOrd="0" destOrd="0" presId="urn:microsoft.com/office/officeart/2005/8/layout/pyramid1"/>
    <dgm:cxn modelId="{BA244AE7-2F05-439A-AAC7-2509BBB510C1}" type="presParOf" srcId="{3FFDA871-2BA4-4662-BB9E-C3A9295B5550}" destId="{07ECEAC6-C0EA-401B-8812-F8D9590EA6A3}" srcOrd="1" destOrd="0" presId="urn:microsoft.com/office/officeart/2005/8/layout/pyramid1"/>
    <dgm:cxn modelId="{0808A408-D81F-47C1-AE84-AD89B963F43D}" type="presParOf" srcId="{41D22210-161F-4B4A-92FA-29B4F967C1FA}" destId="{A3B97A9F-6B3B-4062-BD7E-E785E4C3F55B}" srcOrd="1" destOrd="0" presId="urn:microsoft.com/office/officeart/2005/8/layout/pyramid1"/>
    <dgm:cxn modelId="{0D1141FF-3340-4E40-B0B0-B0AC74F1DCEC}" type="presParOf" srcId="{A3B97A9F-6B3B-4062-BD7E-E785E4C3F55B}" destId="{DB36A637-6B58-45BC-B94F-5292D8D0ADEB}" srcOrd="0" destOrd="0" presId="urn:microsoft.com/office/officeart/2005/8/layout/pyramid1"/>
    <dgm:cxn modelId="{F889016E-22F7-40FE-9998-CFEFB6752D89}" type="presParOf" srcId="{A3B97A9F-6B3B-4062-BD7E-E785E4C3F55B}" destId="{A02784A4-FBB0-4AD3-8B7C-8704B5ED316F}" srcOrd="1" destOrd="0" presId="urn:microsoft.com/office/officeart/2005/8/layout/pyramid1"/>
    <dgm:cxn modelId="{B6F36965-7324-4682-AC27-329D785F3150}" type="presParOf" srcId="{41D22210-161F-4B4A-92FA-29B4F967C1FA}" destId="{D5F1AB01-DA7C-4F5E-8B2C-4FB54FBF09B8}" srcOrd="2" destOrd="0" presId="urn:microsoft.com/office/officeart/2005/8/layout/pyramid1"/>
    <dgm:cxn modelId="{924BEC64-AC1A-4601-8B03-0B0F2F24EF7C}" type="presParOf" srcId="{D5F1AB01-DA7C-4F5E-8B2C-4FB54FBF09B8}" destId="{7592FBA5-C550-4A64-9E58-1D692F54158E}" srcOrd="0" destOrd="0" presId="urn:microsoft.com/office/officeart/2005/8/layout/pyramid1"/>
    <dgm:cxn modelId="{07BCA9E3-220E-4167-BE9A-FA30811AE170}" type="presParOf" srcId="{D5F1AB01-DA7C-4F5E-8B2C-4FB54FBF09B8}" destId="{06DCBFC1-77B5-4B26-B17D-CE60C22BF7A8}" srcOrd="1" destOrd="0" presId="urn:microsoft.com/office/officeart/2005/8/layout/pyramid1"/>
    <dgm:cxn modelId="{E1827B3F-157B-4A1E-8CAA-179D542FD905}" type="presParOf" srcId="{41D22210-161F-4B4A-92FA-29B4F967C1FA}" destId="{FD43F4AE-938C-41D2-944A-C00E99A3FA3E}" srcOrd="3" destOrd="0" presId="urn:microsoft.com/office/officeart/2005/8/layout/pyramid1"/>
    <dgm:cxn modelId="{AE726188-E88A-485D-88BE-DB9EF42EF224}" type="presParOf" srcId="{FD43F4AE-938C-41D2-944A-C00E99A3FA3E}" destId="{BB004EAE-3F1F-4B44-809A-72C5C2D7CC94}" srcOrd="0" destOrd="0" presId="urn:microsoft.com/office/officeart/2005/8/layout/pyramid1"/>
    <dgm:cxn modelId="{F6F4DFD4-8E79-4C63-86F2-229E13838EF2}" type="presParOf" srcId="{FD43F4AE-938C-41D2-944A-C00E99A3FA3E}" destId="{8F27B0B1-BB85-4038-B25C-2EB834A82C9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294968-837F-4204-88EA-7F92567D01A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7EA91D-162A-49D4-ADA4-1044D5EFA797}">
      <dgm:prSet phldrT="[Text]" custT="1"/>
      <dgm:spPr/>
      <dgm:t>
        <a:bodyPr/>
        <a:lstStyle/>
        <a:p>
          <a:r>
            <a:rPr lang="en-US" sz="1200" dirty="0"/>
            <a:t>GROUP INITIATIVES:(Developed by the appointed official)</a:t>
          </a:r>
        </a:p>
      </dgm:t>
    </dgm:pt>
    <dgm:pt modelId="{2CD91941-6A02-4A1B-9FC4-0036B874FCE5}" type="sibTrans" cxnId="{BA03C394-931B-4BE8-A27E-B1623B261BE0}">
      <dgm:prSet/>
      <dgm:spPr/>
      <dgm:t>
        <a:bodyPr/>
        <a:lstStyle/>
        <a:p>
          <a:endParaRPr lang="en-US" dirty="0"/>
        </a:p>
      </dgm:t>
    </dgm:pt>
    <dgm:pt modelId="{062797C7-17E9-404C-8561-C12EEB73BF64}" type="parTrans" cxnId="{BA03C394-931B-4BE8-A27E-B1623B261BE0}">
      <dgm:prSet/>
      <dgm:spPr/>
      <dgm:t>
        <a:bodyPr/>
        <a:lstStyle/>
        <a:p>
          <a:endParaRPr lang="en-US"/>
        </a:p>
      </dgm:t>
    </dgm:pt>
    <dgm:pt modelId="{171905AD-E23D-4C4A-A550-7F3801F4C5D3}">
      <dgm:prSet custT="1"/>
      <dgm:spPr/>
      <dgm:t>
        <a:bodyPr/>
        <a:lstStyle/>
        <a:p>
          <a:r>
            <a:rPr lang="en-US" sz="1200" dirty="0"/>
            <a:t>UNIT GOALS: (Developed by the unit manager)</a:t>
          </a:r>
        </a:p>
      </dgm:t>
    </dgm:pt>
    <dgm:pt modelId="{817E3B64-9AE2-4612-B80A-98F4666DCD4A}" type="parTrans" cxnId="{46F6EFFA-E3A4-47CE-8777-E247154AA215}">
      <dgm:prSet/>
      <dgm:spPr/>
      <dgm:t>
        <a:bodyPr/>
        <a:lstStyle/>
        <a:p>
          <a:endParaRPr lang="en-US"/>
        </a:p>
      </dgm:t>
    </dgm:pt>
    <dgm:pt modelId="{5D7B480B-9D32-4FD9-83D4-9610F616BC19}" type="sibTrans" cxnId="{46F6EFFA-E3A4-47CE-8777-E247154AA215}">
      <dgm:prSet/>
      <dgm:spPr/>
      <dgm:t>
        <a:bodyPr/>
        <a:lstStyle/>
        <a:p>
          <a:endParaRPr lang="en-US"/>
        </a:p>
      </dgm:t>
    </dgm:pt>
    <dgm:pt modelId="{3F564C8E-F0A3-4A10-8092-AF7E984A1F9C}">
      <dgm:prSet custT="1"/>
      <dgm:spPr/>
      <dgm:t>
        <a:bodyPr/>
        <a:lstStyle/>
        <a:p>
          <a:r>
            <a:rPr lang="en-US" sz="1200" dirty="0"/>
            <a:t>DIVISION GOALS: (Developed by the division director)</a:t>
          </a:r>
        </a:p>
      </dgm:t>
    </dgm:pt>
    <dgm:pt modelId="{E3745143-77C5-4F6D-BFBB-2C83346F5AC6}" type="parTrans" cxnId="{F9EFA95D-B214-4B00-BC7E-8539709AD732}">
      <dgm:prSet/>
      <dgm:spPr/>
      <dgm:t>
        <a:bodyPr/>
        <a:lstStyle/>
        <a:p>
          <a:endParaRPr lang="en-US"/>
        </a:p>
      </dgm:t>
    </dgm:pt>
    <dgm:pt modelId="{FBDE659B-D4FF-4F63-9C36-722E4721189F}" type="sibTrans" cxnId="{F9EFA95D-B214-4B00-BC7E-8539709AD732}">
      <dgm:prSet/>
      <dgm:spPr/>
      <dgm:t>
        <a:bodyPr/>
        <a:lstStyle/>
        <a:p>
          <a:endParaRPr lang="en-US" dirty="0"/>
        </a:p>
      </dgm:t>
    </dgm:pt>
    <dgm:pt modelId="{A68D65ED-DA7D-448D-8B28-D75AE0194E5B}" type="pres">
      <dgm:prSet presAssocID="{3F294968-837F-4204-88EA-7F92567D01A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A339DE-419D-4190-9E12-E9677D1FEFA9}" type="pres">
      <dgm:prSet presAssocID="{3F294968-837F-4204-88EA-7F92567D01A8}" presName="dummyMaxCanvas" presStyleCnt="0">
        <dgm:presLayoutVars/>
      </dgm:prSet>
      <dgm:spPr/>
    </dgm:pt>
    <dgm:pt modelId="{8B224198-95F6-4DE2-8CC0-DF972C297227}" type="pres">
      <dgm:prSet presAssocID="{3F294968-837F-4204-88EA-7F92567D01A8}" presName="ThreeNodes_1" presStyleLbl="node1" presStyleIdx="0" presStyleCnt="3" custScaleY="88120" custLinFactNeighborX="0" custLinFactNeighborY="4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811A3-4892-4A03-BEE1-11938C7AD62F}" type="pres">
      <dgm:prSet presAssocID="{3F294968-837F-4204-88EA-7F92567D01A8}" presName="ThreeNodes_2" presStyleLbl="node1" presStyleIdx="1" presStyleCnt="3" custScaleY="825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D4017C-C80E-4B77-A8FB-430FD7F79F64}" type="pres">
      <dgm:prSet presAssocID="{3F294968-837F-4204-88EA-7F92567D01A8}" presName="ThreeNodes_3" presStyleLbl="node1" presStyleIdx="2" presStyleCnt="3" custScaleY="947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343C78-A10E-48C1-84E0-4D692A6AF6CC}" type="pres">
      <dgm:prSet presAssocID="{3F294968-837F-4204-88EA-7F92567D01A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7F918-9EEA-4C06-B59A-C245CC7266A2}" type="pres">
      <dgm:prSet presAssocID="{3F294968-837F-4204-88EA-7F92567D01A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3F8ED-D11A-4D0F-9524-D605A13C7BF8}" type="pres">
      <dgm:prSet presAssocID="{3F294968-837F-4204-88EA-7F92567D01A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79E03-683E-4871-A9A4-6A0B3125DBFF}" type="pres">
      <dgm:prSet presAssocID="{3F294968-837F-4204-88EA-7F92567D01A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3A87D4-A4F3-4300-9C39-E028BFD9626C}" type="pres">
      <dgm:prSet presAssocID="{3F294968-837F-4204-88EA-7F92567D01A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C9D402-CA3C-4069-BBBC-5DBA47A19378}" type="presOf" srcId="{FBDE659B-D4FF-4F63-9C36-722E4721189F}" destId="{4CC7F918-9EEA-4C06-B59A-C245CC7266A2}" srcOrd="0" destOrd="0" presId="urn:microsoft.com/office/officeart/2005/8/layout/vProcess5"/>
    <dgm:cxn modelId="{A352E49B-99C6-4B01-AB38-D4DBBBA3A381}" type="presOf" srcId="{3F564C8E-F0A3-4A10-8092-AF7E984A1F9C}" destId="{5EF79E03-683E-4871-A9A4-6A0B3125DBFF}" srcOrd="1" destOrd="0" presId="urn:microsoft.com/office/officeart/2005/8/layout/vProcess5"/>
    <dgm:cxn modelId="{DD9D6F84-D2A0-46EF-8F47-00E3301F42CE}" type="presOf" srcId="{3F294968-837F-4204-88EA-7F92567D01A8}" destId="{A68D65ED-DA7D-448D-8B28-D75AE0194E5B}" srcOrd="0" destOrd="0" presId="urn:microsoft.com/office/officeart/2005/8/layout/vProcess5"/>
    <dgm:cxn modelId="{254431D9-79AA-401F-AE19-55DDF50E8D63}" type="presOf" srcId="{3F564C8E-F0A3-4A10-8092-AF7E984A1F9C}" destId="{502811A3-4892-4A03-BEE1-11938C7AD62F}" srcOrd="0" destOrd="0" presId="urn:microsoft.com/office/officeart/2005/8/layout/vProcess5"/>
    <dgm:cxn modelId="{BA03C394-931B-4BE8-A27E-B1623B261BE0}" srcId="{3F294968-837F-4204-88EA-7F92567D01A8}" destId="{AA7EA91D-162A-49D4-ADA4-1044D5EFA797}" srcOrd="0" destOrd="0" parTransId="{062797C7-17E9-404C-8561-C12EEB73BF64}" sibTransId="{2CD91941-6A02-4A1B-9FC4-0036B874FCE5}"/>
    <dgm:cxn modelId="{85839EAC-B88F-48D1-A3F2-7D358E347343}" type="presOf" srcId="{171905AD-E23D-4C4A-A550-7F3801F4C5D3}" destId="{AA3A87D4-A4F3-4300-9C39-E028BFD9626C}" srcOrd="1" destOrd="0" presId="urn:microsoft.com/office/officeart/2005/8/layout/vProcess5"/>
    <dgm:cxn modelId="{A8359278-9271-48D3-8BE4-23964CB333C5}" type="presOf" srcId="{2CD91941-6A02-4A1B-9FC4-0036B874FCE5}" destId="{4A343C78-A10E-48C1-84E0-4D692A6AF6CC}" srcOrd="0" destOrd="0" presId="urn:microsoft.com/office/officeart/2005/8/layout/vProcess5"/>
    <dgm:cxn modelId="{46F6EFFA-E3A4-47CE-8777-E247154AA215}" srcId="{3F294968-837F-4204-88EA-7F92567D01A8}" destId="{171905AD-E23D-4C4A-A550-7F3801F4C5D3}" srcOrd="2" destOrd="0" parTransId="{817E3B64-9AE2-4612-B80A-98F4666DCD4A}" sibTransId="{5D7B480B-9D32-4FD9-83D4-9610F616BC19}"/>
    <dgm:cxn modelId="{08ECDA28-97F6-40D7-B019-EA911E0CE684}" type="presOf" srcId="{AA7EA91D-162A-49D4-ADA4-1044D5EFA797}" destId="{8B224198-95F6-4DE2-8CC0-DF972C297227}" srcOrd="0" destOrd="0" presId="urn:microsoft.com/office/officeart/2005/8/layout/vProcess5"/>
    <dgm:cxn modelId="{F9EFA95D-B214-4B00-BC7E-8539709AD732}" srcId="{3F294968-837F-4204-88EA-7F92567D01A8}" destId="{3F564C8E-F0A3-4A10-8092-AF7E984A1F9C}" srcOrd="1" destOrd="0" parTransId="{E3745143-77C5-4F6D-BFBB-2C83346F5AC6}" sibTransId="{FBDE659B-D4FF-4F63-9C36-722E4721189F}"/>
    <dgm:cxn modelId="{F1B83E88-585C-46D9-BC29-8C667BAFD381}" type="presOf" srcId="{171905AD-E23D-4C4A-A550-7F3801F4C5D3}" destId="{5FD4017C-C80E-4B77-A8FB-430FD7F79F64}" srcOrd="0" destOrd="0" presId="urn:microsoft.com/office/officeart/2005/8/layout/vProcess5"/>
    <dgm:cxn modelId="{FD12CDF0-A957-4F97-9879-0C408AC72FE8}" type="presOf" srcId="{AA7EA91D-162A-49D4-ADA4-1044D5EFA797}" destId="{A953F8ED-D11A-4D0F-9524-D605A13C7BF8}" srcOrd="1" destOrd="0" presId="urn:microsoft.com/office/officeart/2005/8/layout/vProcess5"/>
    <dgm:cxn modelId="{84802EA6-6D66-45B9-9F8D-D56B55357A6B}" type="presParOf" srcId="{A68D65ED-DA7D-448D-8B28-D75AE0194E5B}" destId="{75A339DE-419D-4190-9E12-E9677D1FEFA9}" srcOrd="0" destOrd="0" presId="urn:microsoft.com/office/officeart/2005/8/layout/vProcess5"/>
    <dgm:cxn modelId="{EF9FF610-A3E1-4335-8EED-18C0D1102DB7}" type="presParOf" srcId="{A68D65ED-DA7D-448D-8B28-D75AE0194E5B}" destId="{8B224198-95F6-4DE2-8CC0-DF972C297227}" srcOrd="1" destOrd="0" presId="urn:microsoft.com/office/officeart/2005/8/layout/vProcess5"/>
    <dgm:cxn modelId="{C43BB8BE-621B-406F-8F6C-7C624178029B}" type="presParOf" srcId="{A68D65ED-DA7D-448D-8B28-D75AE0194E5B}" destId="{502811A3-4892-4A03-BEE1-11938C7AD62F}" srcOrd="2" destOrd="0" presId="urn:microsoft.com/office/officeart/2005/8/layout/vProcess5"/>
    <dgm:cxn modelId="{48D6E9B0-1332-4AE4-AC6D-2280B46EB4F1}" type="presParOf" srcId="{A68D65ED-DA7D-448D-8B28-D75AE0194E5B}" destId="{5FD4017C-C80E-4B77-A8FB-430FD7F79F64}" srcOrd="3" destOrd="0" presId="urn:microsoft.com/office/officeart/2005/8/layout/vProcess5"/>
    <dgm:cxn modelId="{602DF73E-A299-4D90-A30D-743F6FC08ACE}" type="presParOf" srcId="{A68D65ED-DA7D-448D-8B28-D75AE0194E5B}" destId="{4A343C78-A10E-48C1-84E0-4D692A6AF6CC}" srcOrd="4" destOrd="0" presId="urn:microsoft.com/office/officeart/2005/8/layout/vProcess5"/>
    <dgm:cxn modelId="{7284351C-3871-4D0E-9272-288A4989B18F}" type="presParOf" srcId="{A68D65ED-DA7D-448D-8B28-D75AE0194E5B}" destId="{4CC7F918-9EEA-4C06-B59A-C245CC7266A2}" srcOrd="5" destOrd="0" presId="urn:microsoft.com/office/officeart/2005/8/layout/vProcess5"/>
    <dgm:cxn modelId="{BA6415EA-3B05-4FC4-865F-8FBDE62476AC}" type="presParOf" srcId="{A68D65ED-DA7D-448D-8B28-D75AE0194E5B}" destId="{A953F8ED-D11A-4D0F-9524-D605A13C7BF8}" srcOrd="6" destOrd="0" presId="urn:microsoft.com/office/officeart/2005/8/layout/vProcess5"/>
    <dgm:cxn modelId="{2ECEF911-EB90-4B1F-9F48-A4AE00E370C2}" type="presParOf" srcId="{A68D65ED-DA7D-448D-8B28-D75AE0194E5B}" destId="{5EF79E03-683E-4871-A9A4-6A0B3125DBFF}" srcOrd="7" destOrd="0" presId="urn:microsoft.com/office/officeart/2005/8/layout/vProcess5"/>
    <dgm:cxn modelId="{FC6585DB-A811-42BF-9453-F6C588665E85}" type="presParOf" srcId="{A68D65ED-DA7D-448D-8B28-D75AE0194E5B}" destId="{AA3A87D4-A4F3-4300-9C39-E028BFD9626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57493-D649-4319-AB75-D4D14026A9CE}">
      <dsp:nvSpPr>
        <dsp:cNvPr id="0" name=""/>
        <dsp:cNvSpPr/>
      </dsp:nvSpPr>
      <dsp:spPr>
        <a:xfrm>
          <a:off x="2881953" y="1271656"/>
          <a:ext cx="2958703" cy="29587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CORE VALUES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/>
            <a:t>What does the agency believe in?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315245" y="1704948"/>
        <a:ext cx="2092119" cy="2092119"/>
      </dsp:txXfrm>
    </dsp:sp>
    <dsp:sp modelId="{785DD008-D032-4994-B1BD-942AC1E90E0A}">
      <dsp:nvSpPr>
        <dsp:cNvPr id="0" name=""/>
        <dsp:cNvSpPr/>
      </dsp:nvSpPr>
      <dsp:spPr>
        <a:xfrm>
          <a:off x="3374284" y="528"/>
          <a:ext cx="1918008" cy="14793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Trust-Maintain a mutual respect and shared confidence between managers and employees </a:t>
          </a:r>
        </a:p>
      </dsp:txBody>
      <dsp:txXfrm>
        <a:off x="3655170" y="217174"/>
        <a:ext cx="1356236" cy="1046059"/>
      </dsp:txXfrm>
    </dsp:sp>
    <dsp:sp modelId="{97DA1EDB-F715-4CF7-BEC8-12E04B7618DE}">
      <dsp:nvSpPr>
        <dsp:cNvPr id="0" name=""/>
        <dsp:cNvSpPr/>
      </dsp:nvSpPr>
      <dsp:spPr>
        <a:xfrm>
          <a:off x="5115597" y="963926"/>
          <a:ext cx="1772692" cy="14793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Integrity-Maintain an ethical standard of honesty and consistency </a:t>
          </a:r>
        </a:p>
      </dsp:txBody>
      <dsp:txXfrm>
        <a:off x="5375202" y="1180572"/>
        <a:ext cx="1253482" cy="1046059"/>
      </dsp:txXfrm>
    </dsp:sp>
    <dsp:sp modelId="{B11A229F-A182-4ABA-9137-AAAF199F5504}">
      <dsp:nvSpPr>
        <dsp:cNvPr id="0" name=""/>
        <dsp:cNvSpPr/>
      </dsp:nvSpPr>
      <dsp:spPr>
        <a:xfrm>
          <a:off x="5070262" y="2890722"/>
          <a:ext cx="1863361" cy="14793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Professionalism-Maintain a reputation of fairness, courtesy, and reliability </a:t>
          </a:r>
        </a:p>
      </dsp:txBody>
      <dsp:txXfrm>
        <a:off x="5343145" y="3107368"/>
        <a:ext cx="1317595" cy="1046059"/>
      </dsp:txXfrm>
    </dsp:sp>
    <dsp:sp modelId="{C2DEB9ED-F442-4B11-9DEF-C796E305B73B}">
      <dsp:nvSpPr>
        <dsp:cNvPr id="0" name=""/>
        <dsp:cNvSpPr/>
      </dsp:nvSpPr>
      <dsp:spPr>
        <a:xfrm>
          <a:off x="3376282" y="3854120"/>
          <a:ext cx="1914014" cy="14793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Responsiveness - Focus on identifying and satisfying external and internal customer needs </a:t>
          </a:r>
        </a:p>
      </dsp:txBody>
      <dsp:txXfrm>
        <a:off x="3656583" y="4070766"/>
        <a:ext cx="1353412" cy="1046059"/>
      </dsp:txXfrm>
    </dsp:sp>
    <dsp:sp modelId="{AE1895F0-F67A-4CFC-99FD-6825E01E18BA}">
      <dsp:nvSpPr>
        <dsp:cNvPr id="0" name=""/>
        <dsp:cNvSpPr/>
      </dsp:nvSpPr>
      <dsp:spPr>
        <a:xfrm>
          <a:off x="1759532" y="2747821"/>
          <a:ext cx="1975318" cy="14793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Communication-Encourage an ongoing creative exchange of ideas between employees and management </a:t>
          </a:r>
        </a:p>
      </dsp:txBody>
      <dsp:txXfrm>
        <a:off x="2048811" y="2964467"/>
        <a:ext cx="1396760" cy="1046059"/>
      </dsp:txXfrm>
    </dsp:sp>
    <dsp:sp modelId="{8B1E7A49-03B3-4B51-8964-4B5B1A94349B}">
      <dsp:nvSpPr>
        <dsp:cNvPr id="0" name=""/>
        <dsp:cNvSpPr/>
      </dsp:nvSpPr>
      <dsp:spPr>
        <a:xfrm>
          <a:off x="1744966" y="921931"/>
          <a:ext cx="1783328" cy="14793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Unity-Work together to accomplish our common goals </a:t>
          </a:r>
        </a:p>
      </dsp:txBody>
      <dsp:txXfrm>
        <a:off x="2006128" y="1138577"/>
        <a:ext cx="1261004" cy="1046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1C4FF-EB5B-42D2-A953-F641639B25BD}">
      <dsp:nvSpPr>
        <dsp:cNvPr id="0" name=""/>
        <dsp:cNvSpPr/>
      </dsp:nvSpPr>
      <dsp:spPr>
        <a:xfrm>
          <a:off x="3257550" y="0"/>
          <a:ext cx="2171700" cy="1371600"/>
        </a:xfrm>
        <a:prstGeom prst="trapezoid">
          <a:avLst>
            <a:gd name="adj" fmla="val 7916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Agency</a:t>
          </a:r>
          <a:r>
            <a:rPr lang="en-US" sz="1000" kern="1200" dirty="0"/>
            <a:t> </a:t>
          </a:r>
          <a:r>
            <a:rPr lang="en-US" sz="1000" b="1" kern="1200" dirty="0"/>
            <a:t>Initiatives</a:t>
          </a:r>
        </a:p>
      </dsp:txBody>
      <dsp:txXfrm>
        <a:off x="3257550" y="0"/>
        <a:ext cx="2171700" cy="1371600"/>
      </dsp:txXfrm>
    </dsp:sp>
    <dsp:sp modelId="{DB36A637-6B58-45BC-B94F-5292D8D0ADEB}">
      <dsp:nvSpPr>
        <dsp:cNvPr id="0" name=""/>
        <dsp:cNvSpPr/>
      </dsp:nvSpPr>
      <dsp:spPr>
        <a:xfrm>
          <a:off x="2171700" y="1371600"/>
          <a:ext cx="4343400" cy="1371600"/>
        </a:xfrm>
        <a:prstGeom prst="trapezoid">
          <a:avLst>
            <a:gd name="adj" fmla="val 79167"/>
          </a:avLst>
        </a:prstGeom>
        <a:solidFill>
          <a:schemeClr val="accent3">
            <a:hueOff val="1200000"/>
            <a:satOff val="12429"/>
            <a:lumOff val="33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Group</a:t>
          </a:r>
          <a:r>
            <a:rPr lang="en-US" sz="1000" kern="1200" dirty="0"/>
            <a:t> </a:t>
          </a:r>
          <a:r>
            <a:rPr lang="en-US" sz="1000" b="1" kern="1200" dirty="0" smtClean="0"/>
            <a:t>Initiatives</a:t>
          </a:r>
          <a:endParaRPr lang="en-US" sz="1000" b="1" kern="1200" dirty="0"/>
        </a:p>
      </dsp:txBody>
      <dsp:txXfrm>
        <a:off x="2931795" y="1371600"/>
        <a:ext cx="2823210" cy="1371600"/>
      </dsp:txXfrm>
    </dsp:sp>
    <dsp:sp modelId="{7592FBA5-C550-4A64-9E58-1D692F54158E}">
      <dsp:nvSpPr>
        <dsp:cNvPr id="0" name=""/>
        <dsp:cNvSpPr/>
      </dsp:nvSpPr>
      <dsp:spPr>
        <a:xfrm>
          <a:off x="1085849" y="2743200"/>
          <a:ext cx="6515100" cy="1371600"/>
        </a:xfrm>
        <a:prstGeom prst="trapezoid">
          <a:avLst>
            <a:gd name="adj" fmla="val 79167"/>
          </a:avLst>
        </a:prstGeom>
        <a:solidFill>
          <a:schemeClr val="accent3">
            <a:hueOff val="2400000"/>
            <a:satOff val="24859"/>
            <a:lumOff val="6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Division Goals</a:t>
          </a:r>
        </a:p>
      </dsp:txBody>
      <dsp:txXfrm>
        <a:off x="2225992" y="2743200"/>
        <a:ext cx="4234815" cy="1371600"/>
      </dsp:txXfrm>
    </dsp:sp>
    <dsp:sp modelId="{BB004EAE-3F1F-4B44-809A-72C5C2D7CC94}">
      <dsp:nvSpPr>
        <dsp:cNvPr id="0" name=""/>
        <dsp:cNvSpPr/>
      </dsp:nvSpPr>
      <dsp:spPr>
        <a:xfrm>
          <a:off x="0" y="4114800"/>
          <a:ext cx="8686800" cy="1371600"/>
        </a:xfrm>
        <a:prstGeom prst="trapezoid">
          <a:avLst>
            <a:gd name="adj" fmla="val 79167"/>
          </a:avLst>
        </a:prstGeom>
        <a:solidFill>
          <a:schemeClr val="accent3">
            <a:hueOff val="3600000"/>
            <a:satOff val="37288"/>
            <a:lumOff val="10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Unit Goals</a:t>
          </a:r>
        </a:p>
      </dsp:txBody>
      <dsp:txXfrm>
        <a:off x="1520189" y="4114800"/>
        <a:ext cx="5646420" cy="1371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24198-95F6-4DE2-8CC0-DF972C297227}">
      <dsp:nvSpPr>
        <dsp:cNvPr id="0" name=""/>
        <dsp:cNvSpPr/>
      </dsp:nvSpPr>
      <dsp:spPr>
        <a:xfrm>
          <a:off x="0" y="152393"/>
          <a:ext cx="7383780" cy="13093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GROUP INITIATIVES:(Developed by the appointed official)</a:t>
          </a:r>
        </a:p>
      </dsp:txBody>
      <dsp:txXfrm>
        <a:off x="38350" y="190743"/>
        <a:ext cx="5790719" cy="1232674"/>
      </dsp:txXfrm>
    </dsp:sp>
    <dsp:sp modelId="{502811A3-4892-4A03-BEE1-11938C7AD62F}">
      <dsp:nvSpPr>
        <dsp:cNvPr id="0" name=""/>
        <dsp:cNvSpPr/>
      </dsp:nvSpPr>
      <dsp:spPr>
        <a:xfrm>
          <a:off x="651509" y="1863499"/>
          <a:ext cx="7383780" cy="122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DIVISION GOALS: (Developed by the division director)</a:t>
          </a:r>
        </a:p>
      </dsp:txBody>
      <dsp:txXfrm>
        <a:off x="687417" y="1899407"/>
        <a:ext cx="5694619" cy="1154184"/>
      </dsp:txXfrm>
    </dsp:sp>
    <dsp:sp modelId="{5FD4017C-C80E-4B77-A8FB-430FD7F79F64}">
      <dsp:nvSpPr>
        <dsp:cNvPr id="0" name=""/>
        <dsp:cNvSpPr/>
      </dsp:nvSpPr>
      <dsp:spPr>
        <a:xfrm>
          <a:off x="1303019" y="3506334"/>
          <a:ext cx="7383780" cy="1407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UNIT GOALS: (Developed by the unit manager)</a:t>
          </a:r>
        </a:p>
      </dsp:txBody>
      <dsp:txXfrm>
        <a:off x="1344241" y="3547556"/>
        <a:ext cx="5683991" cy="1324985"/>
      </dsp:txXfrm>
    </dsp:sp>
    <dsp:sp modelId="{4A343C78-A10E-48C1-84E0-4D692A6AF6CC}">
      <dsp:nvSpPr>
        <dsp:cNvPr id="0" name=""/>
        <dsp:cNvSpPr/>
      </dsp:nvSpPr>
      <dsp:spPr>
        <a:xfrm>
          <a:off x="6417945" y="1126807"/>
          <a:ext cx="965834" cy="96583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6635258" y="1126807"/>
        <a:ext cx="531208" cy="726790"/>
      </dsp:txXfrm>
    </dsp:sp>
    <dsp:sp modelId="{4CC7F918-9EEA-4C06-B59A-C245CC7266A2}">
      <dsp:nvSpPr>
        <dsp:cNvPr id="0" name=""/>
        <dsp:cNvSpPr/>
      </dsp:nvSpPr>
      <dsp:spPr>
        <a:xfrm>
          <a:off x="7069455" y="2850450"/>
          <a:ext cx="965834" cy="96583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7286768" y="2850450"/>
        <a:ext cx="531208" cy="726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9E46AEB-65F9-4E30-8B37-11C2CC40DA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21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7237426-BEE7-47F0-B656-D65ECF2DDB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18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B6EED-7ECC-4005-AD62-B2243D84DDB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These procedure discussions are for a wide ranging size operations of bars and restaurants.  Big and Small.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##</a:t>
            </a: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458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6540BD-D095-464C-8B70-78DBC260FA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AC701-6F22-4C1A-A6F8-2A5D0BF9CA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9A57F-46DC-4405-B42A-C23E8ED1DB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079C5-FCEF-40DA-878E-070D74E913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DB84C-3139-40E3-AF6C-BCEAD40EC9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5CCF5-9E20-4A51-BBDF-A472AC54A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A9A5B-4736-4BA5-8535-619ACFA7B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CB812-96BF-4449-8871-876583348E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8B137-54DA-44A6-9A5F-6F6DDBC6F5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2528E-041C-4198-8B7A-999A4E6ACB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C9A13-4A3C-429D-8AC7-3BDD6A4AB0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3555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556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557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55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E67ADCA8-DEF0-49DB-A8E4-071359CB7A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905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LOUISIANA DEPT OF REVENUE STRATEGIC PLAN</a:t>
            </a:r>
            <a:br>
              <a:rPr lang="en-US" dirty="0" smtClean="0"/>
            </a:br>
            <a:r>
              <a:rPr lang="en-US" dirty="0" smtClean="0"/>
              <a:t>2012-2014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514600"/>
            <a:ext cx="8153400" cy="4191000"/>
          </a:xfrm>
        </p:spPr>
        <p:txBody>
          <a:bodyPr/>
          <a:lstStyle/>
          <a:p>
            <a:r>
              <a:rPr lang="en-US" b="1" dirty="0"/>
              <a:t>Practitioner and Louisiana Department of Revenue</a:t>
            </a:r>
            <a:endParaRPr lang="en-US" dirty="0"/>
          </a:p>
          <a:p>
            <a:r>
              <a:rPr lang="en-US" b="1" dirty="0"/>
              <a:t>Annual Liaison Meeting</a:t>
            </a:r>
            <a:endParaRPr lang="en-US" dirty="0"/>
          </a:p>
          <a:p>
            <a:pPr eaLnBrk="1" hangingPunct="1"/>
            <a:r>
              <a:rPr lang="en-US" dirty="0" smtClean="0"/>
              <a:t>BATON </a:t>
            </a:r>
            <a:r>
              <a:rPr lang="en-US" dirty="0" smtClean="0"/>
              <a:t>ROUGE, LOUISIANA</a:t>
            </a:r>
          </a:p>
          <a:p>
            <a:pPr eaLnBrk="1" hangingPunct="1"/>
            <a:r>
              <a:rPr lang="en-US" dirty="0" smtClean="0"/>
              <a:t>JANUARY 16, 2014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/>
              <a:t>Joseph Vaughn, Asst. Secretary, Group III</a:t>
            </a:r>
          </a:p>
          <a:p>
            <a:pPr eaLnBrk="1" hangingPunct="1"/>
            <a:r>
              <a:rPr lang="en-US" dirty="0"/>
              <a:t>Tim Barfield, Secretary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LDR STRATEGIC </a:t>
            </a:r>
            <a:r>
              <a:rPr lang="en-US" b="1" dirty="0" smtClean="0"/>
              <a:t>PLANNING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16764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600" b="1" dirty="0"/>
              <a:t>AGENCY INTIATIVES: </a:t>
            </a:r>
            <a:endParaRPr lang="en-US" sz="3600" b="1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3600" dirty="0" smtClean="0"/>
              <a:t>LDR </a:t>
            </a:r>
            <a:r>
              <a:rPr lang="en-US" sz="3600" dirty="0"/>
              <a:t>wants to continuously improve its abilities in the areas of Customer Service; Operational Efficiency &amp; Accuracy; and Voluntary Compliance &amp; </a:t>
            </a:r>
            <a:r>
              <a:rPr lang="en-US" sz="3600" dirty="0" smtClean="0"/>
              <a:t>Enforcement – explained as follows: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7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algn="ctr"/>
            <a:r>
              <a:rPr lang="en-US" b="1" dirty="0" smtClean="0"/>
              <a:t>LDR AGENCY INITIATIVES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86436" y="1295400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itchFamily="34" charset="0"/>
              <a:buChar char="•"/>
            </a:pPr>
            <a:r>
              <a:rPr lang="en-US" b="1" dirty="0"/>
              <a:t>CUSTOMER SERVICE</a:t>
            </a:r>
            <a:r>
              <a:rPr lang="en-US" dirty="0"/>
              <a:t> </a:t>
            </a:r>
            <a:r>
              <a:rPr lang="en-US" dirty="0" smtClean="0"/>
              <a:t>- to </a:t>
            </a:r>
            <a:r>
              <a:rPr lang="en-US" dirty="0"/>
              <a:t>provide efficient delivery of information and quality service options for citizens and businesses to comply with state tax laws.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1" dirty="0"/>
              <a:t>OPERATIONAL EFFICIENCY &amp; </a:t>
            </a:r>
            <a:r>
              <a:rPr lang="en-US" b="1" dirty="0" smtClean="0"/>
              <a:t>ACCURACY - </a:t>
            </a:r>
            <a:r>
              <a:rPr lang="en-US" dirty="0" smtClean="0"/>
              <a:t>to </a:t>
            </a:r>
            <a:r>
              <a:rPr lang="en-US" dirty="0"/>
              <a:t>utilize processes that will strategically streamline operations, lower operating costs and increase operating effectiveness.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1" dirty="0"/>
              <a:t>VOLUNTARY COMPLIANCE &amp; </a:t>
            </a:r>
            <a:r>
              <a:rPr lang="en-US" b="1" dirty="0" smtClean="0"/>
              <a:t>ENFORCEMENT - </a:t>
            </a:r>
            <a:r>
              <a:rPr lang="en-US" dirty="0" smtClean="0"/>
              <a:t>to </a:t>
            </a:r>
            <a:r>
              <a:rPr lang="en-US" dirty="0"/>
              <a:t>utilize efficient processes and mechanisms that encourage and ensure voluntary compliance is easier and less complex.  Meanwhile, these processes and mechanisms should also make involuntary compliance less necessary; but, also ensure involuntary compliance is more productive and efficient.  Target measures gauge the success of the agency’s compliance and enforcements efforts. </a:t>
            </a:r>
          </a:p>
        </p:txBody>
      </p:sp>
    </p:spTree>
    <p:extLst>
      <p:ext uri="{BB962C8B-B14F-4D97-AF65-F5344CB8AC3E}">
        <p14:creationId xmlns:p14="http://schemas.microsoft.com/office/powerpoint/2010/main" val="294311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295400"/>
          </a:xfrm>
        </p:spPr>
        <p:txBody>
          <a:bodyPr/>
          <a:lstStyle/>
          <a:p>
            <a:pPr algn="ctr"/>
            <a:r>
              <a:rPr lang="en-US" b="1" dirty="0" smtClean="0"/>
              <a:t>CUSTOMER SERVICE GROUP INITIATIVES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5105400"/>
          </a:xfrm>
        </p:spPr>
        <p:txBody>
          <a:bodyPr/>
          <a:lstStyle/>
          <a:p>
            <a:pPr lvl="1"/>
            <a:r>
              <a:rPr lang="en-US" dirty="0" smtClean="0"/>
              <a:t>Increase </a:t>
            </a:r>
            <a:r>
              <a:rPr lang="en-US" dirty="0"/>
              <a:t>the number of taxpayer correspondence cleared within 30 days of receipt from 55% to 75% by June 30, 2014;</a:t>
            </a:r>
          </a:p>
          <a:p>
            <a:pPr lvl="1"/>
            <a:r>
              <a:rPr lang="en-US" dirty="0" smtClean="0"/>
              <a:t>Achieve </a:t>
            </a:r>
            <a:r>
              <a:rPr lang="en-US" dirty="0"/>
              <a:t>an overall customer service rating of good or excellent from 90% to 95% in customer service ratings received by June 30, 2014;</a:t>
            </a:r>
          </a:p>
          <a:p>
            <a:pPr lvl="1"/>
            <a:r>
              <a:rPr lang="en-US" dirty="0" smtClean="0"/>
              <a:t>Improve </a:t>
            </a:r>
            <a:r>
              <a:rPr lang="en-US" dirty="0"/>
              <a:t>incoming call abandonment rate from 26% to  less than ten percent (10%) by June 30, 2014;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2057400"/>
          </a:xfrm>
        </p:spPr>
        <p:txBody>
          <a:bodyPr/>
          <a:lstStyle/>
          <a:p>
            <a:pPr algn="ctr"/>
            <a:r>
              <a:rPr lang="en-US" sz="3600" b="1" dirty="0" smtClean="0"/>
              <a:t>CUSTOMER </a:t>
            </a:r>
            <a:br>
              <a:rPr lang="en-US" sz="3600" b="1" dirty="0" smtClean="0"/>
            </a:br>
            <a:r>
              <a:rPr lang="en-US" sz="3600" b="1" dirty="0" smtClean="0"/>
              <a:t>SERVICE GROUP INITIATIVES CONT.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4419600"/>
          </a:xfrm>
        </p:spPr>
        <p:txBody>
          <a:bodyPr/>
          <a:lstStyle/>
          <a:p>
            <a:pPr lvl="1"/>
            <a:r>
              <a:rPr lang="en-US" sz="3200" dirty="0"/>
              <a:t>Increase the percentage of manual individual income tax refunds processed within 30 days from 86% to 90% by June 30, 2014;</a:t>
            </a:r>
          </a:p>
          <a:p>
            <a:pPr lvl="1"/>
            <a:r>
              <a:rPr lang="en-US" sz="3200" dirty="0" smtClean="0"/>
              <a:t>Increase </a:t>
            </a:r>
            <a:r>
              <a:rPr lang="en-US" sz="3200" dirty="0"/>
              <a:t>the percentage of manual business master file tax refunds processed within 30 day from 78% to 85% by June 30, 2014;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6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752600"/>
          </a:xfrm>
        </p:spPr>
        <p:txBody>
          <a:bodyPr/>
          <a:lstStyle/>
          <a:p>
            <a:pPr algn="ctr"/>
            <a:r>
              <a:rPr lang="en-US" sz="3600" b="1" dirty="0"/>
              <a:t>CUSTOMER </a:t>
            </a:r>
            <a:br>
              <a:rPr lang="en-US" sz="3600" b="1" dirty="0"/>
            </a:br>
            <a:r>
              <a:rPr lang="en-US" sz="3600" b="1" dirty="0"/>
              <a:t>SERVICE </a:t>
            </a:r>
            <a:r>
              <a:rPr lang="en-US" sz="3600" b="1" dirty="0" smtClean="0"/>
              <a:t>GROUP INITIATIVES </a:t>
            </a:r>
            <a:r>
              <a:rPr lang="en-US" sz="3600" b="1" dirty="0"/>
              <a:t>CONT.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* CONVERT THE FIELD AUDIT SERVICES TAXPAYER’S “POST-AUDIT SURVEY” SYSTEM FROM A PAPER SYSTEM TO AND ELECTRONIC SYSTEM BY JUNE 30, 2014; and</a:t>
            </a:r>
            <a:r>
              <a:rPr lang="en-US" dirty="0"/>
              <a:t>,  </a:t>
            </a:r>
          </a:p>
          <a:p>
            <a:pPr marL="457200" lvl="1" indent="0">
              <a:buNone/>
            </a:pPr>
            <a:r>
              <a:rPr lang="en-US" dirty="0" smtClean="0"/>
              <a:t>* INCREASE THE NUMBER OF SURVEYS RECEIVED FROM AUDITED TAXPAYERS FROM .5% OF TAXPAYERS AUDITED TO 10% BY JUNE 30 2015.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2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371600"/>
          </a:xfrm>
        </p:spPr>
        <p:txBody>
          <a:bodyPr/>
          <a:lstStyle/>
          <a:p>
            <a:pPr algn="ctr"/>
            <a:r>
              <a:rPr lang="en-US" sz="4000" b="1" dirty="0"/>
              <a:t>OPERATIONAL EFFICIENCY &amp; ACCURACY </a:t>
            </a:r>
            <a:r>
              <a:rPr lang="en-US" sz="4000" b="1" dirty="0" smtClean="0"/>
              <a:t>GROUP INITIAIVES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 lvl="1"/>
            <a:r>
              <a:rPr lang="en-US" dirty="0" smtClean="0"/>
              <a:t>Improve </a:t>
            </a:r>
            <a:r>
              <a:rPr lang="en-US" dirty="0"/>
              <a:t>average remittance processing time from 3.89 to 2.75 days by June 30, 2014;</a:t>
            </a:r>
          </a:p>
          <a:p>
            <a:pPr lvl="1"/>
            <a:r>
              <a:rPr lang="en-US" dirty="0" smtClean="0"/>
              <a:t>Improve </a:t>
            </a:r>
            <a:r>
              <a:rPr lang="en-US" dirty="0"/>
              <a:t>percentage of funds deposited within 24 hours of receipt from 82.48% to 87% by June 30, 2014;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Improve </a:t>
            </a:r>
            <a:r>
              <a:rPr lang="en-US" dirty="0"/>
              <a:t>the average turn-around time for formal policy statements from 317 to 60 days by June 30, 2014;</a:t>
            </a:r>
          </a:p>
          <a:p>
            <a:pPr lvl="1"/>
            <a:r>
              <a:rPr lang="en-US" dirty="0" smtClean="0"/>
              <a:t>Improve </a:t>
            </a:r>
            <a:r>
              <a:rPr lang="en-US" dirty="0"/>
              <a:t>average resolution time of cases in litigation from 359 to 275 days by June 30, 2014;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0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pPr algn="ctr"/>
            <a:r>
              <a:rPr lang="en-US" sz="3200" b="1" dirty="0"/>
              <a:t>OPERATIONAL EFFICIENCY &amp; ACCURACY </a:t>
            </a:r>
            <a:r>
              <a:rPr lang="en-US" sz="3200" b="1" dirty="0" smtClean="0"/>
              <a:t>GROUP INITIATIVES CONT.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257800"/>
          </a:xfrm>
        </p:spPr>
        <p:txBody>
          <a:bodyPr/>
          <a:lstStyle/>
          <a:p>
            <a:pPr lvl="1"/>
            <a:r>
              <a:rPr lang="en-US" dirty="0"/>
              <a:t>Improve average return processing time from 5.15 to 4.5 days by June 30, 2014; </a:t>
            </a:r>
          </a:p>
          <a:p>
            <a:pPr lvl="1"/>
            <a:r>
              <a:rPr lang="en-US" dirty="0" smtClean="0"/>
              <a:t>Improve </a:t>
            </a:r>
            <a:r>
              <a:rPr lang="en-US" dirty="0"/>
              <a:t>HR internal efficiencies from 75% to 90% by June 30, 2014; </a:t>
            </a:r>
          </a:p>
          <a:p>
            <a:pPr lvl="1"/>
            <a:r>
              <a:rPr lang="en-US" dirty="0" smtClean="0"/>
              <a:t>Maintain </a:t>
            </a:r>
            <a:r>
              <a:rPr lang="en-US" dirty="0"/>
              <a:t>the cost of collecting $100 of revenue at $.82 for the fiscal year ending on June 30, 2014;</a:t>
            </a:r>
          </a:p>
          <a:p>
            <a:pPr lvl="1"/>
            <a:r>
              <a:rPr lang="en-US" dirty="0" smtClean="0"/>
              <a:t>Increase </a:t>
            </a:r>
            <a:r>
              <a:rPr lang="en-US" dirty="0"/>
              <a:t>the per month number of employee viewed taxpayer online education courses viewed from 4,106 to 8,000 by December 31, 2014;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371600"/>
          </a:xfrm>
        </p:spPr>
        <p:txBody>
          <a:bodyPr/>
          <a:lstStyle/>
          <a:p>
            <a:pPr algn="ctr"/>
            <a:r>
              <a:rPr lang="en-US" sz="3200" b="1" dirty="0"/>
              <a:t>OPERATIONAL EFFICIENCY &amp; ACCURACY </a:t>
            </a:r>
            <a:r>
              <a:rPr lang="en-US" sz="3200" b="1" dirty="0" smtClean="0"/>
              <a:t>GROUP INITIATIVES CONT.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dirty="0"/>
              <a:t>Decrease deposit times for mail in payments of system taxes from 3.36 to 2.99 days by June 30, 2014;</a:t>
            </a:r>
          </a:p>
          <a:p>
            <a:r>
              <a:rPr lang="en-US" dirty="0"/>
              <a:t> </a:t>
            </a:r>
            <a:r>
              <a:rPr lang="en-US" dirty="0" smtClean="0"/>
              <a:t>Decrease </a:t>
            </a:r>
            <a:r>
              <a:rPr lang="en-US" dirty="0"/>
              <a:t>processing times for paper returns for system taxes from 5.21 to 4.99 days by June 30, 2014;</a:t>
            </a:r>
          </a:p>
          <a:p>
            <a:r>
              <a:rPr lang="en-US" dirty="0"/>
              <a:t> </a:t>
            </a:r>
            <a:r>
              <a:rPr lang="en-US" dirty="0" smtClean="0"/>
              <a:t>Increase </a:t>
            </a:r>
            <a:r>
              <a:rPr lang="en-US" dirty="0"/>
              <a:t>the percentage of items deposited within 24 hours from 18.79% to 19.79% by June 30, 2014;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95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447800"/>
          </a:xfrm>
        </p:spPr>
        <p:txBody>
          <a:bodyPr/>
          <a:lstStyle/>
          <a:p>
            <a:pPr algn="ctr"/>
            <a:r>
              <a:rPr lang="en-US" sz="3200" b="1" dirty="0"/>
              <a:t>OPERATIONAL EFFICIENCY &amp; ACCURACY GROUP INITIATIVES CONT.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953000"/>
          </a:xfrm>
        </p:spPr>
        <p:txBody>
          <a:bodyPr/>
          <a:lstStyle/>
          <a:p>
            <a:pPr lvl="1"/>
            <a:r>
              <a:rPr lang="en-US" dirty="0"/>
              <a:t>Create a registry to record and track the transfer and use of transferable tax credits by January 1 2014;</a:t>
            </a:r>
          </a:p>
          <a:p>
            <a:pPr marL="457200" lvl="1" indent="0">
              <a:buNone/>
            </a:pPr>
            <a:r>
              <a:rPr lang="en-US" dirty="0" smtClean="0"/>
              <a:t>* INCREASE THE NUMBER OF MANAGED AUDITS COMPLETED AND ASSESSED FROM 7 TO 10 BY  JUNE 30, 2014; and,</a:t>
            </a:r>
          </a:p>
          <a:p>
            <a:pPr marL="457200" lvl="1" indent="0">
              <a:buNone/>
            </a:pPr>
            <a:r>
              <a:rPr lang="en-US" dirty="0" smtClean="0"/>
              <a:t>* SECURE JOINT STATE/PARISH AUDITING COOPERATIVE ENDEAVOR AGREEMENTS FROM ONE TO FOUR (4) PARISH SALES TAX ADMINISTRATION OFFICES BY JUNE 30, 2014.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7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algn="ctr"/>
            <a:r>
              <a:rPr lang="en-US" sz="3200" b="1" dirty="0"/>
              <a:t>VOLUNTARY COMPLIANCE &amp; ENFORCEMENT </a:t>
            </a:r>
            <a:r>
              <a:rPr lang="en-US" sz="3200" b="1" dirty="0" smtClean="0"/>
              <a:t> GROUP  INITIATIVES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715000"/>
          </a:xfrm>
        </p:spPr>
        <p:txBody>
          <a:bodyPr/>
          <a:lstStyle/>
          <a:p>
            <a:pPr lvl="1"/>
            <a:r>
              <a:rPr lang="en-US" dirty="0"/>
              <a:t>Increase self-generated funds collected from $53 million to $65 million by June 30, 2014; </a:t>
            </a:r>
          </a:p>
          <a:p>
            <a:pPr marL="457200" lvl="1" indent="0">
              <a:buNone/>
            </a:pPr>
            <a:r>
              <a:rPr lang="en-US" dirty="0" smtClean="0"/>
              <a:t>* INCREASE THE AMOUNT OF INTERCEPTED FRAUDULENT REFUNDS FROM $3.4 MILLION TO $10 MILLION BY DECEMBER 31, 2014; </a:t>
            </a:r>
            <a:endParaRPr lang="en-US" dirty="0"/>
          </a:p>
          <a:p>
            <a:pPr lvl="1"/>
            <a:r>
              <a:rPr lang="en-US" dirty="0" smtClean="0"/>
              <a:t>Increase </a:t>
            </a:r>
            <a:r>
              <a:rPr lang="en-US" dirty="0"/>
              <a:t>the per month average number of taxpayers viewing online educational courses from 3,991 to 6,000 views by December 31, </a:t>
            </a:r>
            <a:r>
              <a:rPr lang="en-US" dirty="0" smtClean="0"/>
              <a:t>2014</a:t>
            </a:r>
            <a:r>
              <a:rPr lang="en-US" dirty="0"/>
              <a:t>;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LDR STRATEGIC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will see today:</a:t>
            </a:r>
          </a:p>
          <a:p>
            <a:pPr lvl="1"/>
            <a:r>
              <a:rPr lang="en-US" dirty="0" smtClean="0"/>
              <a:t>LDR Core Values</a:t>
            </a:r>
          </a:p>
          <a:p>
            <a:pPr lvl="1"/>
            <a:r>
              <a:rPr lang="en-US" dirty="0" smtClean="0"/>
              <a:t>The Compliance Continuum;</a:t>
            </a:r>
          </a:p>
          <a:p>
            <a:pPr lvl="1"/>
            <a:r>
              <a:rPr lang="en-US" dirty="0" smtClean="0"/>
              <a:t>LDR Strategic Planning Agency Layers</a:t>
            </a:r>
          </a:p>
          <a:p>
            <a:pPr lvl="1"/>
            <a:r>
              <a:rPr lang="en-US" dirty="0" smtClean="0"/>
              <a:t>LDR Key Agency Initiatives;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3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algn="ctr"/>
            <a:r>
              <a:rPr lang="en-US" sz="3200" b="1" dirty="0"/>
              <a:t>VOLUNTARY COMPLIANCE &amp; ENFORCEMENT  GROUP 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3200" dirty="0" smtClean="0"/>
              <a:t>* INCREASE THE PERCENTAGE OF REGISTERED TAXPAYERS AUDITED FROM .48% TO .7% BY JUNE 30, 2014;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 smtClean="0"/>
              <a:t>* INCREASE THE NUMBER OF DISCOVERY ASSESSMENTS ISSUED BY OFFICE AUDIT FROM 47,969 TO 65,000 BY JUNE 30, 2014;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 smtClean="0"/>
              <a:t>* INCREASE THE NUMBER OF FIELD AUDITS PERFORMED FROM 2,137 TO 2,300 BY JUNE 30, 2014; and,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6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524000"/>
          </a:xfrm>
        </p:spPr>
        <p:txBody>
          <a:bodyPr/>
          <a:lstStyle/>
          <a:p>
            <a:pPr algn="ctr"/>
            <a:r>
              <a:rPr lang="en-US" sz="3200" b="1" dirty="0"/>
              <a:t>VOLUNTARY COMPLIANCE &amp; ENFORCEMENT  GROUP 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* </a:t>
            </a:r>
            <a:r>
              <a:rPr lang="en-US" sz="2800" dirty="0"/>
              <a:t>ISSUE AT LEAST SIX (6) PROPOSED ASSESSMENTS OF AUDITS PERFORMED BY CONTRACT AUDIT COMPANIES BY  JUNE 30, 2014;</a:t>
            </a:r>
          </a:p>
          <a:p>
            <a:pPr marL="0" lvl="0" indent="0">
              <a:buNone/>
            </a:pPr>
            <a:r>
              <a:rPr lang="en-US" sz="2800" dirty="0" smtClean="0"/>
              <a:t>*INCREASE EXPOSURES OF THE LDR’S VOLUNTARY DISCLOSURE PROGRAM (VDA) through </a:t>
            </a:r>
            <a:r>
              <a:rPr lang="en-US" sz="2800" dirty="0"/>
              <a:t>the LDR website and Public Affairs announcements and strive for increasing the number of Voluntary Disclosure Agreements requested from 138 to 150 by June 30, 2014.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489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/>
              <a:t>VOLUNTARY COMPLIANCE &amp; ENFORCEMENT  GROUP  INITIATIVES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572000"/>
          </a:xfrm>
        </p:spPr>
        <p:txBody>
          <a:bodyPr/>
          <a:lstStyle/>
          <a:p>
            <a:r>
              <a:rPr lang="en-US" dirty="0" smtClean="0"/>
              <a:t>Other audit initiatives:</a:t>
            </a:r>
          </a:p>
          <a:p>
            <a:pPr lvl="1"/>
            <a:r>
              <a:rPr lang="en-US" dirty="0" smtClean="0"/>
              <a:t>Looking much closer at transfer pricing </a:t>
            </a:r>
            <a:r>
              <a:rPr lang="en-US" dirty="0" smtClean="0"/>
              <a:t>arrangements </a:t>
            </a:r>
            <a:r>
              <a:rPr lang="en-US" dirty="0" smtClean="0"/>
              <a:t>to make sure they involve arms length transactions;</a:t>
            </a:r>
          </a:p>
          <a:p>
            <a:pPr lvl="1"/>
            <a:r>
              <a:rPr lang="en-US" dirty="0" smtClean="0"/>
              <a:t>Working with IT service providers to identify better analytical tools to help with better audit selection;</a:t>
            </a:r>
          </a:p>
          <a:p>
            <a:pPr lvl="1"/>
            <a:r>
              <a:rPr lang="en-US" dirty="0" smtClean="0"/>
              <a:t>Partnering with other state agencies through cooperative audit endeavors (LED, AG, PS;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52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/>
              <a:t>VOLUNTARY COMPLIANCE &amp; ENFORCEMENT  GROUP  INITIATIVES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dirty="0" smtClean="0"/>
              <a:t>Other audit initiatives continued:</a:t>
            </a:r>
          </a:p>
          <a:p>
            <a:pPr lvl="1"/>
            <a:r>
              <a:rPr lang="en-US" dirty="0" smtClean="0"/>
              <a:t>Looking much closer at recreational vehicles purchased through Montana LLCs;</a:t>
            </a:r>
          </a:p>
          <a:p>
            <a:pPr lvl="1"/>
            <a:r>
              <a:rPr lang="en-US" dirty="0" smtClean="0"/>
              <a:t>Working more closely with ATC on joint investigations of establishments that sell tobacco and/or alcohol products;</a:t>
            </a:r>
          </a:p>
          <a:p>
            <a:pPr lvl="1"/>
            <a:r>
              <a:rPr lang="en-US" dirty="0" smtClean="0"/>
              <a:t>Beefing up discovery staff and tools;</a:t>
            </a:r>
          </a:p>
          <a:p>
            <a:pPr lvl="1"/>
            <a:r>
              <a:rPr lang="en-US" dirty="0" smtClean="0"/>
              <a:t>Performing more individual income tax field audits.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94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pPr algn="ctr"/>
            <a:r>
              <a:rPr lang="en-US" b="1" dirty="0" smtClean="0"/>
              <a:t>LDR STRAGEGIC PLAN</a:t>
            </a:r>
            <a:br>
              <a:rPr lang="en-US" b="1" dirty="0" smtClean="0"/>
            </a:br>
            <a:r>
              <a:rPr lang="en-US" b="1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r>
              <a:rPr lang="en-US" sz="2400" dirty="0"/>
              <a:t>MISSION STATEMENT</a:t>
            </a:r>
          </a:p>
          <a:p>
            <a:pPr lvl="1"/>
            <a:r>
              <a:rPr lang="en-US" sz="2400" i="1" dirty="0"/>
              <a:t>Why does the agency exist?</a:t>
            </a:r>
          </a:p>
          <a:p>
            <a:pPr lvl="2"/>
            <a:r>
              <a:rPr lang="en-US" dirty="0"/>
              <a:t>LDR exists to fairly and efficiently collect state tax revenues to fund public services and regulate the sale of alcoholic beverages, tobacco, and charitable gaming within Louisiana</a:t>
            </a:r>
          </a:p>
          <a:p>
            <a:pPr lvl="0"/>
            <a:r>
              <a:rPr lang="en-US" sz="2400" dirty="0"/>
              <a:t>VISION STATEMENT</a:t>
            </a:r>
          </a:p>
          <a:p>
            <a:pPr lvl="1"/>
            <a:r>
              <a:rPr lang="en-US" sz="2400" i="1" dirty="0"/>
              <a:t>What does the agency want to be?</a:t>
            </a:r>
          </a:p>
          <a:p>
            <a:pPr lvl="2"/>
            <a:r>
              <a:rPr lang="en-US" dirty="0"/>
              <a:t>LDR wants to be a results-based, innovative and focused organization that is capable of rapidly responding to the needs of its citizens/stakeholders</a:t>
            </a:r>
          </a:p>
        </p:txBody>
      </p:sp>
    </p:spTree>
    <p:extLst>
      <p:ext uri="{BB962C8B-B14F-4D97-AF65-F5344CB8AC3E}">
        <p14:creationId xmlns:p14="http://schemas.microsoft.com/office/powerpoint/2010/main" val="3759209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QUESTION?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8000" dirty="0" smtClean="0">
                <a:latin typeface="Forte" pitchFamily="66" charset="0"/>
              </a:rPr>
              <a:t>THE</a:t>
            </a:r>
          </a:p>
          <a:p>
            <a:pPr marL="0" indent="0" algn="ctr">
              <a:buNone/>
            </a:pPr>
            <a:r>
              <a:rPr lang="en-US" sz="8000" dirty="0" smtClean="0">
                <a:latin typeface="Forte" pitchFamily="66" charset="0"/>
              </a:rPr>
              <a:t>END!</a:t>
            </a:r>
            <a:endParaRPr lang="en-US" sz="8000" dirty="0"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30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/>
              <a:t>LDR STRATEGIC PLAN CONT.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554879"/>
              </p:ext>
            </p:extLst>
          </p:nvPr>
        </p:nvGraphicFramePr>
        <p:xfrm>
          <a:off x="304800" y="1295400"/>
          <a:ext cx="8610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526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91" name="Group 59"/>
          <p:cNvGraphicFramePr>
            <a:graphicFrameLocks noGrp="1"/>
          </p:cNvGraphicFramePr>
          <p:nvPr>
            <p:ph type="pic" idx="4294967295"/>
            <p:extLst>
              <p:ext uri="{D42A27DB-BD31-4B8C-83A1-F6EECF244321}">
                <p14:modId xmlns:p14="http://schemas.microsoft.com/office/powerpoint/2010/main" val="2280814241"/>
              </p:ext>
            </p:extLst>
          </p:nvPr>
        </p:nvGraphicFramePr>
        <p:xfrm>
          <a:off x="762000" y="3886200"/>
          <a:ext cx="7620000" cy="2403476"/>
        </p:xfrm>
        <a:graphic>
          <a:graphicData uri="http://schemas.openxmlformats.org/drawingml/2006/table">
            <a:tbl>
              <a:tblPr/>
              <a:tblGrid>
                <a:gridCol w="476250"/>
                <a:gridCol w="674688"/>
                <a:gridCol w="847725"/>
                <a:gridCol w="701675"/>
                <a:gridCol w="701675"/>
                <a:gridCol w="757237"/>
                <a:gridCol w="600075"/>
                <a:gridCol w="708025"/>
                <a:gridCol w="638175"/>
                <a:gridCol w="654050"/>
                <a:gridCol w="860425"/>
              </a:tblGrid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LDR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Draft &amp; negotiate tax legislation</a:t>
                      </a:r>
                      <a:endParaRPr kumimoji="1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Publish forms, instructions, &amp; guidance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Assist &amp; educate taxpayers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Capture return data &amp; process payments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Resolve exceptions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Issue bills &amp; resolve protest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Collect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Audit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Litigate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Criminal enforcement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1017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Z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Review instructions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Ask questions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File returns &amp; make payments</a:t>
                      </a:r>
                      <a:endParaRPr kumimoji="1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Answer questions arising from exceptions</a:t>
                      </a:r>
                      <a:endParaRPr kumimoji="1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Review bills &amp; file protests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Collection defense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Undergo audit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Litigation defense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Criminal enforcement defense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3919" marR="639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More Taxpayers - Less Cost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(VOLUNTARY COMPIANCE)</a:t>
                      </a:r>
                      <a:endParaRPr kumimoji="1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Fewer Taxpayers - Higher Cost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5C230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(NON-COMPLIANCE)</a:t>
                      </a:r>
                      <a:endParaRPr kumimoji="1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3919" marR="639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19" name="Text Placeholder 56"/>
          <p:cNvSpPr>
            <a:spLocks noGrp="1"/>
          </p:cNvSpPr>
          <p:nvPr>
            <p:ph type="body" sz="half" idx="4294967295"/>
          </p:nvPr>
        </p:nvSpPr>
        <p:spPr>
          <a:xfrm>
            <a:off x="533400" y="1447800"/>
            <a:ext cx="7848600" cy="1981200"/>
          </a:xfrm>
        </p:spPr>
        <p:txBody>
          <a:bodyPr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/>
              <a:t>	</a:t>
            </a:r>
            <a:r>
              <a:rPr lang="en-US" sz="2400" dirty="0" smtClean="0"/>
              <a:t>Louisiana’s tax system is based on voluntary compliance – the expectation that taxpayers will voluntarily pay the right amount of tax timely.  The program engages in a range of activities that occur before the taxpayer begins to fill out their returns to enforcement of the tax laws through litigation and criminal prosecution.</a:t>
            </a:r>
          </a:p>
        </p:txBody>
      </p:sp>
      <p:sp>
        <p:nvSpPr>
          <p:cNvPr id="18489" name="Oval 57"/>
          <p:cNvSpPr>
            <a:spLocks noChangeArrowheads="1"/>
          </p:cNvSpPr>
          <p:nvPr/>
        </p:nvSpPr>
        <p:spPr bwMode="auto">
          <a:xfrm>
            <a:off x="4724400" y="3429000"/>
            <a:ext cx="3886200" cy="3124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5C572-297D-45AF-A747-587E96A10FA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685800"/>
          </a:xfrm>
        </p:spPr>
        <p:txBody>
          <a:bodyPr/>
          <a:lstStyle/>
          <a:p>
            <a:pPr algn="ctr"/>
            <a:r>
              <a:rPr lang="en-US" dirty="0" smtClean="0"/>
              <a:t>Tax Compliance Continuum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8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dirty="0"/>
              <a:t>LDR STRATEGIC PLAN CONT.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67045780"/>
              </p:ext>
            </p:extLst>
          </p:nvPr>
        </p:nvGraphicFramePr>
        <p:xfrm>
          <a:off x="228600" y="12192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95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LDR STRATEGIC </a:t>
            </a:r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648200"/>
          </a:xfrm>
        </p:spPr>
        <p:txBody>
          <a:bodyPr/>
          <a:lstStyle/>
          <a:p>
            <a:pPr lvl="0"/>
            <a:endParaRPr lang="en-US" sz="1400" dirty="0"/>
          </a:p>
          <a:p>
            <a:pPr lvl="0"/>
            <a:r>
              <a:rPr lang="en-US" sz="2800" dirty="0"/>
              <a:t>AGENCY INITIATIVES</a:t>
            </a:r>
          </a:p>
          <a:p>
            <a:pPr lvl="1"/>
            <a:r>
              <a:rPr lang="en-US" i="1" dirty="0"/>
              <a:t>What does the agency want to accomplish?</a:t>
            </a:r>
          </a:p>
          <a:p>
            <a:pPr lvl="1"/>
            <a:r>
              <a:rPr lang="en-US" dirty="0"/>
              <a:t>LDR wants to continuously improve and enhance its abilities in the areas of:</a:t>
            </a:r>
          </a:p>
          <a:p>
            <a:pPr lvl="2"/>
            <a:r>
              <a:rPr lang="en-US" sz="2800" dirty="0"/>
              <a:t>Customer service;</a:t>
            </a:r>
          </a:p>
          <a:p>
            <a:pPr lvl="2"/>
            <a:r>
              <a:rPr lang="en-US" sz="2800" dirty="0"/>
              <a:t>Operational efficiencies &amp; accuracy; and,</a:t>
            </a:r>
          </a:p>
          <a:p>
            <a:pPr lvl="2"/>
            <a:r>
              <a:rPr lang="en-US" sz="2800" dirty="0"/>
              <a:t>Voluntary compliance  &amp; enforcement.</a:t>
            </a:r>
          </a:p>
          <a:p>
            <a:pPr lvl="0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160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dirty="0"/>
              <a:t>LDR STRATEGIC </a:t>
            </a:r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1430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agency is currently broken down into four main groups that are managed by a specific appointing authority.  </a:t>
            </a:r>
            <a:endParaRPr lang="en-US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Each </a:t>
            </a:r>
            <a:r>
              <a:rPr lang="en-US" dirty="0"/>
              <a:t>group is thereafter separated into various divisions and some divisions are broken down into units which perform specific tasks and/or functions.  </a:t>
            </a:r>
            <a:endParaRPr lang="en-US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Collectively</a:t>
            </a:r>
            <a:r>
              <a:rPr lang="en-US" dirty="0"/>
              <a:t>, each unit, division and group performs the agency’s core functions of: </a:t>
            </a:r>
            <a:endParaRPr lang="en-US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/>
              <a:t>Collecting </a:t>
            </a:r>
            <a:r>
              <a:rPr lang="en-US" dirty="0"/>
              <a:t>tax dollars owed the state of Louisiana</a:t>
            </a:r>
            <a:r>
              <a:rPr lang="en-US" dirty="0" smtClean="0"/>
              <a:t>;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/>
              <a:t>Communicating </a:t>
            </a:r>
            <a:r>
              <a:rPr lang="en-US" dirty="0"/>
              <a:t>pertinent information to all internal and external stakeholders and customers; </a:t>
            </a:r>
            <a:endParaRPr lang="en-US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/>
              <a:t>Processing </a:t>
            </a:r>
            <a:r>
              <a:rPr lang="en-US" dirty="0"/>
              <a:t>all tax returns and other information sent to the agency in a timely manner; and, </a:t>
            </a:r>
            <a:endParaRPr lang="en-US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/>
              <a:t>Educating </a:t>
            </a:r>
            <a:r>
              <a:rPr lang="en-US" dirty="0"/>
              <a:t>all internal and external customers and stakeholders on the tax laws and policies of the state of Louisiana. </a:t>
            </a:r>
          </a:p>
        </p:txBody>
      </p:sp>
    </p:spTree>
    <p:extLst>
      <p:ext uri="{BB962C8B-B14F-4D97-AF65-F5344CB8AC3E}">
        <p14:creationId xmlns:p14="http://schemas.microsoft.com/office/powerpoint/2010/main" val="39131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b="1" dirty="0"/>
              <a:t>LDR STRATEGIC </a:t>
            </a:r>
            <a:r>
              <a:rPr lang="en-US" b="1" dirty="0" smtClean="0"/>
              <a:t>PLANNING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828800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Performance data from each performance indicator or WIG shall be reported on a monthly, quarterly and fiscal year basis by the appointing authority. 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Meanwhile</a:t>
            </a:r>
            <a:r>
              <a:rPr lang="en-US" dirty="0"/>
              <a:t>, division directors will develop division goals and unit managers/supervisors will develop unit goals. 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From </a:t>
            </a:r>
            <a:r>
              <a:rPr lang="en-US" dirty="0"/>
              <a:t>there each division and unit goal should have performance indicators or WIGs established which shows the division and unit is addressing the agency initiatives. 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Appointing </a:t>
            </a:r>
            <a:r>
              <a:rPr lang="en-US" dirty="0"/>
              <a:t>Authorities, Directors and other managers/supervisors are encouraged to review and utilize their current strategic initiatives, WIGs, goals and performance measures to address the information above.</a:t>
            </a:r>
          </a:p>
        </p:txBody>
      </p:sp>
    </p:spTree>
    <p:extLst>
      <p:ext uri="{BB962C8B-B14F-4D97-AF65-F5344CB8AC3E}">
        <p14:creationId xmlns:p14="http://schemas.microsoft.com/office/powerpoint/2010/main" val="306482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LDR STRATEGIC </a:t>
            </a:r>
            <a:r>
              <a:rPr lang="en-US" b="1" dirty="0" smtClean="0"/>
              <a:t>PLANN</a:t>
            </a:r>
            <a:r>
              <a:rPr lang="en-US" dirty="0" smtClean="0"/>
              <a:t>ING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64781392"/>
              </p:ext>
            </p:extLst>
          </p:nvPr>
        </p:nvGraphicFramePr>
        <p:xfrm>
          <a:off x="152400" y="1600200"/>
          <a:ext cx="8686800" cy="4952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60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1381</TotalTime>
  <Words>1516</Words>
  <Application>Microsoft Office PowerPoint</Application>
  <PresentationFormat>On-screen Show (4:3)</PresentationFormat>
  <Paragraphs>214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Fireball</vt:lpstr>
      <vt:lpstr>LOUISIANA DEPT OF REVENUE STRATEGIC PLAN 2012-2014</vt:lpstr>
      <vt:lpstr>LDR STRATEGIC PLAN</vt:lpstr>
      <vt:lpstr>LDR STRATEGIC PLAN CONT.</vt:lpstr>
      <vt:lpstr>Tax Compliance Continuum</vt:lpstr>
      <vt:lpstr>LDR STRATEGIC PLAN CONT.</vt:lpstr>
      <vt:lpstr>LDR STRATEGIC PLANNING</vt:lpstr>
      <vt:lpstr>LDR STRATEGIC PLANNING</vt:lpstr>
      <vt:lpstr>LDR STRATEGIC PLANNING</vt:lpstr>
      <vt:lpstr>LDR STRATEGIC PLANNING</vt:lpstr>
      <vt:lpstr>LDR STRATEGIC PLANNING</vt:lpstr>
      <vt:lpstr>LDR AGENCY INITIATIVES</vt:lpstr>
      <vt:lpstr>CUSTOMER SERVICE GROUP INITIATIVES</vt:lpstr>
      <vt:lpstr>CUSTOMER  SERVICE GROUP INITIATIVES CONT.</vt:lpstr>
      <vt:lpstr>CUSTOMER  SERVICE GROUP INITIATIVES CONT.</vt:lpstr>
      <vt:lpstr>OPERATIONAL EFFICIENCY &amp; ACCURACY GROUP INITIAIVES</vt:lpstr>
      <vt:lpstr>OPERATIONAL EFFICIENCY &amp; ACCURACY GROUP INITIATIVES CONT.</vt:lpstr>
      <vt:lpstr>OPERATIONAL EFFICIENCY &amp; ACCURACY GROUP INITIATIVES CONT.</vt:lpstr>
      <vt:lpstr>OPERATIONAL EFFICIENCY &amp; ACCURACY GROUP INITIATIVES CONT.</vt:lpstr>
      <vt:lpstr>VOLUNTARY COMPLIANCE &amp; ENFORCEMENT  GROUP  INITIATIVES</vt:lpstr>
      <vt:lpstr>VOLUNTARY COMPLIANCE &amp; ENFORCEMENT  GROUP  INITIATIVES</vt:lpstr>
      <vt:lpstr>VOLUNTARY COMPLIANCE &amp; ENFORCEMENT  GROUP  INITIATIVES</vt:lpstr>
      <vt:lpstr>VOLUNTARY COMPLIANCE &amp; ENFORCEMENT  GROUP  INITIATIVES</vt:lpstr>
      <vt:lpstr>VOLUNTARY COMPLIANCE &amp; ENFORCEMENT  GROUP  INITIATIVES</vt:lpstr>
      <vt:lpstr>LDR STRAGEGIC PLAN CONCLUSION</vt:lpstr>
      <vt:lpstr>QUESTION?</vt:lpstr>
    </vt:vector>
  </TitlesOfParts>
  <Company>CITY OF BATON ROUGE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Audits of Bars and Lounges</dc:title>
  <dc:creator>Bobby Craig</dc:creator>
  <cp:lastModifiedBy>Joseph Vaughn</cp:lastModifiedBy>
  <cp:revision>68</cp:revision>
  <dcterms:created xsi:type="dcterms:W3CDTF">2001-10-08T00:24:57Z</dcterms:created>
  <dcterms:modified xsi:type="dcterms:W3CDTF">2014-01-10T15:11:49Z</dcterms:modified>
</cp:coreProperties>
</file>