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2" r:id="rId3"/>
    <p:sldId id="313" r:id="rId4"/>
    <p:sldId id="314" r:id="rId5"/>
    <p:sldId id="317" r:id="rId6"/>
    <p:sldId id="319" r:id="rId7"/>
    <p:sldId id="322" r:id="rId8"/>
    <p:sldId id="318" r:id="rId9"/>
    <p:sldId id="323" r:id="rId10"/>
    <p:sldId id="326" r:id="rId11"/>
    <p:sldId id="324" r:id="rId12"/>
    <p:sldId id="327" r:id="rId13"/>
    <p:sldId id="337" r:id="rId14"/>
    <p:sldId id="338" r:id="rId15"/>
    <p:sldId id="348" r:id="rId16"/>
    <p:sldId id="340" r:id="rId17"/>
    <p:sldId id="339" r:id="rId18"/>
    <p:sldId id="350" r:id="rId19"/>
    <p:sldId id="349" r:id="rId20"/>
    <p:sldId id="351" r:id="rId21"/>
    <p:sldId id="352" r:id="rId22"/>
    <p:sldId id="353" r:id="rId23"/>
    <p:sldId id="325" r:id="rId24"/>
    <p:sldId id="343" r:id="rId25"/>
    <p:sldId id="354" r:id="rId26"/>
    <p:sldId id="336" r:id="rId27"/>
    <p:sldId id="344" r:id="rId28"/>
    <p:sldId id="332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3D6CFA1-BFCB-4290-B2F4-3DCAACC4D912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287F5E-CC43-4292-8104-7CAD542AB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297964-2222-4396-9F35-BFD13B6AC250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FEE52C-A38B-49CF-A46F-BC96817E2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know if we will mandate payments electronically</a:t>
            </a:r>
            <a:r>
              <a:rPr lang="en-US" baseline="0" dirty="0" smtClean="0"/>
              <a:t>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EE52C-A38B-49CF-A46F-BC96817E21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will be registered for composite if needed.</a:t>
            </a:r>
          </a:p>
          <a:p>
            <a:r>
              <a:rPr lang="en-US" dirty="0" smtClean="0"/>
              <a:t>LLC- will need to select how</a:t>
            </a:r>
            <a:r>
              <a:rPr lang="en-US" baseline="0" dirty="0" smtClean="0"/>
              <a:t> you file with IRS, corporation or partnership.</a:t>
            </a:r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EE52C-A38B-49CF-A46F-BC96817E21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1385-2E65-4EF6-A152-96ABF785EAD6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4800-78B4-4925-9598-047364566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E81E-4998-459A-9719-BB4D5CAFC480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A771-FEC7-4C8C-B4AD-16B5DC2B8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924F-BCD7-452C-8DD6-B525BE546D43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AECC-CD0A-4713-B366-50FEF1F86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47C5-D6BE-4C82-9ABB-7FAA7E0B1C43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D3-70D7-46D2-AD2C-2F81D2AE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11AA-45DC-4CB4-8D38-0189F1C5623D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8123-218A-49A6-9B9F-AD9DF718C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C383-A58B-4EA9-A886-61328D039EE7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F12C-EAFE-4534-951D-DB108FBC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D042-BCBD-4F42-AB85-00B8A9BD6DB5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1D4C-DDE4-43EF-83BE-DC1A225F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165C-0725-4956-BC35-6876A88DE20C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E406-D818-4273-AECF-CBC87095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0345-61FF-4F71-B0CE-5641D44CF84A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80CE-C4BF-4C90-96E9-CB0A7071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B93F-E95E-427B-AC70-F5295FA22297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23F2-DF4B-44AF-B89A-17C15261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0845-88DD-423C-A185-2131F5694C22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23C7-2DB6-44C3-9A80-6976D16B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0CF8C-99EA-41BA-91BF-ACECC7538648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CFE325-9A2A-4D18-B7DE-412B36B19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nue.louisiana.gov/fileonli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IMGP3683v2.jpg"/>
          <p:cNvPicPr>
            <a:picLocks noChangeAspect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685800"/>
            <a:ext cx="3756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48400"/>
            <a:ext cx="3733800" cy="6096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733800" cy="609600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subTitle" idx="1"/>
          </p:nvPr>
        </p:nvSpPr>
        <p:spPr>
          <a:xfrm>
            <a:off x="3810000" y="2362200"/>
            <a:ext cx="5334000" cy="1752600"/>
          </a:xfrm>
        </p:spPr>
        <p:txBody>
          <a:bodyPr rtlCol="0">
            <a:normAutofit fontScale="8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Tax Administration Division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Louisiana Department of Revenue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dirty="0">
                <a:solidFill>
                  <a:schemeClr val="tx1"/>
                </a:solidFill>
              </a:rPr>
              <a:t>Presented by Michelle </a:t>
            </a:r>
            <a:r>
              <a:rPr lang="en-US" dirty="0" smtClean="0">
                <a:solidFill>
                  <a:schemeClr val="tx1"/>
                </a:solidFill>
              </a:rPr>
              <a:t>Galland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3810000" cy="548640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 of Newly Constructed Accessible Home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2012 Tax Year and forward, </a:t>
            </a:r>
            <a:r>
              <a:rPr lang="en-US" b="1" dirty="0" smtClean="0"/>
              <a:t>R-1089 </a:t>
            </a:r>
            <a:r>
              <a:rPr lang="en-US" dirty="0" smtClean="0"/>
              <a:t>will be used as documentation for the credit. Is currently available on our website under “Tax Returns” for Individual Income tax.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8043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Partnerships &amp; Fiduciary Tax Returns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past R-6466 was used to request an extension to file the Partnership Return or the Fiduciary Tax Return.</a:t>
            </a:r>
          </a:p>
          <a:p>
            <a:r>
              <a:rPr lang="en-US" dirty="0" smtClean="0"/>
              <a:t>For 2012 Tax Year and forward:</a:t>
            </a:r>
          </a:p>
          <a:p>
            <a:pPr lvl="1"/>
            <a:r>
              <a:rPr lang="en-US" dirty="0" smtClean="0"/>
              <a:t>R-6466 will be used for Fiduciary Tax Return.</a:t>
            </a:r>
          </a:p>
          <a:p>
            <a:pPr lvl="1"/>
            <a:r>
              <a:rPr lang="en-US" b="1" dirty="0" smtClean="0"/>
              <a:t>R-6463</a:t>
            </a:r>
            <a:r>
              <a:rPr lang="en-US" dirty="0" smtClean="0"/>
              <a:t> will be used for Partnership Return. This is a new form. </a:t>
            </a:r>
          </a:p>
          <a:p>
            <a:pPr lvl="1"/>
            <a:r>
              <a:rPr lang="en-US" dirty="0" smtClean="0"/>
              <a:t>R-6467S  will still be used for Composite Partnership Return.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0" y="1828800"/>
            <a:ext cx="5257800" cy="1971675"/>
          </a:xfrm>
        </p:spPr>
        <p:txBody>
          <a:bodyPr/>
          <a:lstStyle/>
          <a:p>
            <a:r>
              <a:rPr lang="en-US" sz="6000" dirty="0" smtClean="0"/>
              <a:t>Electronic Filing Mandates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 dirty="0" smtClean="0"/>
              <a:t>Electronic Filing Mandates for Individual Income Tax Returns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sz="2400" dirty="0" smtClean="0"/>
              <a:t>Any tax preparer that prepares more than 100 Louisiana individual income tax returns must electronically file 90 percent of those returns due on or after January 1, 2012 (R.S. 47:1520).</a:t>
            </a:r>
          </a:p>
          <a:p>
            <a:r>
              <a:rPr lang="en-US" sz="2400" dirty="0" smtClean="0"/>
              <a:t>A nonresident professional athlete who earned income as a result of services rendered within Louisiana must file Form IT-540B-NRA electronically (Rule LAC 61:III.1527). </a:t>
            </a:r>
          </a:p>
          <a:p>
            <a:r>
              <a:rPr lang="en-US" sz="2400" dirty="0" smtClean="0"/>
              <a:t>A resident individual who is a professional athlete is also required to electronically file their Louisiana income tax return, IT-540 reporting all of their income (Rule LAC 61:III.1527).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Electronic Filing Mandates for Withholding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19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Businesses required to withhold and to submit income taxes on gaming winnings </a:t>
            </a:r>
            <a:r>
              <a:rPr lang="en-US" sz="2000" dirty="0" smtClean="0"/>
              <a:t>(Rule </a:t>
            </a:r>
            <a:r>
              <a:rPr lang="en-US" sz="2000" dirty="0"/>
              <a:t>LAC </a:t>
            </a:r>
            <a:r>
              <a:rPr lang="en-US" sz="2000" dirty="0" smtClean="0"/>
              <a:t>61:I.1525)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Must pay withholding and file L-1 electronically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Professional Athletic Teams </a:t>
            </a:r>
            <a:r>
              <a:rPr lang="en-US" sz="2000" dirty="0">
                <a:solidFill>
                  <a:prstClr val="black"/>
                </a:solidFill>
              </a:rPr>
              <a:t>(Rule LAC 61:I.1525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Must file L-1 for 2010 and forward.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Any taxpayer required to pay electronically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R.S. 47:1520)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Electronic Filing Mandates for Withholding Tax Statements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199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Businesses required to withhold and to submit income taxes on gaming winnings </a:t>
            </a:r>
            <a:r>
              <a:rPr lang="en-US" sz="2000" dirty="0" smtClean="0"/>
              <a:t>(Rule </a:t>
            </a:r>
            <a:r>
              <a:rPr lang="en-US" sz="2000" dirty="0"/>
              <a:t>LAC </a:t>
            </a:r>
            <a:r>
              <a:rPr lang="en-US" sz="2000" dirty="0" smtClean="0"/>
              <a:t>61:I.1525)</a:t>
            </a:r>
            <a:endParaRPr lang="en-US" sz="2400" dirty="0" smtClean="0"/>
          </a:p>
          <a:p>
            <a:r>
              <a:rPr lang="en-US" sz="2400" dirty="0" smtClean="0"/>
              <a:t>Professional Athletic Teams </a:t>
            </a:r>
            <a:r>
              <a:rPr lang="en-US" sz="2000" dirty="0">
                <a:solidFill>
                  <a:prstClr val="black"/>
                </a:solidFill>
              </a:rPr>
              <a:t>(Rule LAC 61:I.1525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Withholding L-3 </a:t>
            </a:r>
            <a:r>
              <a:rPr lang="en-US" sz="2000" dirty="0">
                <a:solidFill>
                  <a:prstClr val="black"/>
                </a:solidFill>
              </a:rPr>
              <a:t>(Rule LAC </a:t>
            </a:r>
            <a:r>
              <a:rPr lang="en-US" sz="2000" dirty="0" smtClean="0">
                <a:solidFill>
                  <a:prstClr val="black"/>
                </a:solidFill>
              </a:rPr>
              <a:t>61:I.1515)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  <a:endParaRPr lang="en-US" sz="2400" dirty="0" smtClean="0"/>
          </a:p>
          <a:p>
            <a:pPr lvl="1"/>
            <a:r>
              <a:rPr lang="en-US" sz="2000" dirty="0" smtClean="0"/>
              <a:t>Employers that file 150 or more employee withholding statements due on or after January 1, 2012.</a:t>
            </a:r>
          </a:p>
          <a:p>
            <a:pPr lvl="1"/>
            <a:r>
              <a:rPr lang="en-US" sz="2000" dirty="0" smtClean="0"/>
              <a:t>Employers that file 100 or more employee withholding statements due on or after January 1, 2014.</a:t>
            </a:r>
          </a:p>
          <a:p>
            <a:pPr lvl="1"/>
            <a:r>
              <a:rPr lang="en-US" sz="2000" dirty="0" smtClean="0"/>
              <a:t>Employers that file 50 or more employee withholding statements due on or after January 1, 2016.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838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Electronic Filing Mandates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199"/>
          </a:xfrm>
        </p:spPr>
        <p:txBody>
          <a:bodyPr/>
          <a:lstStyle/>
          <a:p>
            <a:pPr lvl="0"/>
            <a:r>
              <a:rPr lang="en-US" sz="2400" dirty="0" smtClean="0"/>
              <a:t>Sales Tax Returns for taxpayers located in a Tax Increment Financing District </a:t>
            </a:r>
            <a:r>
              <a:rPr lang="en-US" sz="2000" dirty="0">
                <a:solidFill>
                  <a:prstClr val="black"/>
                </a:solidFill>
              </a:rPr>
              <a:t>(Rule LAC </a:t>
            </a:r>
            <a:r>
              <a:rPr lang="en-US" sz="2000" dirty="0" smtClean="0">
                <a:solidFill>
                  <a:prstClr val="black"/>
                </a:solidFill>
              </a:rPr>
              <a:t>61:III.1515)</a:t>
            </a:r>
            <a:endParaRPr lang="en-US" sz="2400" dirty="0" smtClean="0"/>
          </a:p>
          <a:p>
            <a:pPr lvl="0"/>
            <a:r>
              <a:rPr lang="en-US" sz="2400" dirty="0" smtClean="0"/>
              <a:t>Hotel and Motel Sales Tax Return, Form R-1029DS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Rule LAC </a:t>
            </a:r>
            <a:r>
              <a:rPr lang="en-US" sz="2000" dirty="0" smtClean="0">
                <a:solidFill>
                  <a:prstClr val="black"/>
                </a:solidFill>
              </a:rPr>
              <a:t>61:III.1517)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Statewide </a:t>
            </a:r>
            <a:r>
              <a:rPr lang="en-US" sz="2400" dirty="0">
                <a:solidFill>
                  <a:prstClr val="black"/>
                </a:solidFill>
              </a:rPr>
              <a:t>Hotel/Motel Sales Tax Return, Form </a:t>
            </a:r>
            <a:r>
              <a:rPr lang="en-US" sz="2400" dirty="0" smtClean="0">
                <a:solidFill>
                  <a:prstClr val="black"/>
                </a:solidFill>
              </a:rPr>
              <a:t>R-1029H/M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Rule LAC </a:t>
            </a:r>
            <a:r>
              <a:rPr lang="en-US" sz="2000" dirty="0" smtClean="0">
                <a:solidFill>
                  <a:prstClr val="black"/>
                </a:solidFill>
              </a:rPr>
              <a:t>61:III.1523)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/>
              <a:t>New Orleans Exhibition Hall Authority Additional Room Occupancy Tax and Food and Beverage Tax Return, Form R-1325</a:t>
            </a:r>
            <a:r>
              <a:rPr lang="en-US" sz="2000" dirty="0">
                <a:solidFill>
                  <a:prstClr val="black"/>
                </a:solidFill>
              </a:rPr>
              <a:t>(Rule LAC </a:t>
            </a:r>
            <a:r>
              <a:rPr lang="en-US" sz="2000" dirty="0" smtClean="0">
                <a:solidFill>
                  <a:prstClr val="black"/>
                </a:solidFill>
              </a:rPr>
              <a:t>61:III.1519)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/>
              <a:t>Louisiana State and Parish and Municipalities Beer Tax Return, Form R-5621 </a:t>
            </a:r>
            <a:r>
              <a:rPr lang="en-US" sz="2000" dirty="0">
                <a:solidFill>
                  <a:prstClr val="black"/>
                </a:solidFill>
              </a:rPr>
              <a:t>(Rule LAC </a:t>
            </a:r>
            <a:r>
              <a:rPr lang="en-US" sz="2000" dirty="0" smtClean="0">
                <a:solidFill>
                  <a:prstClr val="black"/>
                </a:solidFill>
              </a:rPr>
              <a:t>61:III.1521)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/>
              <a:t>Severance Tax—Oil or Gas </a:t>
            </a:r>
            <a:r>
              <a:rPr lang="en-US" sz="2000" dirty="0">
                <a:solidFill>
                  <a:prstClr val="black"/>
                </a:solidFill>
              </a:rPr>
              <a:t>(Rule LAC </a:t>
            </a:r>
            <a:r>
              <a:rPr lang="en-US" sz="2000" dirty="0" smtClean="0">
                <a:solidFill>
                  <a:prstClr val="black"/>
                </a:solidFill>
              </a:rPr>
              <a:t>61:III.1525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 dirty="0" smtClean="0"/>
              <a:t>Electronic Payment Mandates for Business Taxes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sz="2400" dirty="0" smtClean="0"/>
              <a:t>R.S. 47:1519 and Rule LAC 61:I.4910</a:t>
            </a:r>
          </a:p>
          <a:p>
            <a:r>
              <a:rPr lang="en-US" sz="2400" dirty="0" smtClean="0"/>
              <a:t>The tax due in connection with the filing of any return, report or other document exceeds $5,000.</a:t>
            </a:r>
          </a:p>
          <a:p>
            <a:r>
              <a:rPr lang="en-US" sz="2400" dirty="0" smtClean="0"/>
              <a:t>A taxpayer files tax returns more frequently than monthly, and during the preceding 12-month period, the average total payment exceeds $5,000.</a:t>
            </a:r>
          </a:p>
          <a:p>
            <a:r>
              <a:rPr lang="en-US" sz="2400" dirty="0" smtClean="0"/>
              <a:t>A company files withholding tax returns and payments on behalf of other taxpayers during the preceding 12-month period and the average total payments for all tax returns filed exceed $5,000.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0" y="1143000"/>
            <a:ext cx="5257800" cy="1971675"/>
          </a:xfrm>
        </p:spPr>
        <p:txBody>
          <a:bodyPr/>
          <a:lstStyle/>
          <a:p>
            <a:r>
              <a:rPr lang="en-US" sz="6000" dirty="0" smtClean="0"/>
              <a:t>Electronic Filing Mandate for Extension Requests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7770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Filing Mandate for Extension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 </a:t>
            </a:r>
            <a:r>
              <a:rPr lang="en-US" dirty="0" smtClean="0"/>
              <a:t>61:III:2501 - </a:t>
            </a:r>
            <a:r>
              <a:rPr lang="en-US" dirty="0"/>
              <a:t>Individual Income Tax Filing Extensions </a:t>
            </a:r>
            <a:r>
              <a:rPr lang="en-US" dirty="0" smtClean="0"/>
              <a:t>notice of intent issued 10/20/2012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LAC 61:III:2503 Corporation Income </a:t>
            </a:r>
            <a:r>
              <a:rPr lang="en-US" dirty="0" smtClean="0"/>
              <a:t>and Franchise </a:t>
            </a:r>
            <a:r>
              <a:rPr lang="en-US" dirty="0"/>
              <a:t>Tax Filing Extensions notice of intent issued </a:t>
            </a:r>
            <a:r>
              <a:rPr lang="en-US" dirty="0" smtClean="0"/>
              <a:t>10/20/2012</a:t>
            </a:r>
          </a:p>
          <a:p>
            <a:endParaRPr lang="en-US" dirty="0" smtClean="0"/>
          </a:p>
          <a:p>
            <a:r>
              <a:rPr lang="en-US" dirty="0" smtClean="0"/>
              <a:t>Both rules should be adopted 1/20/2013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8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45434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28599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Income 2012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Year Changes</a:t>
            </a:r>
            <a:endParaRPr lang="en-US" sz="32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Filing Mandate for Extension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Requests must be made on or before due date of return</a:t>
            </a:r>
          </a:p>
          <a:p>
            <a:endParaRPr lang="en-US" dirty="0" smtClean="0"/>
          </a:p>
          <a:p>
            <a:r>
              <a:rPr lang="en-US" dirty="0"/>
              <a:t>Mandate is for all taxpayers requesting an </a:t>
            </a:r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Hardship exception for individual income tax only will be handled by Special Programs.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50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Electronic Extension </a:t>
            </a:r>
            <a:r>
              <a:rPr lang="en-US" dirty="0"/>
              <a:t>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733800" cy="5287963"/>
          </a:xfrm>
        </p:spPr>
        <p:txBody>
          <a:bodyPr/>
          <a:lstStyle/>
          <a:p>
            <a:r>
              <a:rPr lang="en-US" dirty="0" smtClean="0"/>
              <a:t>LDR’s website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File Online  application (Individual Income tax only)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Online Extension Filing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application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Bulk extension filing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application</a:t>
            </a:r>
            <a:r>
              <a:rPr lang="en-US" dirty="0" smtClean="0"/>
              <a:t> </a:t>
            </a:r>
            <a:r>
              <a:rPr lang="en-US" sz="2000" dirty="0" smtClean="0"/>
              <a:t>(click </a:t>
            </a:r>
            <a:r>
              <a:rPr lang="en-US" sz="2000" dirty="0" smtClean="0"/>
              <a:t>on Tax Professional)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200150"/>
            <a:ext cx="5438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2552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66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074"/>
            <a:ext cx="8229600" cy="4990090"/>
          </a:xfrm>
        </p:spPr>
        <p:txBody>
          <a:bodyPr/>
          <a:lstStyle/>
          <a:p>
            <a:r>
              <a:rPr lang="en-US" dirty="0" smtClean="0"/>
              <a:t>LDR’s IVR phone system</a:t>
            </a:r>
          </a:p>
          <a:p>
            <a:pPr lvl="1"/>
            <a:r>
              <a:rPr lang="en-US" dirty="0" smtClean="0"/>
              <a:t>Call 225-922-3270 </a:t>
            </a:r>
            <a:r>
              <a:rPr lang="en-US" dirty="0"/>
              <a:t>or </a:t>
            </a:r>
            <a:r>
              <a:rPr lang="en-US" dirty="0" smtClean="0"/>
              <a:t>888-829-3071.  For extension request, select </a:t>
            </a:r>
            <a:r>
              <a:rPr lang="en-US" dirty="0"/>
              <a:t>option #3.  Once selected, individuals will then select option #1 and corporations option #2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SSN for individual; the </a:t>
            </a:r>
            <a:r>
              <a:rPr lang="en-US" dirty="0"/>
              <a:t>LA account </a:t>
            </a:r>
            <a:r>
              <a:rPr lang="en-US" dirty="0" smtClean="0"/>
              <a:t>number for Corp</a:t>
            </a:r>
            <a:endParaRPr lang="en-US" dirty="0"/>
          </a:p>
          <a:p>
            <a:r>
              <a:rPr lang="en-US" dirty="0" smtClean="0"/>
              <a:t>Tax </a:t>
            </a:r>
            <a:r>
              <a:rPr lang="en-US" dirty="0"/>
              <a:t>preparation software </a:t>
            </a:r>
            <a:r>
              <a:rPr lang="en-US" dirty="0" smtClean="0"/>
              <a:t>that supports the  electronic filing of extensions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692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Electronic Extension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1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&amp; Electronically Filed Extensions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n-US" dirty="0" smtClean="0"/>
              <a:t>For 2012 Tax Year and forward, to make a payment when the extension request has been electronically filed: </a:t>
            </a:r>
          </a:p>
          <a:p>
            <a:pPr lvl="1"/>
            <a:r>
              <a:rPr lang="en-US" b="1" dirty="0" smtClean="0"/>
              <a:t>R-2868V</a:t>
            </a:r>
            <a:r>
              <a:rPr lang="en-US" dirty="0" smtClean="0"/>
              <a:t> for individual income tax.  </a:t>
            </a:r>
          </a:p>
          <a:p>
            <a:pPr lvl="1"/>
            <a:r>
              <a:rPr lang="en-US" b="1" dirty="0" smtClean="0"/>
              <a:t>R-6463</a:t>
            </a:r>
            <a:r>
              <a:rPr lang="en-US" dirty="0" smtClean="0"/>
              <a:t> for corporation income tax.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Louisiana Citizens Insurance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3337"/>
            <a:ext cx="8229600" cy="4525963"/>
          </a:xfrm>
        </p:spPr>
        <p:txBody>
          <a:bodyPr/>
          <a:lstStyle/>
          <a:p>
            <a:r>
              <a:rPr lang="en-US" dirty="0" smtClean="0"/>
              <a:t>Can now file the </a:t>
            </a:r>
            <a:r>
              <a:rPr lang="en-US" i="1" dirty="0" smtClean="0"/>
              <a:t>R-540INS </a:t>
            </a:r>
            <a:r>
              <a:rPr lang="en-US" dirty="0" smtClean="0"/>
              <a:t>at</a:t>
            </a:r>
            <a:r>
              <a:rPr lang="en-US" i="1" dirty="0" smtClean="0"/>
              <a:t> </a:t>
            </a:r>
            <a:r>
              <a:rPr lang="en-US" i="1" dirty="0" smtClean="0">
                <a:hlinkClick r:id="rId2"/>
              </a:rPr>
              <a:t>www.Revenue.louisiana.gov/fileonline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Can file 2009 – 2013</a:t>
            </a:r>
          </a:p>
          <a:p>
            <a:r>
              <a:rPr lang="en-US" dirty="0" smtClean="0"/>
              <a:t>Can direct deposit</a:t>
            </a:r>
          </a:p>
          <a:p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Louisiana Citizens Insurance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3337"/>
            <a:ext cx="8229600" cy="4525963"/>
          </a:xfrm>
        </p:spPr>
        <p:txBody>
          <a:bodyPr/>
          <a:lstStyle/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7" y="2819400"/>
            <a:ext cx="756126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017011"/>
            <a:ext cx="43894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9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Business Registration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We have expanded who can register: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01175"/>
            <a:ext cx="5562600" cy="512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Composite Partnership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Act 580 (HB 377) enacts R.S. 47:201.1(F) to provide for claiming tax credits earned by a partnership on the composite partnership return on behalf of nonresident individual partners. </a:t>
            </a:r>
          </a:p>
          <a:p>
            <a:r>
              <a:rPr lang="en-US" dirty="0" smtClean="0"/>
              <a:t>The Act also provides for overpayment to be made to the partnership and mandates the electronic filing of the composite return. </a:t>
            </a:r>
          </a:p>
          <a:p>
            <a:r>
              <a:rPr lang="en-US" dirty="0" smtClean="0"/>
              <a:t>Effective for taxable periods beginning on or after January 1, 2013.</a:t>
            </a:r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90868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304800"/>
            <a:ext cx="7315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1. NOL </a:t>
            </a:r>
            <a:r>
              <a:rPr lang="en-US" sz="3200" i="1" dirty="0" err="1" smtClean="0"/>
              <a:t>Carryback</a:t>
            </a:r>
            <a:endParaRPr lang="en-US" sz="3200" i="1" dirty="0" smtClean="0"/>
          </a:p>
          <a:p>
            <a:pPr marL="342900" indent="-342900" algn="ctr"/>
            <a:r>
              <a:rPr lang="en-US" sz="3200" i="1" dirty="0" smtClean="0"/>
              <a:t>2. Date of Birth</a:t>
            </a:r>
            <a:endParaRPr lang="en-US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3150"/>
            <a:ext cx="90582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315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3. Refund Options</a:t>
            </a:r>
            <a:endParaRPr lang="en-US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7315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4. Child Care Credit Carried Forward</a:t>
            </a:r>
          </a:p>
          <a:p>
            <a:pPr marL="342900" indent="-342900" algn="ctr"/>
            <a:r>
              <a:rPr lang="en-US" sz="3200" i="1" dirty="0" smtClean="0"/>
              <a:t>5. School Readiness Credit Carried Forward</a:t>
            </a:r>
            <a:endParaRPr lang="en-US" sz="3200" i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2650"/>
            <a:ext cx="90582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7315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6. Schedule D – Donations</a:t>
            </a:r>
          </a:p>
          <a:p>
            <a:pPr marL="342900" indent="-342900" algn="ctr"/>
            <a:r>
              <a:rPr lang="en-US" sz="3200" i="1" dirty="0" smtClean="0"/>
              <a:t>new donations added to the return</a:t>
            </a:r>
            <a:endParaRPr lang="en-US" sz="3200" i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525"/>
            <a:ext cx="90487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7315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6. Schedule D – Donations</a:t>
            </a:r>
          </a:p>
          <a:p>
            <a:pPr marL="342900" indent="-342900" algn="ctr"/>
            <a:r>
              <a:rPr lang="en-US" sz="3200" i="1" dirty="0" smtClean="0"/>
              <a:t>7-13. New donations</a:t>
            </a:r>
            <a:endParaRPr lang="en-US" sz="3200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058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7315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14-16. Refundable Credits</a:t>
            </a:r>
            <a:endParaRPr lang="en-US" sz="32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775"/>
            <a:ext cx="90678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304800"/>
            <a:ext cx="7315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i="1" dirty="0" smtClean="0"/>
              <a:t>17. Nonrefundable Credits</a:t>
            </a:r>
            <a:endParaRPr lang="en-US" sz="3200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9048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953</Words>
  <Application>Microsoft Office PowerPoint</Application>
  <PresentationFormat>On-screen Show (4:3)</PresentationFormat>
  <Paragraphs>101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Owner of Newly Constructed Accessible Home Credit</vt:lpstr>
      <vt:lpstr>Extensions for Partnerships &amp; Fiduciary Tax Returns</vt:lpstr>
      <vt:lpstr>Electronic Filing Mandates   </vt:lpstr>
      <vt:lpstr>Electronic Filing Mandates for Individual Income Tax Returns</vt:lpstr>
      <vt:lpstr>Electronic Filing Mandates for Withholding</vt:lpstr>
      <vt:lpstr>Electronic Filing Mandates for Withholding Tax Statements</vt:lpstr>
      <vt:lpstr>Other Electronic Filing Mandates </vt:lpstr>
      <vt:lpstr>Electronic Payment Mandates for Business Taxes</vt:lpstr>
      <vt:lpstr>Electronic Filing Mandate for Extension Requests</vt:lpstr>
      <vt:lpstr>Electronic Filing Mandate for Extension Requests</vt:lpstr>
      <vt:lpstr>Electronic Filing Mandate for Extension Requests</vt:lpstr>
      <vt:lpstr>Electronic Extension Requests</vt:lpstr>
      <vt:lpstr>PowerPoint Presentation</vt:lpstr>
      <vt:lpstr>Payments &amp; Electronically Filed Extensions</vt:lpstr>
      <vt:lpstr>Louisiana Citizens Insurance Credit</vt:lpstr>
      <vt:lpstr>Louisiana Citizens Insurance Credit</vt:lpstr>
      <vt:lpstr>Online Business Registration</vt:lpstr>
      <vt:lpstr>Composite Partnership Return</vt:lpstr>
      <vt:lpstr>Questions?</vt:lpstr>
    </vt:vector>
  </TitlesOfParts>
  <Company>Louisiana Department of Revenue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gallam</dc:creator>
  <cp:lastModifiedBy>Michelle Galland</cp:lastModifiedBy>
  <cp:revision>56</cp:revision>
  <cp:lastPrinted>2013-01-16T20:08:47Z</cp:lastPrinted>
  <dcterms:created xsi:type="dcterms:W3CDTF">2010-11-29T18:19:15Z</dcterms:created>
  <dcterms:modified xsi:type="dcterms:W3CDTF">2013-01-16T20:34:19Z</dcterms:modified>
</cp:coreProperties>
</file>