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86"/>
  </p:notesMasterIdLst>
  <p:sldIdLst>
    <p:sldId id="256" r:id="rId2"/>
    <p:sldId id="310" r:id="rId3"/>
    <p:sldId id="614" r:id="rId4"/>
    <p:sldId id="615" r:id="rId5"/>
    <p:sldId id="672" r:id="rId6"/>
    <p:sldId id="697" r:id="rId7"/>
    <p:sldId id="664" r:id="rId8"/>
    <p:sldId id="626" r:id="rId9"/>
    <p:sldId id="622" r:id="rId10"/>
    <p:sldId id="665" r:id="rId11"/>
    <p:sldId id="735" r:id="rId12"/>
    <p:sldId id="736" r:id="rId13"/>
    <p:sldId id="737" r:id="rId14"/>
    <p:sldId id="738" r:id="rId15"/>
    <p:sldId id="740" r:id="rId16"/>
    <p:sldId id="741" r:id="rId17"/>
    <p:sldId id="745" r:id="rId18"/>
    <p:sldId id="742" r:id="rId19"/>
    <p:sldId id="743" r:id="rId20"/>
    <p:sldId id="744" r:id="rId21"/>
    <p:sldId id="746" r:id="rId22"/>
    <p:sldId id="717" r:id="rId23"/>
    <p:sldId id="636" r:id="rId24"/>
    <p:sldId id="721" r:id="rId25"/>
    <p:sldId id="722" r:id="rId26"/>
    <p:sldId id="747" r:id="rId27"/>
    <p:sldId id="766" r:id="rId28"/>
    <p:sldId id="765" r:id="rId29"/>
    <p:sldId id="764" r:id="rId30"/>
    <p:sldId id="748" r:id="rId31"/>
    <p:sldId id="749" r:id="rId32"/>
    <p:sldId id="767" r:id="rId33"/>
    <p:sldId id="750" r:id="rId34"/>
    <p:sldId id="753" r:id="rId35"/>
    <p:sldId id="771" r:id="rId36"/>
    <p:sldId id="691" r:id="rId37"/>
    <p:sldId id="751" r:id="rId38"/>
    <p:sldId id="732" r:id="rId39"/>
    <p:sldId id="733" r:id="rId40"/>
    <p:sldId id="768" r:id="rId41"/>
    <p:sldId id="769" r:id="rId42"/>
    <p:sldId id="770" r:id="rId43"/>
    <p:sldId id="692" r:id="rId44"/>
    <p:sldId id="693" r:id="rId45"/>
    <p:sldId id="763" r:id="rId46"/>
    <p:sldId id="803" r:id="rId47"/>
    <p:sldId id="804" r:id="rId48"/>
    <p:sldId id="805" r:id="rId49"/>
    <p:sldId id="806" r:id="rId50"/>
    <p:sldId id="698" r:id="rId51"/>
    <p:sldId id="759" r:id="rId52"/>
    <p:sldId id="760" r:id="rId53"/>
    <p:sldId id="761" r:id="rId54"/>
    <p:sldId id="762" r:id="rId55"/>
    <p:sldId id="728" r:id="rId56"/>
    <p:sldId id="726" r:id="rId57"/>
    <p:sldId id="734" r:id="rId58"/>
    <p:sldId id="755" r:id="rId59"/>
    <p:sldId id="756" r:id="rId60"/>
    <p:sldId id="757" r:id="rId61"/>
    <p:sldId id="808" r:id="rId62"/>
    <p:sldId id="758" r:id="rId63"/>
    <p:sldId id="809" r:id="rId64"/>
    <p:sldId id="801" r:id="rId65"/>
    <p:sldId id="787" r:id="rId66"/>
    <p:sldId id="788" r:id="rId67"/>
    <p:sldId id="789" r:id="rId68"/>
    <p:sldId id="791" r:id="rId69"/>
    <p:sldId id="793" r:id="rId70"/>
    <p:sldId id="794" r:id="rId71"/>
    <p:sldId id="795" r:id="rId72"/>
    <p:sldId id="796" r:id="rId73"/>
    <p:sldId id="797" r:id="rId74"/>
    <p:sldId id="798" r:id="rId75"/>
    <p:sldId id="799" r:id="rId76"/>
    <p:sldId id="663" r:id="rId77"/>
    <p:sldId id="772" r:id="rId78"/>
    <p:sldId id="773" r:id="rId79"/>
    <p:sldId id="774" r:id="rId80"/>
    <p:sldId id="775" r:id="rId81"/>
    <p:sldId id="776" r:id="rId82"/>
    <p:sldId id="678" r:id="rId83"/>
    <p:sldId id="782" r:id="rId84"/>
    <p:sldId id="500" r:id="rId85"/>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D7CCC08-E59C-404E-9E17-57E9DA6FEDE5}">
          <p14:sldIdLst>
            <p14:sldId id="256"/>
            <p14:sldId id="310"/>
            <p14:sldId id="614"/>
          </p14:sldIdLst>
        </p14:section>
        <p14:section name="CIFT" id="{F91791B6-E227-42EB-9D47-08B444876588}">
          <p14:sldIdLst>
            <p14:sldId id="615"/>
            <p14:sldId id="672"/>
            <p14:sldId id="697"/>
          </p14:sldIdLst>
        </p14:section>
        <p14:section name="Individual Income" id="{F8C8B581-784D-42F0-B8FB-05C078B0E7D0}">
          <p14:sldIdLst>
            <p14:sldId id="664"/>
            <p14:sldId id="626"/>
            <p14:sldId id="622"/>
            <p14:sldId id="665"/>
            <p14:sldId id="735"/>
            <p14:sldId id="736"/>
            <p14:sldId id="737"/>
            <p14:sldId id="738"/>
            <p14:sldId id="740"/>
            <p14:sldId id="741"/>
            <p14:sldId id="745"/>
            <p14:sldId id="742"/>
            <p14:sldId id="743"/>
            <p14:sldId id="744"/>
          </p14:sldIdLst>
        </p14:section>
        <p14:section name="Credits and deductions" id="{3270C03C-AD34-494A-924B-9A9C98E48130}">
          <p14:sldIdLst>
            <p14:sldId id="746"/>
            <p14:sldId id="717"/>
            <p14:sldId id="636"/>
            <p14:sldId id="721"/>
            <p14:sldId id="722"/>
          </p14:sldIdLst>
        </p14:section>
        <p14:section name="PTE Election" id="{E8F3DB6B-7F44-4F90-AC45-C0394A2EE5E3}">
          <p14:sldIdLst>
            <p14:sldId id="747"/>
            <p14:sldId id="766"/>
            <p14:sldId id="765"/>
            <p14:sldId id="764"/>
            <p14:sldId id="748"/>
            <p14:sldId id="749"/>
            <p14:sldId id="767"/>
          </p14:sldIdLst>
        </p14:section>
        <p14:section name="Other income" id="{530E6781-9D2A-4571-8AB5-309AAD8FEDC2}">
          <p14:sldIdLst>
            <p14:sldId id="750"/>
            <p14:sldId id="753"/>
            <p14:sldId id="771"/>
            <p14:sldId id="691"/>
            <p14:sldId id="751"/>
            <p14:sldId id="732"/>
            <p14:sldId id="733"/>
            <p14:sldId id="768"/>
            <p14:sldId id="769"/>
            <p14:sldId id="770"/>
            <p14:sldId id="692"/>
            <p14:sldId id="693"/>
            <p14:sldId id="763"/>
            <p14:sldId id="803"/>
            <p14:sldId id="804"/>
            <p14:sldId id="805"/>
            <p14:sldId id="806"/>
          </p14:sldIdLst>
        </p14:section>
        <p14:section name="Future Income tax Changes" id="{39D3B2FB-9A1D-4B6C-97FE-31AC22FD865E}">
          <p14:sldIdLst>
            <p14:sldId id="698"/>
            <p14:sldId id="759"/>
            <p14:sldId id="760"/>
            <p14:sldId id="761"/>
            <p14:sldId id="762"/>
            <p14:sldId id="728"/>
          </p14:sldIdLst>
        </p14:section>
        <p14:section name="Electric/Hybrid fee" id="{AD148C6D-57F5-4556-A6BF-7C2968AC4C52}">
          <p14:sldIdLst>
            <p14:sldId id="726"/>
            <p14:sldId id="734"/>
            <p14:sldId id="755"/>
            <p14:sldId id="756"/>
            <p14:sldId id="757"/>
            <p14:sldId id="808"/>
            <p14:sldId id="758"/>
            <p14:sldId id="809"/>
          </p14:sldIdLst>
        </p14:section>
        <p14:section name="Sales Tax" id="{F37E94D9-90FE-4B18-B24B-839A33D16341}">
          <p14:sldIdLst>
            <p14:sldId id="801"/>
            <p14:sldId id="787"/>
            <p14:sldId id="788"/>
            <p14:sldId id="789"/>
            <p14:sldId id="791"/>
            <p14:sldId id="793"/>
            <p14:sldId id="794"/>
            <p14:sldId id="795"/>
            <p14:sldId id="796"/>
            <p14:sldId id="797"/>
            <p14:sldId id="798"/>
            <p14:sldId id="799"/>
          </p14:sldIdLst>
        </p14:section>
        <p14:section name="Other 2023 changes" id="{E9BA1075-F61B-46A4-A5FE-7535ED795ECE}">
          <p14:sldIdLst>
            <p14:sldId id="663"/>
            <p14:sldId id="772"/>
            <p14:sldId id="773"/>
            <p14:sldId id="774"/>
            <p14:sldId id="775"/>
            <p14:sldId id="776"/>
          </p14:sldIdLst>
        </p14:section>
        <p14:section name="Administrative" id="{8F899C03-9490-46BF-A719-31015396D48D}">
          <p14:sldIdLst>
            <p14:sldId id="678"/>
            <p14:sldId id="782"/>
          </p14:sldIdLst>
        </p14:section>
        <p14:section name="Closing" id="{CD6A0268-ECEC-41EC-9A8E-4F32A85EB9B5}">
          <p14:sldIdLst>
            <p14:sldId id="500"/>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elle Galland" initials="MG" lastIdx="27" clrIdx="0">
    <p:extLst>
      <p:ext uri="{19B8F6BF-5375-455C-9EA6-DF929625EA0E}">
        <p15:presenceInfo xmlns:p15="http://schemas.microsoft.com/office/powerpoint/2012/main" userId="S-1-5-21-2057312827-204031667-883519231-1776" providerId="AD"/>
      </p:ext>
    </p:extLst>
  </p:cmAuthor>
  <p:cmAuthor id="2" name="Michelle Galland" initials="MG [2]" lastIdx="10" clrIdx="1">
    <p:extLst>
      <p:ext uri="{19B8F6BF-5375-455C-9EA6-DF929625EA0E}">
        <p15:presenceInfo xmlns:p15="http://schemas.microsoft.com/office/powerpoint/2012/main" userId="Michelle Gallan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485" autoAdjust="0"/>
    <p:restoredTop sz="82878" autoAdjust="0"/>
  </p:normalViewPr>
  <p:slideViewPr>
    <p:cSldViewPr>
      <p:cViewPr varScale="1">
        <p:scale>
          <a:sx n="89" d="100"/>
          <a:sy n="89" d="100"/>
        </p:scale>
        <p:origin x="1428" y="96"/>
      </p:cViewPr>
      <p:guideLst>
        <p:guide orient="horz" pos="2160"/>
        <p:guide pos="2880"/>
      </p:guideLst>
    </p:cSldViewPr>
  </p:slideViewPr>
  <p:notesTextViewPr>
    <p:cViewPr>
      <p:scale>
        <a:sx n="1" d="1"/>
        <a:sy n="1" d="1"/>
      </p:scale>
      <p:origin x="0" y="0"/>
    </p:cViewPr>
  </p:notesTextViewPr>
  <p:sorterViewPr>
    <p:cViewPr>
      <p:scale>
        <a:sx n="110" d="100"/>
        <a:sy n="110" d="100"/>
      </p:scale>
      <p:origin x="0" y="-12732"/>
    </p:cViewPr>
  </p:sorterViewPr>
  <p:notesViewPr>
    <p:cSldViewPr>
      <p:cViewPr varScale="1">
        <p:scale>
          <a:sx n="78" d="100"/>
          <a:sy n="78" d="100"/>
        </p:scale>
        <p:origin x="2676" y="10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commentAuthors" Target="commentAuthor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presProps" Target="presProps.xml"/><Relationship Id="rId9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46B570-ED19-444B-84FA-4E8863916D9B}"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638979C7-A625-491E-831A-761194F41EE7}">
      <dgm:prSet phldrT="[Text]"/>
      <dgm:spPr/>
      <dgm:t>
        <a:bodyPr/>
        <a:lstStyle/>
        <a:p>
          <a:r>
            <a:rPr lang="en-US" u="sng" dirty="0" smtClean="0"/>
            <a:t>Act 103 (RS2015)</a:t>
          </a:r>
        </a:p>
        <a:p>
          <a:r>
            <a:rPr lang="en-US" dirty="0" smtClean="0"/>
            <a:t>-Repealed 3 year </a:t>
          </a:r>
          <a:r>
            <a:rPr lang="en-US" u="sng" dirty="0" smtClean="0"/>
            <a:t>carryback rule</a:t>
          </a:r>
        </a:p>
        <a:p>
          <a:r>
            <a:rPr lang="en-US" dirty="0" smtClean="0"/>
            <a:t>-Extended </a:t>
          </a:r>
          <a:r>
            <a:rPr lang="en-US" u="sng" dirty="0" smtClean="0"/>
            <a:t>carryforward from 15 to 20 years</a:t>
          </a:r>
          <a:endParaRPr lang="en-US" u="sng" dirty="0"/>
        </a:p>
      </dgm:t>
    </dgm:pt>
    <dgm:pt modelId="{82EEEDEA-2546-4796-831C-00823B222E24}" type="parTrans" cxnId="{7F4ECE2A-042F-4243-9F93-3336D6DB2BC1}">
      <dgm:prSet/>
      <dgm:spPr/>
      <dgm:t>
        <a:bodyPr/>
        <a:lstStyle/>
        <a:p>
          <a:endParaRPr lang="en-US"/>
        </a:p>
      </dgm:t>
    </dgm:pt>
    <dgm:pt modelId="{555F5019-BD74-49AE-A43E-7D888A3C75A6}" type="sibTrans" cxnId="{7F4ECE2A-042F-4243-9F93-3336D6DB2BC1}">
      <dgm:prSet/>
      <dgm:spPr/>
      <dgm:t>
        <a:bodyPr/>
        <a:lstStyle/>
        <a:p>
          <a:endParaRPr lang="en-US"/>
        </a:p>
      </dgm:t>
    </dgm:pt>
    <dgm:pt modelId="{80A37DD5-1157-4E4C-A4EE-68FF543AA9D9}">
      <dgm:prSet phldrT="[Text]"/>
      <dgm:spPr/>
      <dgm:t>
        <a:bodyPr/>
        <a:lstStyle/>
        <a:p>
          <a:r>
            <a:rPr lang="en-US" u="sng" dirty="0" smtClean="0"/>
            <a:t>Act 123 (RS2015)</a:t>
          </a:r>
          <a:endParaRPr lang="en-US" u="none" dirty="0" smtClean="0"/>
        </a:p>
        <a:p>
          <a:r>
            <a:rPr lang="en-US" u="none" dirty="0" smtClean="0"/>
            <a:t>-</a:t>
          </a:r>
          <a:r>
            <a:rPr lang="en-US" u="sng" dirty="0" smtClean="0"/>
            <a:t>Temporarily</a:t>
          </a:r>
          <a:r>
            <a:rPr lang="en-US" u="none" dirty="0" smtClean="0"/>
            <a:t> reduced NOL deduction from 100% to 72%</a:t>
          </a:r>
          <a:endParaRPr lang="en-US" u="sng" dirty="0"/>
        </a:p>
      </dgm:t>
    </dgm:pt>
    <dgm:pt modelId="{73CE7470-99ED-4CF9-8427-3E1CA48C17DF}" type="parTrans" cxnId="{E8D70ADF-0D60-48AC-AEF4-D3FD8C4C34DB}">
      <dgm:prSet/>
      <dgm:spPr/>
      <dgm:t>
        <a:bodyPr/>
        <a:lstStyle/>
        <a:p>
          <a:endParaRPr lang="en-US"/>
        </a:p>
      </dgm:t>
    </dgm:pt>
    <dgm:pt modelId="{83BA2A84-3FB4-44CD-9D3D-EA6D89F3A5F3}" type="sibTrans" cxnId="{E8D70ADF-0D60-48AC-AEF4-D3FD8C4C34DB}">
      <dgm:prSet/>
      <dgm:spPr/>
      <dgm:t>
        <a:bodyPr/>
        <a:lstStyle/>
        <a:p>
          <a:endParaRPr lang="en-US"/>
        </a:p>
      </dgm:t>
    </dgm:pt>
    <dgm:pt modelId="{5080FF5E-9F1B-4D9F-AEF2-909B79D718AD}">
      <dgm:prSet phldrT="[Text]"/>
      <dgm:spPr/>
      <dgm:t>
        <a:bodyPr/>
        <a:lstStyle/>
        <a:p>
          <a:r>
            <a:rPr lang="en-US" u="sng" dirty="0" smtClean="0"/>
            <a:t>Act 24 (1ES2016)</a:t>
          </a:r>
          <a:endParaRPr lang="en-US" u="none" dirty="0" smtClean="0"/>
        </a:p>
        <a:p>
          <a:r>
            <a:rPr lang="en-US" u="none" dirty="0" smtClean="0"/>
            <a:t>-Changed NOL utilization from FIFO to LIFO</a:t>
          </a:r>
          <a:endParaRPr lang="en-US" u="sng" dirty="0"/>
        </a:p>
      </dgm:t>
    </dgm:pt>
    <dgm:pt modelId="{39D2681B-94F9-4C9E-9434-DAADE7F2F39C}" type="parTrans" cxnId="{04CDA24B-ABFC-4F15-BF00-F8A52E591D6E}">
      <dgm:prSet/>
      <dgm:spPr/>
      <dgm:t>
        <a:bodyPr/>
        <a:lstStyle/>
        <a:p>
          <a:endParaRPr lang="en-US"/>
        </a:p>
      </dgm:t>
    </dgm:pt>
    <dgm:pt modelId="{69DFC287-85E2-4827-821A-BCBBA20A1D47}" type="sibTrans" cxnId="{04CDA24B-ABFC-4F15-BF00-F8A52E591D6E}">
      <dgm:prSet/>
      <dgm:spPr/>
      <dgm:t>
        <a:bodyPr/>
        <a:lstStyle/>
        <a:p>
          <a:endParaRPr lang="en-US"/>
        </a:p>
      </dgm:t>
    </dgm:pt>
    <dgm:pt modelId="{5B22DB13-D1FB-4FDB-9BCE-8BDFBA21B57B}">
      <dgm:prSet phldrT="[Text]"/>
      <dgm:spPr/>
      <dgm:t>
        <a:bodyPr/>
        <a:lstStyle/>
        <a:p>
          <a:r>
            <a:rPr lang="en-US" u="sng" dirty="0" smtClean="0"/>
            <a:t>Act 6 (1ES2016)</a:t>
          </a:r>
        </a:p>
        <a:p>
          <a:r>
            <a:rPr lang="en-US" u="none" dirty="0" smtClean="0"/>
            <a:t>-Permanently reduced </a:t>
          </a:r>
          <a:r>
            <a:rPr lang="en-US" u="sng" dirty="0" smtClean="0"/>
            <a:t>NOL deduction from 100% to 72%</a:t>
          </a:r>
        </a:p>
        <a:p>
          <a:r>
            <a:rPr lang="en-US" u="none" dirty="0" smtClean="0"/>
            <a:t>-Limited </a:t>
          </a:r>
          <a:r>
            <a:rPr lang="en-US" u="sng" dirty="0" smtClean="0"/>
            <a:t>NOL to 72% of net income </a:t>
          </a:r>
          <a:endParaRPr lang="en-US" u="sng" dirty="0"/>
        </a:p>
      </dgm:t>
    </dgm:pt>
    <dgm:pt modelId="{0EBFE407-AA66-4061-939C-DE6DF3ECDFFF}" type="parTrans" cxnId="{EA0F2E30-C1BB-4523-B693-AD0BD74268B7}">
      <dgm:prSet/>
      <dgm:spPr/>
      <dgm:t>
        <a:bodyPr/>
        <a:lstStyle/>
        <a:p>
          <a:endParaRPr lang="en-US"/>
        </a:p>
      </dgm:t>
    </dgm:pt>
    <dgm:pt modelId="{C7EC52D6-98C2-4E3D-8C7D-5A63BAC70E50}" type="sibTrans" cxnId="{EA0F2E30-C1BB-4523-B693-AD0BD74268B7}">
      <dgm:prSet/>
      <dgm:spPr/>
      <dgm:t>
        <a:bodyPr/>
        <a:lstStyle/>
        <a:p>
          <a:endParaRPr lang="en-US"/>
        </a:p>
      </dgm:t>
    </dgm:pt>
    <dgm:pt modelId="{0DFE22CE-37D6-4CEA-820E-B45FE03643C3}" type="pres">
      <dgm:prSet presAssocID="{9F46B570-ED19-444B-84FA-4E8863916D9B}" presName="outerComposite" presStyleCnt="0">
        <dgm:presLayoutVars>
          <dgm:chMax val="5"/>
          <dgm:dir/>
          <dgm:resizeHandles val="exact"/>
        </dgm:presLayoutVars>
      </dgm:prSet>
      <dgm:spPr/>
      <dgm:t>
        <a:bodyPr/>
        <a:lstStyle/>
        <a:p>
          <a:endParaRPr lang="en-US"/>
        </a:p>
      </dgm:t>
    </dgm:pt>
    <dgm:pt modelId="{37FEDD47-1C44-4A70-B179-46DD5DF7DE52}" type="pres">
      <dgm:prSet presAssocID="{9F46B570-ED19-444B-84FA-4E8863916D9B}" presName="dummyMaxCanvas" presStyleCnt="0">
        <dgm:presLayoutVars/>
      </dgm:prSet>
      <dgm:spPr/>
    </dgm:pt>
    <dgm:pt modelId="{E3961BD5-927D-4C6C-A7FF-BF1AC237C758}" type="pres">
      <dgm:prSet presAssocID="{9F46B570-ED19-444B-84FA-4E8863916D9B}" presName="FourNodes_1" presStyleLbl="node1" presStyleIdx="0" presStyleCnt="4">
        <dgm:presLayoutVars>
          <dgm:bulletEnabled val="1"/>
        </dgm:presLayoutVars>
      </dgm:prSet>
      <dgm:spPr/>
      <dgm:t>
        <a:bodyPr/>
        <a:lstStyle/>
        <a:p>
          <a:endParaRPr lang="en-US"/>
        </a:p>
      </dgm:t>
    </dgm:pt>
    <dgm:pt modelId="{B309C0A6-E424-4A41-A7FB-4CE200AA35DA}" type="pres">
      <dgm:prSet presAssocID="{9F46B570-ED19-444B-84FA-4E8863916D9B}" presName="FourNodes_2" presStyleLbl="node1" presStyleIdx="1" presStyleCnt="4">
        <dgm:presLayoutVars>
          <dgm:bulletEnabled val="1"/>
        </dgm:presLayoutVars>
      </dgm:prSet>
      <dgm:spPr/>
      <dgm:t>
        <a:bodyPr/>
        <a:lstStyle/>
        <a:p>
          <a:endParaRPr lang="en-US"/>
        </a:p>
      </dgm:t>
    </dgm:pt>
    <dgm:pt modelId="{C77EE094-D62B-4886-BA01-48978F82729F}" type="pres">
      <dgm:prSet presAssocID="{9F46B570-ED19-444B-84FA-4E8863916D9B}" presName="FourNodes_3" presStyleLbl="node1" presStyleIdx="2" presStyleCnt="4">
        <dgm:presLayoutVars>
          <dgm:bulletEnabled val="1"/>
        </dgm:presLayoutVars>
      </dgm:prSet>
      <dgm:spPr/>
      <dgm:t>
        <a:bodyPr/>
        <a:lstStyle/>
        <a:p>
          <a:endParaRPr lang="en-US"/>
        </a:p>
      </dgm:t>
    </dgm:pt>
    <dgm:pt modelId="{051D7DDB-EC89-42CD-863F-C88596A9B061}" type="pres">
      <dgm:prSet presAssocID="{9F46B570-ED19-444B-84FA-4E8863916D9B}" presName="FourNodes_4" presStyleLbl="node1" presStyleIdx="3" presStyleCnt="4">
        <dgm:presLayoutVars>
          <dgm:bulletEnabled val="1"/>
        </dgm:presLayoutVars>
      </dgm:prSet>
      <dgm:spPr/>
      <dgm:t>
        <a:bodyPr/>
        <a:lstStyle/>
        <a:p>
          <a:endParaRPr lang="en-US"/>
        </a:p>
      </dgm:t>
    </dgm:pt>
    <dgm:pt modelId="{0C59D307-7102-4E28-B03D-A190A398AA4B}" type="pres">
      <dgm:prSet presAssocID="{9F46B570-ED19-444B-84FA-4E8863916D9B}" presName="FourConn_1-2" presStyleLbl="fgAccFollowNode1" presStyleIdx="0" presStyleCnt="3">
        <dgm:presLayoutVars>
          <dgm:bulletEnabled val="1"/>
        </dgm:presLayoutVars>
      </dgm:prSet>
      <dgm:spPr/>
      <dgm:t>
        <a:bodyPr/>
        <a:lstStyle/>
        <a:p>
          <a:endParaRPr lang="en-US"/>
        </a:p>
      </dgm:t>
    </dgm:pt>
    <dgm:pt modelId="{A2543934-0C60-4363-B773-6961E12B74FA}" type="pres">
      <dgm:prSet presAssocID="{9F46B570-ED19-444B-84FA-4E8863916D9B}" presName="FourConn_2-3" presStyleLbl="fgAccFollowNode1" presStyleIdx="1" presStyleCnt="3">
        <dgm:presLayoutVars>
          <dgm:bulletEnabled val="1"/>
        </dgm:presLayoutVars>
      </dgm:prSet>
      <dgm:spPr/>
      <dgm:t>
        <a:bodyPr/>
        <a:lstStyle/>
        <a:p>
          <a:endParaRPr lang="en-US"/>
        </a:p>
      </dgm:t>
    </dgm:pt>
    <dgm:pt modelId="{74F3B194-9BD0-484D-ADAE-57D699EFA37E}" type="pres">
      <dgm:prSet presAssocID="{9F46B570-ED19-444B-84FA-4E8863916D9B}" presName="FourConn_3-4" presStyleLbl="fgAccFollowNode1" presStyleIdx="2" presStyleCnt="3">
        <dgm:presLayoutVars>
          <dgm:bulletEnabled val="1"/>
        </dgm:presLayoutVars>
      </dgm:prSet>
      <dgm:spPr/>
      <dgm:t>
        <a:bodyPr/>
        <a:lstStyle/>
        <a:p>
          <a:endParaRPr lang="en-US"/>
        </a:p>
      </dgm:t>
    </dgm:pt>
    <dgm:pt modelId="{D8F3A361-A0F4-4C31-ABCE-9081BD58072C}" type="pres">
      <dgm:prSet presAssocID="{9F46B570-ED19-444B-84FA-4E8863916D9B}" presName="FourNodes_1_text" presStyleLbl="node1" presStyleIdx="3" presStyleCnt="4">
        <dgm:presLayoutVars>
          <dgm:bulletEnabled val="1"/>
        </dgm:presLayoutVars>
      </dgm:prSet>
      <dgm:spPr/>
      <dgm:t>
        <a:bodyPr/>
        <a:lstStyle/>
        <a:p>
          <a:endParaRPr lang="en-US"/>
        </a:p>
      </dgm:t>
    </dgm:pt>
    <dgm:pt modelId="{26E3440E-FC66-448A-9051-C9949880F6FF}" type="pres">
      <dgm:prSet presAssocID="{9F46B570-ED19-444B-84FA-4E8863916D9B}" presName="FourNodes_2_text" presStyleLbl="node1" presStyleIdx="3" presStyleCnt="4">
        <dgm:presLayoutVars>
          <dgm:bulletEnabled val="1"/>
        </dgm:presLayoutVars>
      </dgm:prSet>
      <dgm:spPr/>
      <dgm:t>
        <a:bodyPr/>
        <a:lstStyle/>
        <a:p>
          <a:endParaRPr lang="en-US"/>
        </a:p>
      </dgm:t>
    </dgm:pt>
    <dgm:pt modelId="{B69B09A9-0745-42F4-9B32-8E1460E77E3E}" type="pres">
      <dgm:prSet presAssocID="{9F46B570-ED19-444B-84FA-4E8863916D9B}" presName="FourNodes_3_text" presStyleLbl="node1" presStyleIdx="3" presStyleCnt="4">
        <dgm:presLayoutVars>
          <dgm:bulletEnabled val="1"/>
        </dgm:presLayoutVars>
      </dgm:prSet>
      <dgm:spPr/>
      <dgm:t>
        <a:bodyPr/>
        <a:lstStyle/>
        <a:p>
          <a:endParaRPr lang="en-US"/>
        </a:p>
      </dgm:t>
    </dgm:pt>
    <dgm:pt modelId="{843205FD-727B-46ED-B674-8C941F501953}" type="pres">
      <dgm:prSet presAssocID="{9F46B570-ED19-444B-84FA-4E8863916D9B}" presName="FourNodes_4_text" presStyleLbl="node1" presStyleIdx="3" presStyleCnt="4">
        <dgm:presLayoutVars>
          <dgm:bulletEnabled val="1"/>
        </dgm:presLayoutVars>
      </dgm:prSet>
      <dgm:spPr/>
      <dgm:t>
        <a:bodyPr/>
        <a:lstStyle/>
        <a:p>
          <a:endParaRPr lang="en-US"/>
        </a:p>
      </dgm:t>
    </dgm:pt>
  </dgm:ptLst>
  <dgm:cxnLst>
    <dgm:cxn modelId="{7F4ECE2A-042F-4243-9F93-3336D6DB2BC1}" srcId="{9F46B570-ED19-444B-84FA-4E8863916D9B}" destId="{638979C7-A625-491E-831A-761194F41EE7}" srcOrd="0" destOrd="0" parTransId="{82EEEDEA-2546-4796-831C-00823B222E24}" sibTransId="{555F5019-BD74-49AE-A43E-7D888A3C75A6}"/>
    <dgm:cxn modelId="{9F3AB143-2608-485F-BB51-5A792D1A5933}" type="presOf" srcId="{80A37DD5-1157-4E4C-A4EE-68FF543AA9D9}" destId="{26E3440E-FC66-448A-9051-C9949880F6FF}" srcOrd="1" destOrd="0" presId="urn:microsoft.com/office/officeart/2005/8/layout/vProcess5"/>
    <dgm:cxn modelId="{6C6EBE27-8DAE-40E7-B086-251D6820A79E}" type="presOf" srcId="{5080FF5E-9F1B-4D9F-AEF2-909B79D718AD}" destId="{B69B09A9-0745-42F4-9B32-8E1460E77E3E}" srcOrd="1" destOrd="0" presId="urn:microsoft.com/office/officeart/2005/8/layout/vProcess5"/>
    <dgm:cxn modelId="{25EF5D0B-BFCE-4BCA-B934-AB594E86455E}" type="presOf" srcId="{638979C7-A625-491E-831A-761194F41EE7}" destId="{E3961BD5-927D-4C6C-A7FF-BF1AC237C758}" srcOrd="0" destOrd="0" presId="urn:microsoft.com/office/officeart/2005/8/layout/vProcess5"/>
    <dgm:cxn modelId="{04CDA24B-ABFC-4F15-BF00-F8A52E591D6E}" srcId="{9F46B570-ED19-444B-84FA-4E8863916D9B}" destId="{5080FF5E-9F1B-4D9F-AEF2-909B79D718AD}" srcOrd="2" destOrd="0" parTransId="{39D2681B-94F9-4C9E-9434-DAADE7F2F39C}" sibTransId="{69DFC287-85E2-4827-821A-BCBBA20A1D47}"/>
    <dgm:cxn modelId="{E8D70ADF-0D60-48AC-AEF4-D3FD8C4C34DB}" srcId="{9F46B570-ED19-444B-84FA-4E8863916D9B}" destId="{80A37DD5-1157-4E4C-A4EE-68FF543AA9D9}" srcOrd="1" destOrd="0" parTransId="{73CE7470-99ED-4CF9-8427-3E1CA48C17DF}" sibTransId="{83BA2A84-3FB4-44CD-9D3D-EA6D89F3A5F3}"/>
    <dgm:cxn modelId="{02317421-483D-42E7-AE0F-97C4FAFC1EBC}" type="presOf" srcId="{555F5019-BD74-49AE-A43E-7D888A3C75A6}" destId="{0C59D307-7102-4E28-B03D-A190A398AA4B}" srcOrd="0" destOrd="0" presId="urn:microsoft.com/office/officeart/2005/8/layout/vProcess5"/>
    <dgm:cxn modelId="{CD300A75-6896-4B6B-B6BB-01B0DF5BD1FB}" type="presOf" srcId="{83BA2A84-3FB4-44CD-9D3D-EA6D89F3A5F3}" destId="{A2543934-0C60-4363-B773-6961E12B74FA}" srcOrd="0" destOrd="0" presId="urn:microsoft.com/office/officeart/2005/8/layout/vProcess5"/>
    <dgm:cxn modelId="{0FFD7840-020A-4585-88C9-2340948EF8AD}" type="presOf" srcId="{69DFC287-85E2-4827-821A-BCBBA20A1D47}" destId="{74F3B194-9BD0-484D-ADAE-57D699EFA37E}" srcOrd="0" destOrd="0" presId="urn:microsoft.com/office/officeart/2005/8/layout/vProcess5"/>
    <dgm:cxn modelId="{ADC582F4-2998-4049-A9C6-AE9EBDAB4410}" type="presOf" srcId="{5B22DB13-D1FB-4FDB-9BCE-8BDFBA21B57B}" destId="{051D7DDB-EC89-42CD-863F-C88596A9B061}" srcOrd="0" destOrd="0" presId="urn:microsoft.com/office/officeart/2005/8/layout/vProcess5"/>
    <dgm:cxn modelId="{EA0F2E30-C1BB-4523-B693-AD0BD74268B7}" srcId="{9F46B570-ED19-444B-84FA-4E8863916D9B}" destId="{5B22DB13-D1FB-4FDB-9BCE-8BDFBA21B57B}" srcOrd="3" destOrd="0" parTransId="{0EBFE407-AA66-4061-939C-DE6DF3ECDFFF}" sibTransId="{C7EC52D6-98C2-4E3D-8C7D-5A63BAC70E50}"/>
    <dgm:cxn modelId="{2A70912B-956F-47C7-AC94-2843CFC5FDA8}" type="presOf" srcId="{5080FF5E-9F1B-4D9F-AEF2-909B79D718AD}" destId="{C77EE094-D62B-4886-BA01-48978F82729F}" srcOrd="0" destOrd="0" presId="urn:microsoft.com/office/officeart/2005/8/layout/vProcess5"/>
    <dgm:cxn modelId="{548A6A1A-DB27-430F-8581-D1B0BF3C99B0}" type="presOf" srcId="{80A37DD5-1157-4E4C-A4EE-68FF543AA9D9}" destId="{B309C0A6-E424-4A41-A7FB-4CE200AA35DA}" srcOrd="0" destOrd="0" presId="urn:microsoft.com/office/officeart/2005/8/layout/vProcess5"/>
    <dgm:cxn modelId="{9309ACBF-E5B4-43B2-8944-5D4A217EDB7C}" type="presOf" srcId="{5B22DB13-D1FB-4FDB-9BCE-8BDFBA21B57B}" destId="{843205FD-727B-46ED-B674-8C941F501953}" srcOrd="1" destOrd="0" presId="urn:microsoft.com/office/officeart/2005/8/layout/vProcess5"/>
    <dgm:cxn modelId="{44C75CBB-BFD3-459D-B7D0-074C5A8E6133}" type="presOf" srcId="{638979C7-A625-491E-831A-761194F41EE7}" destId="{D8F3A361-A0F4-4C31-ABCE-9081BD58072C}" srcOrd="1" destOrd="0" presId="urn:microsoft.com/office/officeart/2005/8/layout/vProcess5"/>
    <dgm:cxn modelId="{0AA8FFAF-470E-45E6-983B-7F93A6C76232}" type="presOf" srcId="{9F46B570-ED19-444B-84FA-4E8863916D9B}" destId="{0DFE22CE-37D6-4CEA-820E-B45FE03643C3}" srcOrd="0" destOrd="0" presId="urn:microsoft.com/office/officeart/2005/8/layout/vProcess5"/>
    <dgm:cxn modelId="{AD103601-6E41-44EB-8912-6E05F178F8D0}" type="presParOf" srcId="{0DFE22CE-37D6-4CEA-820E-B45FE03643C3}" destId="{37FEDD47-1C44-4A70-B179-46DD5DF7DE52}" srcOrd="0" destOrd="0" presId="urn:microsoft.com/office/officeart/2005/8/layout/vProcess5"/>
    <dgm:cxn modelId="{B8F6AD2F-3184-4DC8-AE29-08F7F6995149}" type="presParOf" srcId="{0DFE22CE-37D6-4CEA-820E-B45FE03643C3}" destId="{E3961BD5-927D-4C6C-A7FF-BF1AC237C758}" srcOrd="1" destOrd="0" presId="urn:microsoft.com/office/officeart/2005/8/layout/vProcess5"/>
    <dgm:cxn modelId="{1F694E64-276F-4622-BDC1-B988D88F5371}" type="presParOf" srcId="{0DFE22CE-37D6-4CEA-820E-B45FE03643C3}" destId="{B309C0A6-E424-4A41-A7FB-4CE200AA35DA}" srcOrd="2" destOrd="0" presId="urn:microsoft.com/office/officeart/2005/8/layout/vProcess5"/>
    <dgm:cxn modelId="{99AE47B5-8AE2-4B3F-A633-B5604854B18C}" type="presParOf" srcId="{0DFE22CE-37D6-4CEA-820E-B45FE03643C3}" destId="{C77EE094-D62B-4886-BA01-48978F82729F}" srcOrd="3" destOrd="0" presId="urn:microsoft.com/office/officeart/2005/8/layout/vProcess5"/>
    <dgm:cxn modelId="{A817DEC2-9C76-4D23-B207-3298B71600E7}" type="presParOf" srcId="{0DFE22CE-37D6-4CEA-820E-B45FE03643C3}" destId="{051D7DDB-EC89-42CD-863F-C88596A9B061}" srcOrd="4" destOrd="0" presId="urn:microsoft.com/office/officeart/2005/8/layout/vProcess5"/>
    <dgm:cxn modelId="{90C7CF04-A666-438D-ADCA-CFE8FD6E24B8}" type="presParOf" srcId="{0DFE22CE-37D6-4CEA-820E-B45FE03643C3}" destId="{0C59D307-7102-4E28-B03D-A190A398AA4B}" srcOrd="5" destOrd="0" presId="urn:microsoft.com/office/officeart/2005/8/layout/vProcess5"/>
    <dgm:cxn modelId="{A5D9B818-539D-416D-9195-09A7238C5014}" type="presParOf" srcId="{0DFE22CE-37D6-4CEA-820E-B45FE03643C3}" destId="{A2543934-0C60-4363-B773-6961E12B74FA}" srcOrd="6" destOrd="0" presId="urn:microsoft.com/office/officeart/2005/8/layout/vProcess5"/>
    <dgm:cxn modelId="{AC174521-5462-4A0D-A9A5-5A013615DBB4}" type="presParOf" srcId="{0DFE22CE-37D6-4CEA-820E-B45FE03643C3}" destId="{74F3B194-9BD0-484D-ADAE-57D699EFA37E}" srcOrd="7" destOrd="0" presId="urn:microsoft.com/office/officeart/2005/8/layout/vProcess5"/>
    <dgm:cxn modelId="{19236A4C-6D29-4A70-9435-EAA26E9FE773}" type="presParOf" srcId="{0DFE22CE-37D6-4CEA-820E-B45FE03643C3}" destId="{D8F3A361-A0F4-4C31-ABCE-9081BD58072C}" srcOrd="8" destOrd="0" presId="urn:microsoft.com/office/officeart/2005/8/layout/vProcess5"/>
    <dgm:cxn modelId="{477D4851-2B18-42C6-AF9B-B50A62E3FEF3}" type="presParOf" srcId="{0DFE22CE-37D6-4CEA-820E-B45FE03643C3}" destId="{26E3440E-FC66-448A-9051-C9949880F6FF}" srcOrd="9" destOrd="0" presId="urn:microsoft.com/office/officeart/2005/8/layout/vProcess5"/>
    <dgm:cxn modelId="{7BCAE7FD-9E38-4E5B-A175-D2C8D1E923F3}" type="presParOf" srcId="{0DFE22CE-37D6-4CEA-820E-B45FE03643C3}" destId="{B69B09A9-0745-42F4-9B32-8E1460E77E3E}" srcOrd="10" destOrd="0" presId="urn:microsoft.com/office/officeart/2005/8/layout/vProcess5"/>
    <dgm:cxn modelId="{BD1D4F3F-A5C9-4905-8815-81D91E40A54E}" type="presParOf" srcId="{0DFE22CE-37D6-4CEA-820E-B45FE03643C3}" destId="{843205FD-727B-46ED-B674-8C941F501953}"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F46B570-ED19-444B-84FA-4E8863916D9B}"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638979C7-A625-491E-831A-761194F41EE7}">
      <dgm:prSet phldrT="[Text]"/>
      <dgm:spPr/>
      <dgm:t>
        <a:bodyPr/>
        <a:lstStyle/>
        <a:p>
          <a:r>
            <a:rPr lang="en-US" u="sng" dirty="0" smtClean="0"/>
            <a:t>Act 2 (2ES2016)</a:t>
          </a:r>
        </a:p>
        <a:p>
          <a:r>
            <a:rPr lang="en-US" u="none" dirty="0" smtClean="0"/>
            <a:t>-Clarified that limitations do not apply to amended returns filed after 7/1/15 if original return was filed before 7/1/15</a:t>
          </a:r>
          <a:endParaRPr lang="en-US" u="sng" dirty="0"/>
        </a:p>
      </dgm:t>
    </dgm:pt>
    <dgm:pt modelId="{82EEEDEA-2546-4796-831C-00823B222E24}" type="parTrans" cxnId="{7F4ECE2A-042F-4243-9F93-3336D6DB2BC1}">
      <dgm:prSet/>
      <dgm:spPr/>
      <dgm:t>
        <a:bodyPr/>
        <a:lstStyle/>
        <a:p>
          <a:endParaRPr lang="en-US"/>
        </a:p>
      </dgm:t>
    </dgm:pt>
    <dgm:pt modelId="{555F5019-BD74-49AE-A43E-7D888A3C75A6}" type="sibTrans" cxnId="{7F4ECE2A-042F-4243-9F93-3336D6DB2BC1}">
      <dgm:prSet/>
      <dgm:spPr/>
      <dgm:t>
        <a:bodyPr/>
        <a:lstStyle/>
        <a:p>
          <a:endParaRPr lang="en-US"/>
        </a:p>
      </dgm:t>
    </dgm:pt>
    <dgm:pt modelId="{80A37DD5-1157-4E4C-A4EE-68FF543AA9D9}">
      <dgm:prSet phldrT="[Text]"/>
      <dgm:spPr/>
      <dgm:t>
        <a:bodyPr/>
        <a:lstStyle/>
        <a:p>
          <a:r>
            <a:rPr lang="en-US" u="sng" dirty="0" smtClean="0"/>
            <a:t>Act 304 (RS2019)</a:t>
          </a:r>
          <a:endParaRPr lang="en-US" u="none" dirty="0" smtClean="0"/>
        </a:p>
        <a:p>
          <a:r>
            <a:rPr lang="en-US" u="none" dirty="0" smtClean="0"/>
            <a:t>-Changed NOL utilization from LIFO back to FIFO</a:t>
          </a:r>
          <a:endParaRPr lang="en-US" u="sng" dirty="0"/>
        </a:p>
      </dgm:t>
    </dgm:pt>
    <dgm:pt modelId="{73CE7470-99ED-4CF9-8427-3E1CA48C17DF}" type="parTrans" cxnId="{E8D70ADF-0D60-48AC-AEF4-D3FD8C4C34DB}">
      <dgm:prSet/>
      <dgm:spPr/>
      <dgm:t>
        <a:bodyPr/>
        <a:lstStyle/>
        <a:p>
          <a:endParaRPr lang="en-US"/>
        </a:p>
      </dgm:t>
    </dgm:pt>
    <dgm:pt modelId="{83BA2A84-3FB4-44CD-9D3D-EA6D89F3A5F3}" type="sibTrans" cxnId="{E8D70ADF-0D60-48AC-AEF4-D3FD8C4C34DB}">
      <dgm:prSet/>
      <dgm:spPr/>
      <dgm:t>
        <a:bodyPr/>
        <a:lstStyle/>
        <a:p>
          <a:endParaRPr lang="en-US"/>
        </a:p>
      </dgm:t>
    </dgm:pt>
    <dgm:pt modelId="{5080FF5E-9F1B-4D9F-AEF2-909B79D718AD}">
      <dgm:prSet phldrT="[Text]"/>
      <dgm:spPr/>
      <dgm:t>
        <a:bodyPr/>
        <a:lstStyle/>
        <a:p>
          <a:r>
            <a:rPr lang="en-US" u="sng" dirty="0" smtClean="0"/>
            <a:t>Act 459 (RS2021)</a:t>
          </a:r>
          <a:endParaRPr lang="en-US" u="none" dirty="0" smtClean="0"/>
        </a:p>
        <a:p>
          <a:r>
            <a:rPr lang="en-US" u="none" dirty="0" smtClean="0"/>
            <a:t>-</a:t>
          </a:r>
          <a:r>
            <a:rPr lang="en-US" u="sng" dirty="0" smtClean="0"/>
            <a:t>Removed the 20 year</a:t>
          </a:r>
          <a:r>
            <a:rPr lang="en-US" u="none" dirty="0" smtClean="0"/>
            <a:t> carryforward limitation</a:t>
          </a:r>
          <a:endParaRPr lang="en-US" u="sng" dirty="0"/>
        </a:p>
      </dgm:t>
    </dgm:pt>
    <dgm:pt modelId="{39D2681B-94F9-4C9E-9434-DAADE7F2F39C}" type="parTrans" cxnId="{04CDA24B-ABFC-4F15-BF00-F8A52E591D6E}">
      <dgm:prSet/>
      <dgm:spPr/>
      <dgm:t>
        <a:bodyPr/>
        <a:lstStyle/>
        <a:p>
          <a:endParaRPr lang="en-US"/>
        </a:p>
      </dgm:t>
    </dgm:pt>
    <dgm:pt modelId="{69DFC287-85E2-4827-821A-BCBBA20A1D47}" type="sibTrans" cxnId="{04CDA24B-ABFC-4F15-BF00-F8A52E591D6E}">
      <dgm:prSet/>
      <dgm:spPr/>
      <dgm:t>
        <a:bodyPr/>
        <a:lstStyle/>
        <a:p>
          <a:endParaRPr lang="en-US"/>
        </a:p>
      </dgm:t>
    </dgm:pt>
    <dgm:pt modelId="{0DFE22CE-37D6-4CEA-820E-B45FE03643C3}" type="pres">
      <dgm:prSet presAssocID="{9F46B570-ED19-444B-84FA-4E8863916D9B}" presName="outerComposite" presStyleCnt="0">
        <dgm:presLayoutVars>
          <dgm:chMax val="5"/>
          <dgm:dir/>
          <dgm:resizeHandles val="exact"/>
        </dgm:presLayoutVars>
      </dgm:prSet>
      <dgm:spPr/>
      <dgm:t>
        <a:bodyPr/>
        <a:lstStyle/>
        <a:p>
          <a:endParaRPr lang="en-US"/>
        </a:p>
      </dgm:t>
    </dgm:pt>
    <dgm:pt modelId="{37FEDD47-1C44-4A70-B179-46DD5DF7DE52}" type="pres">
      <dgm:prSet presAssocID="{9F46B570-ED19-444B-84FA-4E8863916D9B}" presName="dummyMaxCanvas" presStyleCnt="0">
        <dgm:presLayoutVars/>
      </dgm:prSet>
      <dgm:spPr/>
    </dgm:pt>
    <dgm:pt modelId="{5549459A-043C-4B93-B33A-6C3071919EF5}" type="pres">
      <dgm:prSet presAssocID="{9F46B570-ED19-444B-84FA-4E8863916D9B}" presName="ThreeNodes_1" presStyleLbl="node1" presStyleIdx="0" presStyleCnt="3">
        <dgm:presLayoutVars>
          <dgm:bulletEnabled val="1"/>
        </dgm:presLayoutVars>
      </dgm:prSet>
      <dgm:spPr/>
      <dgm:t>
        <a:bodyPr/>
        <a:lstStyle/>
        <a:p>
          <a:endParaRPr lang="en-US"/>
        </a:p>
      </dgm:t>
    </dgm:pt>
    <dgm:pt modelId="{343DBE8A-D301-45A4-B67A-CC50015944B0}" type="pres">
      <dgm:prSet presAssocID="{9F46B570-ED19-444B-84FA-4E8863916D9B}" presName="ThreeNodes_2" presStyleLbl="node1" presStyleIdx="1" presStyleCnt="3">
        <dgm:presLayoutVars>
          <dgm:bulletEnabled val="1"/>
        </dgm:presLayoutVars>
      </dgm:prSet>
      <dgm:spPr/>
      <dgm:t>
        <a:bodyPr/>
        <a:lstStyle/>
        <a:p>
          <a:endParaRPr lang="en-US"/>
        </a:p>
      </dgm:t>
    </dgm:pt>
    <dgm:pt modelId="{CA05ABA7-256F-4121-93FF-76459E57FEED}" type="pres">
      <dgm:prSet presAssocID="{9F46B570-ED19-444B-84FA-4E8863916D9B}" presName="ThreeNodes_3" presStyleLbl="node1" presStyleIdx="2" presStyleCnt="3">
        <dgm:presLayoutVars>
          <dgm:bulletEnabled val="1"/>
        </dgm:presLayoutVars>
      </dgm:prSet>
      <dgm:spPr/>
      <dgm:t>
        <a:bodyPr/>
        <a:lstStyle/>
        <a:p>
          <a:endParaRPr lang="en-US"/>
        </a:p>
      </dgm:t>
    </dgm:pt>
    <dgm:pt modelId="{9098446D-0847-4E53-87CC-C8B2E3CF6291}" type="pres">
      <dgm:prSet presAssocID="{9F46B570-ED19-444B-84FA-4E8863916D9B}" presName="ThreeConn_1-2" presStyleLbl="fgAccFollowNode1" presStyleIdx="0" presStyleCnt="2">
        <dgm:presLayoutVars>
          <dgm:bulletEnabled val="1"/>
        </dgm:presLayoutVars>
      </dgm:prSet>
      <dgm:spPr/>
      <dgm:t>
        <a:bodyPr/>
        <a:lstStyle/>
        <a:p>
          <a:endParaRPr lang="en-US"/>
        </a:p>
      </dgm:t>
    </dgm:pt>
    <dgm:pt modelId="{88859CB5-5346-432E-A701-478A7DD37608}" type="pres">
      <dgm:prSet presAssocID="{9F46B570-ED19-444B-84FA-4E8863916D9B}" presName="ThreeConn_2-3" presStyleLbl="fgAccFollowNode1" presStyleIdx="1" presStyleCnt="2">
        <dgm:presLayoutVars>
          <dgm:bulletEnabled val="1"/>
        </dgm:presLayoutVars>
      </dgm:prSet>
      <dgm:spPr/>
      <dgm:t>
        <a:bodyPr/>
        <a:lstStyle/>
        <a:p>
          <a:endParaRPr lang="en-US"/>
        </a:p>
      </dgm:t>
    </dgm:pt>
    <dgm:pt modelId="{5ABF058F-43A1-4536-9A03-0B6B2D6CA776}" type="pres">
      <dgm:prSet presAssocID="{9F46B570-ED19-444B-84FA-4E8863916D9B}" presName="ThreeNodes_1_text" presStyleLbl="node1" presStyleIdx="2" presStyleCnt="3">
        <dgm:presLayoutVars>
          <dgm:bulletEnabled val="1"/>
        </dgm:presLayoutVars>
      </dgm:prSet>
      <dgm:spPr/>
      <dgm:t>
        <a:bodyPr/>
        <a:lstStyle/>
        <a:p>
          <a:endParaRPr lang="en-US"/>
        </a:p>
      </dgm:t>
    </dgm:pt>
    <dgm:pt modelId="{4EEE31A9-1DA9-429F-AC74-4E93408E706F}" type="pres">
      <dgm:prSet presAssocID="{9F46B570-ED19-444B-84FA-4E8863916D9B}" presName="ThreeNodes_2_text" presStyleLbl="node1" presStyleIdx="2" presStyleCnt="3">
        <dgm:presLayoutVars>
          <dgm:bulletEnabled val="1"/>
        </dgm:presLayoutVars>
      </dgm:prSet>
      <dgm:spPr/>
      <dgm:t>
        <a:bodyPr/>
        <a:lstStyle/>
        <a:p>
          <a:endParaRPr lang="en-US"/>
        </a:p>
      </dgm:t>
    </dgm:pt>
    <dgm:pt modelId="{D887B46A-ECC3-4FD4-8A7A-7E2A41CA44B2}" type="pres">
      <dgm:prSet presAssocID="{9F46B570-ED19-444B-84FA-4E8863916D9B}" presName="ThreeNodes_3_text" presStyleLbl="node1" presStyleIdx="2" presStyleCnt="3">
        <dgm:presLayoutVars>
          <dgm:bulletEnabled val="1"/>
        </dgm:presLayoutVars>
      </dgm:prSet>
      <dgm:spPr/>
      <dgm:t>
        <a:bodyPr/>
        <a:lstStyle/>
        <a:p>
          <a:endParaRPr lang="en-US"/>
        </a:p>
      </dgm:t>
    </dgm:pt>
  </dgm:ptLst>
  <dgm:cxnLst>
    <dgm:cxn modelId="{7F4ECE2A-042F-4243-9F93-3336D6DB2BC1}" srcId="{9F46B570-ED19-444B-84FA-4E8863916D9B}" destId="{638979C7-A625-491E-831A-761194F41EE7}" srcOrd="0" destOrd="0" parTransId="{82EEEDEA-2546-4796-831C-00823B222E24}" sibTransId="{555F5019-BD74-49AE-A43E-7D888A3C75A6}"/>
    <dgm:cxn modelId="{32C07B37-C7C0-4068-A7CA-55C326B52FE4}" type="presOf" srcId="{5080FF5E-9F1B-4D9F-AEF2-909B79D718AD}" destId="{D887B46A-ECC3-4FD4-8A7A-7E2A41CA44B2}" srcOrd="1" destOrd="0" presId="urn:microsoft.com/office/officeart/2005/8/layout/vProcess5"/>
    <dgm:cxn modelId="{EBFED101-5A41-4F58-AA8D-F0EA033002E0}" type="presOf" srcId="{83BA2A84-3FB4-44CD-9D3D-EA6D89F3A5F3}" destId="{88859CB5-5346-432E-A701-478A7DD37608}" srcOrd="0" destOrd="0" presId="urn:microsoft.com/office/officeart/2005/8/layout/vProcess5"/>
    <dgm:cxn modelId="{C430B0EE-850D-4FE2-88FA-8D71A393F68B}" type="presOf" srcId="{555F5019-BD74-49AE-A43E-7D888A3C75A6}" destId="{9098446D-0847-4E53-87CC-C8B2E3CF6291}" srcOrd="0" destOrd="0" presId="urn:microsoft.com/office/officeart/2005/8/layout/vProcess5"/>
    <dgm:cxn modelId="{933260EE-AFFD-49E9-8258-95FBBA8BAC2B}" type="presOf" srcId="{5080FF5E-9F1B-4D9F-AEF2-909B79D718AD}" destId="{CA05ABA7-256F-4121-93FF-76459E57FEED}" srcOrd="0" destOrd="0" presId="urn:microsoft.com/office/officeart/2005/8/layout/vProcess5"/>
    <dgm:cxn modelId="{04CDA24B-ABFC-4F15-BF00-F8A52E591D6E}" srcId="{9F46B570-ED19-444B-84FA-4E8863916D9B}" destId="{5080FF5E-9F1B-4D9F-AEF2-909B79D718AD}" srcOrd="2" destOrd="0" parTransId="{39D2681B-94F9-4C9E-9434-DAADE7F2F39C}" sibTransId="{69DFC287-85E2-4827-821A-BCBBA20A1D47}"/>
    <dgm:cxn modelId="{91D3D9AB-6FA3-4ED7-9F8F-57D9F3015B87}" type="presOf" srcId="{80A37DD5-1157-4E4C-A4EE-68FF543AA9D9}" destId="{4EEE31A9-1DA9-429F-AC74-4E93408E706F}" srcOrd="1" destOrd="0" presId="urn:microsoft.com/office/officeart/2005/8/layout/vProcess5"/>
    <dgm:cxn modelId="{E8D70ADF-0D60-48AC-AEF4-D3FD8C4C34DB}" srcId="{9F46B570-ED19-444B-84FA-4E8863916D9B}" destId="{80A37DD5-1157-4E4C-A4EE-68FF543AA9D9}" srcOrd="1" destOrd="0" parTransId="{73CE7470-99ED-4CF9-8427-3E1CA48C17DF}" sibTransId="{83BA2A84-3FB4-44CD-9D3D-EA6D89F3A5F3}"/>
    <dgm:cxn modelId="{0842A0E7-D97C-4B81-954A-D9EF1CF22C51}" type="presOf" srcId="{80A37DD5-1157-4E4C-A4EE-68FF543AA9D9}" destId="{343DBE8A-D301-45A4-B67A-CC50015944B0}" srcOrd="0" destOrd="0" presId="urn:microsoft.com/office/officeart/2005/8/layout/vProcess5"/>
    <dgm:cxn modelId="{05202310-8AC2-4BD7-A042-AAB8EC7CBEE2}" type="presOf" srcId="{638979C7-A625-491E-831A-761194F41EE7}" destId="{5549459A-043C-4B93-B33A-6C3071919EF5}" srcOrd="0" destOrd="0" presId="urn:microsoft.com/office/officeart/2005/8/layout/vProcess5"/>
    <dgm:cxn modelId="{15BA100D-77FD-4172-9A5E-FDB6E5EE0FE4}" type="presOf" srcId="{638979C7-A625-491E-831A-761194F41EE7}" destId="{5ABF058F-43A1-4536-9A03-0B6B2D6CA776}" srcOrd="1" destOrd="0" presId="urn:microsoft.com/office/officeart/2005/8/layout/vProcess5"/>
    <dgm:cxn modelId="{0AA8FFAF-470E-45E6-983B-7F93A6C76232}" type="presOf" srcId="{9F46B570-ED19-444B-84FA-4E8863916D9B}" destId="{0DFE22CE-37D6-4CEA-820E-B45FE03643C3}" srcOrd="0" destOrd="0" presId="urn:microsoft.com/office/officeart/2005/8/layout/vProcess5"/>
    <dgm:cxn modelId="{AD103601-6E41-44EB-8912-6E05F178F8D0}" type="presParOf" srcId="{0DFE22CE-37D6-4CEA-820E-B45FE03643C3}" destId="{37FEDD47-1C44-4A70-B179-46DD5DF7DE52}" srcOrd="0" destOrd="0" presId="urn:microsoft.com/office/officeart/2005/8/layout/vProcess5"/>
    <dgm:cxn modelId="{A95B2393-DA81-4148-B7FC-F29720C55BE3}" type="presParOf" srcId="{0DFE22CE-37D6-4CEA-820E-B45FE03643C3}" destId="{5549459A-043C-4B93-B33A-6C3071919EF5}" srcOrd="1" destOrd="0" presId="urn:microsoft.com/office/officeart/2005/8/layout/vProcess5"/>
    <dgm:cxn modelId="{C03F1E7C-BD2D-41FE-BBC7-0AFEDFA18948}" type="presParOf" srcId="{0DFE22CE-37D6-4CEA-820E-B45FE03643C3}" destId="{343DBE8A-D301-45A4-B67A-CC50015944B0}" srcOrd="2" destOrd="0" presId="urn:microsoft.com/office/officeart/2005/8/layout/vProcess5"/>
    <dgm:cxn modelId="{FC8B7AD6-71D5-4517-9AB4-74856CC59C20}" type="presParOf" srcId="{0DFE22CE-37D6-4CEA-820E-B45FE03643C3}" destId="{CA05ABA7-256F-4121-93FF-76459E57FEED}" srcOrd="3" destOrd="0" presId="urn:microsoft.com/office/officeart/2005/8/layout/vProcess5"/>
    <dgm:cxn modelId="{49A4A55D-2C1D-41A3-B018-7A08587B0812}" type="presParOf" srcId="{0DFE22CE-37D6-4CEA-820E-B45FE03643C3}" destId="{9098446D-0847-4E53-87CC-C8B2E3CF6291}" srcOrd="4" destOrd="0" presId="urn:microsoft.com/office/officeart/2005/8/layout/vProcess5"/>
    <dgm:cxn modelId="{C1C1E17E-B763-4AA0-9522-EEF1D03BECC4}" type="presParOf" srcId="{0DFE22CE-37D6-4CEA-820E-B45FE03643C3}" destId="{88859CB5-5346-432E-A701-478A7DD37608}" srcOrd="5" destOrd="0" presId="urn:microsoft.com/office/officeart/2005/8/layout/vProcess5"/>
    <dgm:cxn modelId="{6B4954CD-6898-4A0A-BBED-1E7B41CA4AAD}" type="presParOf" srcId="{0DFE22CE-37D6-4CEA-820E-B45FE03643C3}" destId="{5ABF058F-43A1-4536-9A03-0B6B2D6CA776}" srcOrd="6" destOrd="0" presId="urn:microsoft.com/office/officeart/2005/8/layout/vProcess5"/>
    <dgm:cxn modelId="{B8981131-9B75-43A5-B915-93FC1CF24BF0}" type="presParOf" srcId="{0DFE22CE-37D6-4CEA-820E-B45FE03643C3}" destId="{4EEE31A9-1DA9-429F-AC74-4E93408E706F}" srcOrd="7" destOrd="0" presId="urn:microsoft.com/office/officeart/2005/8/layout/vProcess5"/>
    <dgm:cxn modelId="{1659784C-9A1E-4274-A6E0-20DD0241B93A}" type="presParOf" srcId="{0DFE22CE-37D6-4CEA-820E-B45FE03643C3}" destId="{D887B46A-ECC3-4FD4-8A7A-7E2A41CA44B2}"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961BD5-927D-4C6C-A7FF-BF1AC237C758}">
      <dsp:nvSpPr>
        <dsp:cNvPr id="0" name=""/>
        <dsp:cNvSpPr/>
      </dsp:nvSpPr>
      <dsp:spPr>
        <a:xfrm>
          <a:off x="0" y="0"/>
          <a:ext cx="7193280" cy="1207008"/>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u="sng" kern="1200" dirty="0" smtClean="0"/>
            <a:t>Act 103 (RS2015)</a:t>
          </a:r>
        </a:p>
        <a:p>
          <a:pPr lvl="0" algn="l" defTabSz="755650">
            <a:lnSpc>
              <a:spcPct val="90000"/>
            </a:lnSpc>
            <a:spcBef>
              <a:spcPct val="0"/>
            </a:spcBef>
            <a:spcAft>
              <a:spcPct val="35000"/>
            </a:spcAft>
          </a:pPr>
          <a:r>
            <a:rPr lang="en-US" sz="1700" kern="1200" dirty="0" smtClean="0"/>
            <a:t>-Repealed 3 year </a:t>
          </a:r>
          <a:r>
            <a:rPr lang="en-US" sz="1700" u="sng" kern="1200" dirty="0" smtClean="0"/>
            <a:t>carryback rule</a:t>
          </a:r>
        </a:p>
        <a:p>
          <a:pPr lvl="0" algn="l" defTabSz="755650">
            <a:lnSpc>
              <a:spcPct val="90000"/>
            </a:lnSpc>
            <a:spcBef>
              <a:spcPct val="0"/>
            </a:spcBef>
            <a:spcAft>
              <a:spcPct val="35000"/>
            </a:spcAft>
          </a:pPr>
          <a:r>
            <a:rPr lang="en-US" sz="1700" kern="1200" dirty="0" smtClean="0"/>
            <a:t>-Extended </a:t>
          </a:r>
          <a:r>
            <a:rPr lang="en-US" sz="1700" u="sng" kern="1200" dirty="0" smtClean="0"/>
            <a:t>carryforward from 15 to 20 years</a:t>
          </a:r>
          <a:endParaRPr lang="en-US" sz="1700" u="sng" kern="1200" dirty="0"/>
        </a:p>
      </dsp:txBody>
      <dsp:txXfrm>
        <a:off x="35352" y="35352"/>
        <a:ext cx="5788832" cy="1136304"/>
      </dsp:txXfrm>
    </dsp:sp>
    <dsp:sp modelId="{B309C0A6-E424-4A41-A7FB-4CE200AA35DA}">
      <dsp:nvSpPr>
        <dsp:cNvPr id="0" name=""/>
        <dsp:cNvSpPr/>
      </dsp:nvSpPr>
      <dsp:spPr>
        <a:xfrm>
          <a:off x="602437" y="1426464"/>
          <a:ext cx="7193280" cy="1207008"/>
        </a:xfrm>
        <a:prstGeom prst="roundRect">
          <a:avLst>
            <a:gd name="adj" fmla="val 10000"/>
          </a:avLst>
        </a:prstGeom>
        <a:solidFill>
          <a:schemeClr val="accent2">
            <a:hueOff val="2250663"/>
            <a:satOff val="834"/>
            <a:lumOff val="254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u="sng" kern="1200" dirty="0" smtClean="0"/>
            <a:t>Act 123 (RS2015)</a:t>
          </a:r>
          <a:endParaRPr lang="en-US" sz="1700" u="none" kern="1200" dirty="0" smtClean="0"/>
        </a:p>
        <a:p>
          <a:pPr lvl="0" algn="l" defTabSz="755650">
            <a:lnSpc>
              <a:spcPct val="90000"/>
            </a:lnSpc>
            <a:spcBef>
              <a:spcPct val="0"/>
            </a:spcBef>
            <a:spcAft>
              <a:spcPct val="35000"/>
            </a:spcAft>
          </a:pPr>
          <a:r>
            <a:rPr lang="en-US" sz="1700" u="none" kern="1200" dirty="0" smtClean="0"/>
            <a:t>-</a:t>
          </a:r>
          <a:r>
            <a:rPr lang="en-US" sz="1700" u="sng" kern="1200" dirty="0" smtClean="0"/>
            <a:t>Temporarily</a:t>
          </a:r>
          <a:r>
            <a:rPr lang="en-US" sz="1700" u="none" kern="1200" dirty="0" smtClean="0"/>
            <a:t> reduced NOL deduction from 100% to 72%</a:t>
          </a:r>
          <a:endParaRPr lang="en-US" sz="1700" u="sng" kern="1200" dirty="0"/>
        </a:p>
      </dsp:txBody>
      <dsp:txXfrm>
        <a:off x="637789" y="1461816"/>
        <a:ext cx="5735583" cy="1136304"/>
      </dsp:txXfrm>
    </dsp:sp>
    <dsp:sp modelId="{C77EE094-D62B-4886-BA01-48978F82729F}">
      <dsp:nvSpPr>
        <dsp:cNvPr id="0" name=""/>
        <dsp:cNvSpPr/>
      </dsp:nvSpPr>
      <dsp:spPr>
        <a:xfrm>
          <a:off x="1195882" y="2852928"/>
          <a:ext cx="7193280" cy="1207008"/>
        </a:xfrm>
        <a:prstGeom prst="roundRect">
          <a:avLst>
            <a:gd name="adj" fmla="val 10000"/>
          </a:avLst>
        </a:prstGeom>
        <a:solidFill>
          <a:schemeClr val="accent2">
            <a:hueOff val="4501327"/>
            <a:satOff val="1667"/>
            <a:lumOff val="5097"/>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u="sng" kern="1200" dirty="0" smtClean="0"/>
            <a:t>Act 24 (1ES2016)</a:t>
          </a:r>
          <a:endParaRPr lang="en-US" sz="1700" u="none" kern="1200" dirty="0" smtClean="0"/>
        </a:p>
        <a:p>
          <a:pPr lvl="0" algn="l" defTabSz="755650">
            <a:lnSpc>
              <a:spcPct val="90000"/>
            </a:lnSpc>
            <a:spcBef>
              <a:spcPct val="0"/>
            </a:spcBef>
            <a:spcAft>
              <a:spcPct val="35000"/>
            </a:spcAft>
          </a:pPr>
          <a:r>
            <a:rPr lang="en-US" sz="1700" u="none" kern="1200" dirty="0" smtClean="0"/>
            <a:t>-Changed NOL utilization from FIFO to LIFO</a:t>
          </a:r>
          <a:endParaRPr lang="en-US" sz="1700" u="sng" kern="1200" dirty="0"/>
        </a:p>
      </dsp:txBody>
      <dsp:txXfrm>
        <a:off x="1231234" y="2888280"/>
        <a:ext cx="5744575" cy="1136303"/>
      </dsp:txXfrm>
    </dsp:sp>
    <dsp:sp modelId="{051D7DDB-EC89-42CD-863F-C88596A9B061}">
      <dsp:nvSpPr>
        <dsp:cNvPr id="0" name=""/>
        <dsp:cNvSpPr/>
      </dsp:nvSpPr>
      <dsp:spPr>
        <a:xfrm>
          <a:off x="1798319" y="4279392"/>
          <a:ext cx="7193280" cy="1207008"/>
        </a:xfrm>
        <a:prstGeom prst="roundRect">
          <a:avLst>
            <a:gd name="adj" fmla="val 10000"/>
          </a:avLst>
        </a:prstGeom>
        <a:solidFill>
          <a:schemeClr val="accent2">
            <a:hueOff val="6751989"/>
            <a:satOff val="2501"/>
            <a:lumOff val="764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US" sz="1700" u="sng" kern="1200" dirty="0" smtClean="0"/>
            <a:t>Act 6 (1ES2016)</a:t>
          </a:r>
        </a:p>
        <a:p>
          <a:pPr lvl="0" algn="l" defTabSz="755650">
            <a:lnSpc>
              <a:spcPct val="90000"/>
            </a:lnSpc>
            <a:spcBef>
              <a:spcPct val="0"/>
            </a:spcBef>
            <a:spcAft>
              <a:spcPct val="35000"/>
            </a:spcAft>
          </a:pPr>
          <a:r>
            <a:rPr lang="en-US" sz="1700" u="none" kern="1200" dirty="0" smtClean="0"/>
            <a:t>-Permanently reduced </a:t>
          </a:r>
          <a:r>
            <a:rPr lang="en-US" sz="1700" u="sng" kern="1200" dirty="0" smtClean="0"/>
            <a:t>NOL deduction from 100% to 72%</a:t>
          </a:r>
        </a:p>
        <a:p>
          <a:pPr lvl="0" algn="l" defTabSz="755650">
            <a:lnSpc>
              <a:spcPct val="90000"/>
            </a:lnSpc>
            <a:spcBef>
              <a:spcPct val="0"/>
            </a:spcBef>
            <a:spcAft>
              <a:spcPct val="35000"/>
            </a:spcAft>
          </a:pPr>
          <a:r>
            <a:rPr lang="en-US" sz="1700" u="none" kern="1200" dirty="0" smtClean="0"/>
            <a:t>-Limited </a:t>
          </a:r>
          <a:r>
            <a:rPr lang="en-US" sz="1700" u="sng" kern="1200" dirty="0" smtClean="0"/>
            <a:t>NOL to 72% of net income </a:t>
          </a:r>
          <a:endParaRPr lang="en-US" sz="1700" u="sng" kern="1200" dirty="0"/>
        </a:p>
      </dsp:txBody>
      <dsp:txXfrm>
        <a:off x="1833671" y="4314744"/>
        <a:ext cx="5735583" cy="1136304"/>
      </dsp:txXfrm>
    </dsp:sp>
    <dsp:sp modelId="{0C59D307-7102-4E28-B03D-A190A398AA4B}">
      <dsp:nvSpPr>
        <dsp:cNvPr id="0" name=""/>
        <dsp:cNvSpPr/>
      </dsp:nvSpPr>
      <dsp:spPr>
        <a:xfrm>
          <a:off x="6408724" y="924458"/>
          <a:ext cx="784555" cy="784555"/>
        </a:xfrm>
        <a:prstGeom prst="downArrow">
          <a:avLst>
            <a:gd name="adj1" fmla="val 55000"/>
            <a:gd name="adj2" fmla="val 45000"/>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6585249" y="924458"/>
        <a:ext cx="431505" cy="590378"/>
      </dsp:txXfrm>
    </dsp:sp>
    <dsp:sp modelId="{A2543934-0C60-4363-B773-6961E12B74FA}">
      <dsp:nvSpPr>
        <dsp:cNvPr id="0" name=""/>
        <dsp:cNvSpPr/>
      </dsp:nvSpPr>
      <dsp:spPr>
        <a:xfrm>
          <a:off x="7011162" y="2350922"/>
          <a:ext cx="784555" cy="784555"/>
        </a:xfrm>
        <a:prstGeom prst="downArrow">
          <a:avLst>
            <a:gd name="adj1" fmla="val 55000"/>
            <a:gd name="adj2" fmla="val 45000"/>
          </a:avLst>
        </a:prstGeom>
        <a:solidFill>
          <a:schemeClr val="accent2">
            <a:tint val="40000"/>
            <a:alpha val="90000"/>
            <a:hueOff val="3296835"/>
            <a:satOff val="4387"/>
            <a:lumOff val="784"/>
            <a:alphaOff val="0"/>
          </a:schemeClr>
        </a:solidFill>
        <a:ln w="19050" cap="flat" cmpd="sng" algn="ctr">
          <a:solidFill>
            <a:schemeClr val="accent2">
              <a:tint val="40000"/>
              <a:alpha val="90000"/>
              <a:hueOff val="3296835"/>
              <a:satOff val="4387"/>
              <a:lumOff val="78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7187687" y="2350922"/>
        <a:ext cx="431505" cy="590378"/>
      </dsp:txXfrm>
    </dsp:sp>
    <dsp:sp modelId="{74F3B194-9BD0-484D-ADAE-57D699EFA37E}">
      <dsp:nvSpPr>
        <dsp:cNvPr id="0" name=""/>
        <dsp:cNvSpPr/>
      </dsp:nvSpPr>
      <dsp:spPr>
        <a:xfrm>
          <a:off x="7604607" y="3777386"/>
          <a:ext cx="784555" cy="784555"/>
        </a:xfrm>
        <a:prstGeom prst="downArrow">
          <a:avLst>
            <a:gd name="adj1" fmla="val 55000"/>
            <a:gd name="adj2" fmla="val 45000"/>
          </a:avLst>
        </a:prstGeom>
        <a:solidFill>
          <a:schemeClr val="accent2">
            <a:tint val="40000"/>
            <a:alpha val="90000"/>
            <a:hueOff val="6593669"/>
            <a:satOff val="8774"/>
            <a:lumOff val="1569"/>
            <a:alphaOff val="0"/>
          </a:schemeClr>
        </a:solidFill>
        <a:ln w="19050" cap="flat" cmpd="sng" algn="ctr">
          <a:solidFill>
            <a:schemeClr val="accent2">
              <a:tint val="40000"/>
              <a:alpha val="90000"/>
              <a:hueOff val="6593669"/>
              <a:satOff val="8774"/>
              <a:lumOff val="15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US" sz="3600" kern="1200"/>
        </a:p>
      </dsp:txBody>
      <dsp:txXfrm>
        <a:off x="7781132" y="3777386"/>
        <a:ext cx="431505" cy="59037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49459A-043C-4B93-B33A-6C3071919EF5}">
      <dsp:nvSpPr>
        <dsp:cNvPr id="0" name=""/>
        <dsp:cNvSpPr/>
      </dsp:nvSpPr>
      <dsp:spPr>
        <a:xfrm>
          <a:off x="0" y="0"/>
          <a:ext cx="7480935" cy="1120140"/>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u="sng" kern="1200" dirty="0" smtClean="0"/>
            <a:t>Act 2 (2ES2016)</a:t>
          </a:r>
        </a:p>
        <a:p>
          <a:pPr lvl="0" algn="l" defTabSz="800100">
            <a:lnSpc>
              <a:spcPct val="90000"/>
            </a:lnSpc>
            <a:spcBef>
              <a:spcPct val="0"/>
            </a:spcBef>
            <a:spcAft>
              <a:spcPct val="35000"/>
            </a:spcAft>
          </a:pPr>
          <a:r>
            <a:rPr lang="en-US" sz="1800" u="none" kern="1200" dirty="0" smtClean="0"/>
            <a:t>-Clarified that limitations do not apply to amended returns filed after 7/1/15 if original return was filed before 7/1/15</a:t>
          </a:r>
          <a:endParaRPr lang="en-US" sz="1800" u="sng" kern="1200" dirty="0"/>
        </a:p>
      </dsp:txBody>
      <dsp:txXfrm>
        <a:off x="32808" y="32808"/>
        <a:ext cx="6272216" cy="1054524"/>
      </dsp:txXfrm>
    </dsp:sp>
    <dsp:sp modelId="{343DBE8A-D301-45A4-B67A-CC50015944B0}">
      <dsp:nvSpPr>
        <dsp:cNvPr id="0" name=""/>
        <dsp:cNvSpPr/>
      </dsp:nvSpPr>
      <dsp:spPr>
        <a:xfrm>
          <a:off x="660082" y="1306829"/>
          <a:ext cx="7480935" cy="1120140"/>
        </a:xfrm>
        <a:prstGeom prst="roundRect">
          <a:avLst>
            <a:gd name="adj" fmla="val 10000"/>
          </a:avLst>
        </a:prstGeom>
        <a:solidFill>
          <a:schemeClr val="accent2">
            <a:hueOff val="3375995"/>
            <a:satOff val="1250"/>
            <a:lumOff val="382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u="sng" kern="1200" dirty="0" smtClean="0"/>
            <a:t>Act 304 (RS2019)</a:t>
          </a:r>
          <a:endParaRPr lang="en-US" sz="1800" u="none" kern="1200" dirty="0" smtClean="0"/>
        </a:p>
        <a:p>
          <a:pPr lvl="0" algn="l" defTabSz="800100">
            <a:lnSpc>
              <a:spcPct val="90000"/>
            </a:lnSpc>
            <a:spcBef>
              <a:spcPct val="0"/>
            </a:spcBef>
            <a:spcAft>
              <a:spcPct val="35000"/>
            </a:spcAft>
          </a:pPr>
          <a:r>
            <a:rPr lang="en-US" sz="1800" u="none" kern="1200" dirty="0" smtClean="0"/>
            <a:t>-Changed NOL utilization from LIFO back to FIFO</a:t>
          </a:r>
          <a:endParaRPr lang="en-US" sz="1800" u="sng" kern="1200" dirty="0"/>
        </a:p>
      </dsp:txBody>
      <dsp:txXfrm>
        <a:off x="692890" y="1339637"/>
        <a:ext cx="6027146" cy="1054524"/>
      </dsp:txXfrm>
    </dsp:sp>
    <dsp:sp modelId="{CA05ABA7-256F-4121-93FF-76459E57FEED}">
      <dsp:nvSpPr>
        <dsp:cNvPr id="0" name=""/>
        <dsp:cNvSpPr/>
      </dsp:nvSpPr>
      <dsp:spPr>
        <a:xfrm>
          <a:off x="1320165" y="2613659"/>
          <a:ext cx="7480935" cy="1120140"/>
        </a:xfrm>
        <a:prstGeom prst="roundRect">
          <a:avLst>
            <a:gd name="adj" fmla="val 10000"/>
          </a:avLst>
        </a:prstGeom>
        <a:solidFill>
          <a:schemeClr val="accent2">
            <a:hueOff val="6751989"/>
            <a:satOff val="2501"/>
            <a:lumOff val="764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u="sng" kern="1200" dirty="0" smtClean="0"/>
            <a:t>Act 459 (RS2021)</a:t>
          </a:r>
          <a:endParaRPr lang="en-US" sz="1800" u="none" kern="1200" dirty="0" smtClean="0"/>
        </a:p>
        <a:p>
          <a:pPr lvl="0" algn="l" defTabSz="800100">
            <a:lnSpc>
              <a:spcPct val="90000"/>
            </a:lnSpc>
            <a:spcBef>
              <a:spcPct val="0"/>
            </a:spcBef>
            <a:spcAft>
              <a:spcPct val="35000"/>
            </a:spcAft>
          </a:pPr>
          <a:r>
            <a:rPr lang="en-US" sz="1800" u="none" kern="1200" dirty="0" smtClean="0"/>
            <a:t>-</a:t>
          </a:r>
          <a:r>
            <a:rPr lang="en-US" sz="1800" u="sng" kern="1200" dirty="0" smtClean="0"/>
            <a:t>Removed the 20 year</a:t>
          </a:r>
          <a:r>
            <a:rPr lang="en-US" sz="1800" u="none" kern="1200" dirty="0" smtClean="0"/>
            <a:t> carryforward limitation</a:t>
          </a:r>
          <a:endParaRPr lang="en-US" sz="1800" u="sng" kern="1200" dirty="0"/>
        </a:p>
      </dsp:txBody>
      <dsp:txXfrm>
        <a:off x="1352973" y="2646467"/>
        <a:ext cx="6027146" cy="1054524"/>
      </dsp:txXfrm>
    </dsp:sp>
    <dsp:sp modelId="{9098446D-0847-4E53-87CC-C8B2E3CF6291}">
      <dsp:nvSpPr>
        <dsp:cNvPr id="0" name=""/>
        <dsp:cNvSpPr/>
      </dsp:nvSpPr>
      <dsp:spPr>
        <a:xfrm>
          <a:off x="6752844" y="849439"/>
          <a:ext cx="728091" cy="728091"/>
        </a:xfrm>
        <a:prstGeom prst="downArrow">
          <a:avLst>
            <a:gd name="adj1" fmla="val 55000"/>
            <a:gd name="adj2" fmla="val 45000"/>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US" sz="3500" kern="1200"/>
        </a:p>
      </dsp:txBody>
      <dsp:txXfrm>
        <a:off x="6916664" y="849439"/>
        <a:ext cx="400451" cy="547888"/>
      </dsp:txXfrm>
    </dsp:sp>
    <dsp:sp modelId="{88859CB5-5346-432E-A701-478A7DD37608}">
      <dsp:nvSpPr>
        <dsp:cNvPr id="0" name=""/>
        <dsp:cNvSpPr/>
      </dsp:nvSpPr>
      <dsp:spPr>
        <a:xfrm>
          <a:off x="7412927" y="2148801"/>
          <a:ext cx="728091" cy="728091"/>
        </a:xfrm>
        <a:prstGeom prst="downArrow">
          <a:avLst>
            <a:gd name="adj1" fmla="val 55000"/>
            <a:gd name="adj2" fmla="val 45000"/>
          </a:avLst>
        </a:prstGeom>
        <a:solidFill>
          <a:schemeClr val="accent2">
            <a:tint val="40000"/>
            <a:alpha val="90000"/>
            <a:hueOff val="6593669"/>
            <a:satOff val="8774"/>
            <a:lumOff val="1569"/>
            <a:alphaOff val="0"/>
          </a:schemeClr>
        </a:solidFill>
        <a:ln w="19050" cap="flat" cmpd="sng" algn="ctr">
          <a:solidFill>
            <a:schemeClr val="accent2">
              <a:tint val="40000"/>
              <a:alpha val="90000"/>
              <a:hueOff val="6593669"/>
              <a:satOff val="8774"/>
              <a:lumOff val="15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4450" tIns="44450" rIns="44450" bIns="44450" numCol="1" spcCol="1270" anchor="ctr" anchorCtr="0">
          <a:noAutofit/>
        </a:bodyPr>
        <a:lstStyle/>
        <a:p>
          <a:pPr lvl="0" algn="ctr" defTabSz="1555750">
            <a:lnSpc>
              <a:spcPct val="90000"/>
            </a:lnSpc>
            <a:spcBef>
              <a:spcPct val="0"/>
            </a:spcBef>
            <a:spcAft>
              <a:spcPct val="35000"/>
            </a:spcAft>
          </a:pPr>
          <a:endParaRPr lang="en-US" sz="3500" kern="1200"/>
        </a:p>
      </dsp:txBody>
      <dsp:txXfrm>
        <a:off x="7576747" y="2148801"/>
        <a:ext cx="400451" cy="54788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17" tIns="46659" rIns="93317" bIns="46659" rtlCol="0"/>
          <a:lstStyle>
            <a:lvl1pPr algn="l">
              <a:defRPr sz="1200"/>
            </a:lvl1pPr>
          </a:lstStyle>
          <a:p>
            <a:endParaRPr lang="en-US" dirty="0"/>
          </a:p>
        </p:txBody>
      </p:sp>
      <p:sp>
        <p:nvSpPr>
          <p:cNvPr id="3" name="Date Placeholder 2"/>
          <p:cNvSpPr>
            <a:spLocks noGrp="1"/>
          </p:cNvSpPr>
          <p:nvPr>
            <p:ph type="dt" idx="1"/>
          </p:nvPr>
        </p:nvSpPr>
        <p:spPr>
          <a:xfrm>
            <a:off x="3978132" y="0"/>
            <a:ext cx="3043343" cy="465455"/>
          </a:xfrm>
          <a:prstGeom prst="rect">
            <a:avLst/>
          </a:prstGeom>
        </p:spPr>
        <p:txBody>
          <a:bodyPr vert="horz" lIns="93317" tIns="46659" rIns="93317" bIns="46659" rtlCol="0"/>
          <a:lstStyle>
            <a:lvl1pPr algn="r">
              <a:defRPr sz="1200"/>
            </a:lvl1pPr>
          </a:lstStyle>
          <a:p>
            <a:fld id="{BE4A7C2F-9EE6-4656-86A8-0D136E69E9EE}" type="datetimeFigureOut">
              <a:rPr lang="en-US" smtClean="0"/>
              <a:t>11/16/2023</a:t>
            </a:fld>
            <a:endParaRPr lang="en-US" dirty="0"/>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17" tIns="46659" rIns="93317" bIns="46659" rtlCol="0" anchor="ctr"/>
          <a:lstStyle/>
          <a:p>
            <a:endParaRPr lang="en-US" dirty="0"/>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17" tIns="46659" rIns="93317" bIns="4665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30"/>
            <a:ext cx="3043343" cy="465455"/>
          </a:xfrm>
          <a:prstGeom prst="rect">
            <a:avLst/>
          </a:prstGeom>
        </p:spPr>
        <p:txBody>
          <a:bodyPr vert="horz" lIns="93317" tIns="46659" rIns="93317" bIns="4665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5455"/>
          </a:xfrm>
          <a:prstGeom prst="rect">
            <a:avLst/>
          </a:prstGeom>
        </p:spPr>
        <p:txBody>
          <a:bodyPr vert="horz" lIns="93317" tIns="46659" rIns="93317" bIns="46659" rtlCol="0" anchor="b"/>
          <a:lstStyle>
            <a:lvl1pPr algn="r">
              <a:defRPr sz="1200"/>
            </a:lvl1pPr>
          </a:lstStyle>
          <a:p>
            <a:fld id="{AEECEDF2-7334-4A32-85DA-2E6F25D5894B}" type="slidenum">
              <a:rPr lang="en-US" smtClean="0"/>
              <a:t>‹#›</a:t>
            </a:fld>
            <a:endParaRPr lang="en-US" dirty="0"/>
          </a:p>
        </p:txBody>
      </p:sp>
    </p:spTree>
    <p:extLst>
      <p:ext uri="{BB962C8B-B14F-4D97-AF65-F5344CB8AC3E}">
        <p14:creationId xmlns:p14="http://schemas.microsoft.com/office/powerpoint/2010/main" val="2896868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1</a:t>
            </a:fld>
            <a:endParaRPr lang="en-US" dirty="0"/>
          </a:p>
        </p:txBody>
      </p:sp>
    </p:spTree>
    <p:extLst>
      <p:ext uri="{BB962C8B-B14F-4D97-AF65-F5344CB8AC3E}">
        <p14:creationId xmlns:p14="http://schemas.microsoft.com/office/powerpoint/2010/main" val="2836801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12</a:t>
            </a:fld>
            <a:endParaRPr lang="en-US" dirty="0"/>
          </a:p>
        </p:txBody>
      </p:sp>
    </p:spTree>
    <p:extLst>
      <p:ext uri="{BB962C8B-B14F-4D97-AF65-F5344CB8AC3E}">
        <p14:creationId xmlns:p14="http://schemas.microsoft.com/office/powerpoint/2010/main" val="33163546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13</a:t>
            </a:fld>
            <a:endParaRPr lang="en-US" dirty="0"/>
          </a:p>
        </p:txBody>
      </p:sp>
    </p:spTree>
    <p:extLst>
      <p:ext uri="{BB962C8B-B14F-4D97-AF65-F5344CB8AC3E}">
        <p14:creationId xmlns:p14="http://schemas.microsoft.com/office/powerpoint/2010/main" val="35556536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14</a:t>
            </a:fld>
            <a:endParaRPr lang="en-US" dirty="0"/>
          </a:p>
        </p:txBody>
      </p:sp>
    </p:spTree>
    <p:extLst>
      <p:ext uri="{BB962C8B-B14F-4D97-AF65-F5344CB8AC3E}">
        <p14:creationId xmlns:p14="http://schemas.microsoft.com/office/powerpoint/2010/main" val="2564131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15</a:t>
            </a:fld>
            <a:endParaRPr lang="en-US" dirty="0"/>
          </a:p>
        </p:txBody>
      </p:sp>
    </p:spTree>
    <p:extLst>
      <p:ext uri="{BB962C8B-B14F-4D97-AF65-F5344CB8AC3E}">
        <p14:creationId xmlns:p14="http://schemas.microsoft.com/office/powerpoint/2010/main" val="34993817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16</a:t>
            </a:fld>
            <a:endParaRPr lang="en-US" dirty="0"/>
          </a:p>
        </p:txBody>
      </p:sp>
    </p:spTree>
    <p:extLst>
      <p:ext uri="{BB962C8B-B14F-4D97-AF65-F5344CB8AC3E}">
        <p14:creationId xmlns:p14="http://schemas.microsoft.com/office/powerpoint/2010/main" val="38144858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18</a:t>
            </a:fld>
            <a:endParaRPr lang="en-US" dirty="0"/>
          </a:p>
        </p:txBody>
      </p:sp>
    </p:spTree>
    <p:extLst>
      <p:ext uri="{BB962C8B-B14F-4D97-AF65-F5344CB8AC3E}">
        <p14:creationId xmlns:p14="http://schemas.microsoft.com/office/powerpoint/2010/main" val="19962768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19</a:t>
            </a:fld>
            <a:endParaRPr lang="en-US" dirty="0"/>
          </a:p>
        </p:txBody>
      </p:sp>
    </p:spTree>
    <p:extLst>
      <p:ext uri="{BB962C8B-B14F-4D97-AF65-F5344CB8AC3E}">
        <p14:creationId xmlns:p14="http://schemas.microsoft.com/office/powerpoint/2010/main" val="26479982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20</a:t>
            </a:fld>
            <a:endParaRPr lang="en-US" dirty="0"/>
          </a:p>
        </p:txBody>
      </p:sp>
    </p:spTree>
    <p:extLst>
      <p:ext uri="{BB962C8B-B14F-4D97-AF65-F5344CB8AC3E}">
        <p14:creationId xmlns:p14="http://schemas.microsoft.com/office/powerpoint/2010/main" val="26546923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21</a:t>
            </a:fld>
            <a:endParaRPr lang="en-US" dirty="0"/>
          </a:p>
        </p:txBody>
      </p:sp>
    </p:spTree>
    <p:extLst>
      <p:ext uri="{BB962C8B-B14F-4D97-AF65-F5344CB8AC3E}">
        <p14:creationId xmlns:p14="http://schemas.microsoft.com/office/powerpoint/2010/main" val="96954617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ECEDF2-7334-4A32-85DA-2E6F25D5894B}" type="slidenum">
              <a:rPr lang="en-US" smtClean="0"/>
              <a:t>22</a:t>
            </a:fld>
            <a:endParaRPr lang="en-US"/>
          </a:p>
        </p:txBody>
      </p:sp>
    </p:spTree>
    <p:extLst>
      <p:ext uri="{BB962C8B-B14F-4D97-AF65-F5344CB8AC3E}">
        <p14:creationId xmlns:p14="http://schemas.microsoft.com/office/powerpoint/2010/main" val="36225693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2</a:t>
            </a:fld>
            <a:endParaRPr lang="en-US" dirty="0"/>
          </a:p>
        </p:txBody>
      </p:sp>
    </p:spTree>
    <p:extLst>
      <p:ext uri="{BB962C8B-B14F-4D97-AF65-F5344CB8AC3E}">
        <p14:creationId xmlns:p14="http://schemas.microsoft.com/office/powerpoint/2010/main" val="29813859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ECEDF2-7334-4A32-85DA-2E6F25D5894B}" type="slidenum">
              <a:rPr lang="en-US" smtClean="0"/>
              <a:t>23</a:t>
            </a:fld>
            <a:endParaRPr lang="en-US"/>
          </a:p>
        </p:txBody>
      </p:sp>
    </p:spTree>
    <p:extLst>
      <p:ext uri="{BB962C8B-B14F-4D97-AF65-F5344CB8AC3E}">
        <p14:creationId xmlns:p14="http://schemas.microsoft.com/office/powerpoint/2010/main" val="34092167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26</a:t>
            </a:fld>
            <a:endParaRPr lang="en-US" dirty="0"/>
          </a:p>
        </p:txBody>
      </p:sp>
    </p:spTree>
    <p:extLst>
      <p:ext uri="{BB962C8B-B14F-4D97-AF65-F5344CB8AC3E}">
        <p14:creationId xmlns:p14="http://schemas.microsoft.com/office/powerpoint/2010/main" val="400726811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27</a:t>
            </a:fld>
            <a:endParaRPr lang="en-US" dirty="0"/>
          </a:p>
        </p:txBody>
      </p:sp>
    </p:spTree>
    <p:extLst>
      <p:ext uri="{BB962C8B-B14F-4D97-AF65-F5344CB8AC3E}">
        <p14:creationId xmlns:p14="http://schemas.microsoft.com/office/powerpoint/2010/main" val="111914329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28</a:t>
            </a:fld>
            <a:endParaRPr lang="en-US" dirty="0"/>
          </a:p>
        </p:txBody>
      </p:sp>
    </p:spTree>
    <p:extLst>
      <p:ext uri="{BB962C8B-B14F-4D97-AF65-F5344CB8AC3E}">
        <p14:creationId xmlns:p14="http://schemas.microsoft.com/office/powerpoint/2010/main" val="33257523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29</a:t>
            </a:fld>
            <a:endParaRPr lang="en-US" dirty="0"/>
          </a:p>
        </p:txBody>
      </p:sp>
    </p:spTree>
    <p:extLst>
      <p:ext uri="{BB962C8B-B14F-4D97-AF65-F5344CB8AC3E}">
        <p14:creationId xmlns:p14="http://schemas.microsoft.com/office/powerpoint/2010/main" val="27268750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30</a:t>
            </a:fld>
            <a:endParaRPr lang="en-US" dirty="0"/>
          </a:p>
        </p:txBody>
      </p:sp>
    </p:spTree>
    <p:extLst>
      <p:ext uri="{BB962C8B-B14F-4D97-AF65-F5344CB8AC3E}">
        <p14:creationId xmlns:p14="http://schemas.microsoft.com/office/powerpoint/2010/main" val="30507299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31</a:t>
            </a:fld>
            <a:endParaRPr lang="en-US" dirty="0"/>
          </a:p>
        </p:txBody>
      </p:sp>
    </p:spTree>
    <p:extLst>
      <p:ext uri="{BB962C8B-B14F-4D97-AF65-F5344CB8AC3E}">
        <p14:creationId xmlns:p14="http://schemas.microsoft.com/office/powerpoint/2010/main" val="337886972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32</a:t>
            </a:fld>
            <a:endParaRPr lang="en-US" dirty="0"/>
          </a:p>
        </p:txBody>
      </p:sp>
    </p:spTree>
    <p:extLst>
      <p:ext uri="{BB962C8B-B14F-4D97-AF65-F5344CB8AC3E}">
        <p14:creationId xmlns:p14="http://schemas.microsoft.com/office/powerpoint/2010/main" val="30875009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ECEDF2-7334-4A32-85DA-2E6F25D5894B}" type="slidenum">
              <a:rPr lang="en-US" smtClean="0"/>
              <a:t>36</a:t>
            </a:fld>
            <a:endParaRPr lang="en-US"/>
          </a:p>
        </p:txBody>
      </p:sp>
    </p:spTree>
    <p:extLst>
      <p:ext uri="{BB962C8B-B14F-4D97-AF65-F5344CB8AC3E}">
        <p14:creationId xmlns:p14="http://schemas.microsoft.com/office/powerpoint/2010/main" val="11780464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37</a:t>
            </a:fld>
            <a:endParaRPr lang="en-US" dirty="0"/>
          </a:p>
        </p:txBody>
      </p:sp>
    </p:spTree>
    <p:extLst>
      <p:ext uri="{BB962C8B-B14F-4D97-AF65-F5344CB8AC3E}">
        <p14:creationId xmlns:p14="http://schemas.microsoft.com/office/powerpoint/2010/main" val="3792674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5</a:t>
            </a:fld>
            <a:endParaRPr lang="en-US" dirty="0"/>
          </a:p>
        </p:txBody>
      </p:sp>
    </p:spTree>
    <p:extLst>
      <p:ext uri="{BB962C8B-B14F-4D97-AF65-F5344CB8AC3E}">
        <p14:creationId xmlns:p14="http://schemas.microsoft.com/office/powerpoint/2010/main" val="23347064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ECEDF2-7334-4A32-85DA-2E6F25D5894B}" type="slidenum">
              <a:rPr lang="en-US" smtClean="0"/>
              <a:t>43</a:t>
            </a:fld>
            <a:endParaRPr lang="en-US"/>
          </a:p>
        </p:txBody>
      </p:sp>
    </p:spTree>
    <p:extLst>
      <p:ext uri="{BB962C8B-B14F-4D97-AF65-F5344CB8AC3E}">
        <p14:creationId xmlns:p14="http://schemas.microsoft.com/office/powerpoint/2010/main" val="29886677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ECEDF2-7334-4A32-85DA-2E6F25D5894B}" type="slidenum">
              <a:rPr lang="en-US" smtClean="0"/>
              <a:t>44</a:t>
            </a:fld>
            <a:endParaRPr lang="en-US"/>
          </a:p>
        </p:txBody>
      </p:sp>
    </p:spTree>
    <p:extLst>
      <p:ext uri="{BB962C8B-B14F-4D97-AF65-F5344CB8AC3E}">
        <p14:creationId xmlns:p14="http://schemas.microsoft.com/office/powerpoint/2010/main" val="171645020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ECEDF2-7334-4A32-85DA-2E6F25D5894B}" type="slidenum">
              <a:rPr lang="en-US" smtClean="0"/>
              <a:t>47</a:t>
            </a:fld>
            <a:endParaRPr lang="en-US"/>
          </a:p>
        </p:txBody>
      </p:sp>
    </p:spTree>
    <p:extLst>
      <p:ext uri="{BB962C8B-B14F-4D97-AF65-F5344CB8AC3E}">
        <p14:creationId xmlns:p14="http://schemas.microsoft.com/office/powerpoint/2010/main" val="34559752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ECEDF2-7334-4A32-85DA-2E6F25D5894B}" type="slidenum">
              <a:rPr lang="en-US" smtClean="0"/>
              <a:t>48</a:t>
            </a:fld>
            <a:endParaRPr lang="en-US"/>
          </a:p>
        </p:txBody>
      </p:sp>
    </p:spTree>
    <p:extLst>
      <p:ext uri="{BB962C8B-B14F-4D97-AF65-F5344CB8AC3E}">
        <p14:creationId xmlns:p14="http://schemas.microsoft.com/office/powerpoint/2010/main" val="23741671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 Act 103 and 123 (2015 Regular Session)</a:t>
            </a:r>
          </a:p>
          <a:p>
            <a:r>
              <a:rPr lang="en-US" dirty="0" smtClean="0"/>
              <a:t>3. Act 24 (2016 First Extraordinary Session)</a:t>
            </a:r>
          </a:p>
          <a:p>
            <a:r>
              <a:rPr lang="en-US" dirty="0" smtClean="0"/>
              <a:t>4. Act 304 (2019 Regular Session)</a:t>
            </a:r>
          </a:p>
          <a:p>
            <a:r>
              <a:rPr lang="en-US" dirty="0" smtClean="0"/>
              <a:t>5. Act 459 (2021 Regular Session)</a:t>
            </a:r>
          </a:p>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49</a:t>
            </a:fld>
            <a:endParaRPr lang="en-US"/>
          </a:p>
        </p:txBody>
      </p:sp>
    </p:spTree>
    <p:extLst>
      <p:ext uri="{BB962C8B-B14F-4D97-AF65-F5344CB8AC3E}">
        <p14:creationId xmlns:p14="http://schemas.microsoft.com/office/powerpoint/2010/main" val="26307047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50</a:t>
            </a:fld>
            <a:endParaRPr lang="en-US" dirty="0"/>
          </a:p>
        </p:txBody>
      </p:sp>
    </p:spTree>
    <p:extLst>
      <p:ext uri="{BB962C8B-B14F-4D97-AF65-F5344CB8AC3E}">
        <p14:creationId xmlns:p14="http://schemas.microsoft.com/office/powerpoint/2010/main" val="151339494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56</a:t>
            </a:fld>
            <a:endParaRPr lang="en-US" dirty="0"/>
          </a:p>
        </p:txBody>
      </p:sp>
    </p:spTree>
    <p:extLst>
      <p:ext uri="{BB962C8B-B14F-4D97-AF65-F5344CB8AC3E}">
        <p14:creationId xmlns:p14="http://schemas.microsoft.com/office/powerpoint/2010/main" val="37689901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ECEDF2-7334-4A32-85DA-2E6F25D5894B}" type="slidenum">
              <a:rPr lang="en-US" smtClean="0"/>
              <a:t>57</a:t>
            </a:fld>
            <a:endParaRPr lang="en-US"/>
          </a:p>
        </p:txBody>
      </p:sp>
    </p:spTree>
    <p:extLst>
      <p:ext uri="{BB962C8B-B14F-4D97-AF65-F5344CB8AC3E}">
        <p14:creationId xmlns:p14="http://schemas.microsoft.com/office/powerpoint/2010/main" val="758445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58</a:t>
            </a:fld>
            <a:endParaRPr lang="en-US" dirty="0"/>
          </a:p>
        </p:txBody>
      </p:sp>
    </p:spTree>
    <p:extLst>
      <p:ext uri="{BB962C8B-B14F-4D97-AF65-F5344CB8AC3E}">
        <p14:creationId xmlns:p14="http://schemas.microsoft.com/office/powerpoint/2010/main" val="232144686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59</a:t>
            </a:fld>
            <a:endParaRPr lang="en-US" dirty="0"/>
          </a:p>
        </p:txBody>
      </p:sp>
    </p:spTree>
    <p:extLst>
      <p:ext uri="{BB962C8B-B14F-4D97-AF65-F5344CB8AC3E}">
        <p14:creationId xmlns:p14="http://schemas.microsoft.com/office/powerpoint/2010/main" val="3271926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6</a:t>
            </a:fld>
            <a:endParaRPr lang="en-US" dirty="0"/>
          </a:p>
        </p:txBody>
      </p:sp>
    </p:spTree>
    <p:extLst>
      <p:ext uri="{BB962C8B-B14F-4D97-AF65-F5344CB8AC3E}">
        <p14:creationId xmlns:p14="http://schemas.microsoft.com/office/powerpoint/2010/main" val="34547560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60</a:t>
            </a:fld>
            <a:endParaRPr lang="en-US" dirty="0"/>
          </a:p>
        </p:txBody>
      </p:sp>
    </p:spTree>
    <p:extLst>
      <p:ext uri="{BB962C8B-B14F-4D97-AF65-F5344CB8AC3E}">
        <p14:creationId xmlns:p14="http://schemas.microsoft.com/office/powerpoint/2010/main" val="85472668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61</a:t>
            </a:fld>
            <a:endParaRPr lang="en-US" dirty="0"/>
          </a:p>
        </p:txBody>
      </p:sp>
    </p:spTree>
    <p:extLst>
      <p:ext uri="{BB962C8B-B14F-4D97-AF65-F5344CB8AC3E}">
        <p14:creationId xmlns:p14="http://schemas.microsoft.com/office/powerpoint/2010/main" val="60739131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62</a:t>
            </a:fld>
            <a:endParaRPr lang="en-US" dirty="0"/>
          </a:p>
        </p:txBody>
      </p:sp>
    </p:spTree>
    <p:extLst>
      <p:ext uri="{BB962C8B-B14F-4D97-AF65-F5344CB8AC3E}">
        <p14:creationId xmlns:p14="http://schemas.microsoft.com/office/powerpoint/2010/main" val="59925451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63</a:t>
            </a:fld>
            <a:endParaRPr lang="en-US" dirty="0"/>
          </a:p>
        </p:txBody>
      </p:sp>
    </p:spTree>
    <p:extLst>
      <p:ext uri="{BB962C8B-B14F-4D97-AF65-F5344CB8AC3E}">
        <p14:creationId xmlns:p14="http://schemas.microsoft.com/office/powerpoint/2010/main" val="232259978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64</a:t>
            </a:fld>
            <a:endParaRPr lang="en-US" dirty="0"/>
          </a:p>
        </p:txBody>
      </p:sp>
    </p:spTree>
    <p:extLst>
      <p:ext uri="{BB962C8B-B14F-4D97-AF65-F5344CB8AC3E}">
        <p14:creationId xmlns:p14="http://schemas.microsoft.com/office/powerpoint/2010/main" val="393164764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65</a:t>
            </a:fld>
            <a:endParaRPr lang="en-US" dirty="0"/>
          </a:p>
        </p:txBody>
      </p:sp>
    </p:spTree>
    <p:extLst>
      <p:ext uri="{BB962C8B-B14F-4D97-AF65-F5344CB8AC3E}">
        <p14:creationId xmlns:p14="http://schemas.microsoft.com/office/powerpoint/2010/main" val="111907434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66</a:t>
            </a:fld>
            <a:endParaRPr lang="en-US" dirty="0"/>
          </a:p>
        </p:txBody>
      </p:sp>
    </p:spTree>
    <p:extLst>
      <p:ext uri="{BB962C8B-B14F-4D97-AF65-F5344CB8AC3E}">
        <p14:creationId xmlns:p14="http://schemas.microsoft.com/office/powerpoint/2010/main" val="105043391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67</a:t>
            </a:fld>
            <a:endParaRPr lang="en-US" dirty="0"/>
          </a:p>
        </p:txBody>
      </p:sp>
    </p:spTree>
    <p:extLst>
      <p:ext uri="{BB962C8B-B14F-4D97-AF65-F5344CB8AC3E}">
        <p14:creationId xmlns:p14="http://schemas.microsoft.com/office/powerpoint/2010/main" val="706869329"/>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68</a:t>
            </a:fld>
            <a:endParaRPr lang="en-US" dirty="0"/>
          </a:p>
        </p:txBody>
      </p:sp>
    </p:spTree>
    <p:extLst>
      <p:ext uri="{BB962C8B-B14F-4D97-AF65-F5344CB8AC3E}">
        <p14:creationId xmlns:p14="http://schemas.microsoft.com/office/powerpoint/2010/main" val="42272543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ECEDF2-7334-4A32-85DA-2E6F25D5894B}" type="slidenum">
              <a:rPr lang="en-US" smtClean="0"/>
              <a:t>77</a:t>
            </a:fld>
            <a:endParaRPr lang="en-US"/>
          </a:p>
        </p:txBody>
      </p:sp>
    </p:spTree>
    <p:extLst>
      <p:ext uri="{BB962C8B-B14F-4D97-AF65-F5344CB8AC3E}">
        <p14:creationId xmlns:p14="http://schemas.microsoft.com/office/powerpoint/2010/main" val="4562863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ECEDF2-7334-4A32-85DA-2E6F25D5894B}" type="slidenum">
              <a:rPr lang="en-US" smtClean="0"/>
              <a:t>7</a:t>
            </a:fld>
            <a:endParaRPr lang="en-US"/>
          </a:p>
        </p:txBody>
      </p:sp>
    </p:spTree>
    <p:extLst>
      <p:ext uri="{BB962C8B-B14F-4D97-AF65-F5344CB8AC3E}">
        <p14:creationId xmlns:p14="http://schemas.microsoft.com/office/powerpoint/2010/main" val="25552705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ECEDF2-7334-4A32-85DA-2E6F25D5894B}" type="slidenum">
              <a:rPr lang="en-US" smtClean="0"/>
              <a:t>78</a:t>
            </a:fld>
            <a:endParaRPr lang="en-US"/>
          </a:p>
        </p:txBody>
      </p:sp>
    </p:spTree>
    <p:extLst>
      <p:ext uri="{BB962C8B-B14F-4D97-AF65-F5344CB8AC3E}">
        <p14:creationId xmlns:p14="http://schemas.microsoft.com/office/powerpoint/2010/main" val="270311244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ECEDF2-7334-4A32-85DA-2E6F25D5894B}" type="slidenum">
              <a:rPr lang="en-US" smtClean="0"/>
              <a:t>82</a:t>
            </a:fld>
            <a:endParaRPr lang="en-US"/>
          </a:p>
        </p:txBody>
      </p:sp>
    </p:spTree>
    <p:extLst>
      <p:ext uri="{BB962C8B-B14F-4D97-AF65-F5344CB8AC3E}">
        <p14:creationId xmlns:p14="http://schemas.microsoft.com/office/powerpoint/2010/main" val="69575909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84</a:t>
            </a:fld>
            <a:endParaRPr lang="en-US" dirty="0"/>
          </a:p>
        </p:txBody>
      </p:sp>
    </p:spTree>
    <p:extLst>
      <p:ext uri="{BB962C8B-B14F-4D97-AF65-F5344CB8AC3E}">
        <p14:creationId xmlns:p14="http://schemas.microsoft.com/office/powerpoint/2010/main" val="10673061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ECEDF2-7334-4A32-85DA-2E6F25D5894B}" type="slidenum">
              <a:rPr lang="en-US" smtClean="0"/>
              <a:t>8</a:t>
            </a:fld>
            <a:endParaRPr lang="en-US"/>
          </a:p>
        </p:txBody>
      </p:sp>
    </p:spTree>
    <p:extLst>
      <p:ext uri="{BB962C8B-B14F-4D97-AF65-F5344CB8AC3E}">
        <p14:creationId xmlns:p14="http://schemas.microsoft.com/office/powerpoint/2010/main" val="2137826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ECEDF2-7334-4A32-85DA-2E6F25D5894B}" type="slidenum">
              <a:rPr lang="en-US" smtClean="0"/>
              <a:t>9</a:t>
            </a:fld>
            <a:endParaRPr lang="en-US"/>
          </a:p>
        </p:txBody>
      </p:sp>
    </p:spTree>
    <p:extLst>
      <p:ext uri="{BB962C8B-B14F-4D97-AF65-F5344CB8AC3E}">
        <p14:creationId xmlns:p14="http://schemas.microsoft.com/office/powerpoint/2010/main" val="3465890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ECEDF2-7334-4A32-85DA-2E6F25D5894B}" type="slidenum">
              <a:rPr lang="en-US" smtClean="0"/>
              <a:t>10</a:t>
            </a:fld>
            <a:endParaRPr lang="en-US"/>
          </a:p>
        </p:txBody>
      </p:sp>
    </p:spTree>
    <p:extLst>
      <p:ext uri="{BB962C8B-B14F-4D97-AF65-F5344CB8AC3E}">
        <p14:creationId xmlns:p14="http://schemas.microsoft.com/office/powerpoint/2010/main" val="37216634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ECEDF2-7334-4A32-85DA-2E6F25D5894B}" type="slidenum">
              <a:rPr lang="en-US" smtClean="0"/>
              <a:t>11</a:t>
            </a:fld>
            <a:endParaRPr lang="en-US" dirty="0"/>
          </a:p>
        </p:txBody>
      </p:sp>
    </p:spTree>
    <p:extLst>
      <p:ext uri="{BB962C8B-B14F-4D97-AF65-F5344CB8AC3E}">
        <p14:creationId xmlns:p14="http://schemas.microsoft.com/office/powerpoint/2010/main" val="17144851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3" y="3810002"/>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4" name="Rectangle 23"/>
          <p:cNvSpPr/>
          <p:nvPr/>
        </p:nvSpPr>
        <p:spPr>
          <a:xfrm flipV="1">
            <a:off x="5410201"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5" name="Rectangle 24"/>
          <p:cNvSpPr/>
          <p:nvPr/>
        </p:nvSpPr>
        <p:spPr>
          <a:xfrm flipV="1">
            <a:off x="5410201"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 y="3675529"/>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p:nvPr>
        </p:nvSpPr>
        <p:spPr>
          <a:xfrm>
            <a:off x="457200" y="2401889"/>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013FD2B9-D42A-459D-99A1-44DF5F4266D9}" type="datetime1">
              <a:rPr lang="en-US" smtClean="0"/>
              <a:t>11/16/2023</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9" y="1136"/>
            <a:ext cx="747712" cy="365760"/>
          </a:xfrm>
        </p:spPr>
        <p:txBody>
          <a:bodyPr/>
          <a:lstStyle>
            <a:lvl1pPr algn="r">
              <a:defRPr sz="1800">
                <a:solidFill>
                  <a:schemeClr val="bg1"/>
                </a:solidFill>
              </a:defRPr>
            </a:lvl1pPr>
          </a:lstStyle>
          <a:p>
            <a:fld id="{539C9D5E-84EF-4F27-BE7F-C078E51DAA1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1949906-908E-41FA-9FFA-8B9BC88BE464}" type="datetime1">
              <a:rPr lang="en-US" smtClean="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9C9D5E-84EF-4F27-BE7F-C078E51DAA1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954ED6-19E6-408E-9698-E184BFAE0031}" type="datetime1">
              <a:rPr lang="en-US" smtClean="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9C9D5E-84EF-4F27-BE7F-C078E51DAA1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1634AE4-66D1-4719-AFE4-AFC5675D691C}" type="datetime1">
              <a:rPr lang="en-US" smtClean="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9C9D5E-84EF-4F27-BE7F-C078E51DAA12}"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2"/>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E956FC-AE18-4702-B243-64BBB71CF6D5}" type="datetime1">
              <a:rPr lang="en-US" smtClean="0"/>
              <a:t>11/16/2023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39C9D5E-84EF-4F27-BE7F-C078E51DAA12}"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6"/>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6"/>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7C1A74D-F05E-45D2-A1D7-C0B28F7B153B}" type="datetime1">
              <a:rPr lang="en-US" smtClean="0"/>
              <a:t>11/16/2023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9C9D5E-84EF-4F27-BE7F-C078E51DAA12}"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6"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5"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115A7172-4D0E-4325-A1B7-F8E43AB813C9}" type="datetime1">
              <a:rPr lang="en-US" smtClean="0"/>
              <a:t>11/16/2023</a:t>
            </a:fld>
            <a:endParaRPr lang="en-US" dirty="0"/>
          </a:p>
        </p:txBody>
      </p:sp>
      <p:sp>
        <p:nvSpPr>
          <p:cNvPr id="27" name="Slide Number Placeholder 26"/>
          <p:cNvSpPr>
            <a:spLocks noGrp="1"/>
          </p:cNvSpPr>
          <p:nvPr>
            <p:ph type="sldNum" sz="quarter" idx="11"/>
          </p:nvPr>
        </p:nvSpPr>
        <p:spPr/>
        <p:txBody>
          <a:bodyPr rtlCol="0"/>
          <a:lstStyle/>
          <a:p>
            <a:fld id="{539C9D5E-84EF-4F27-BE7F-C078E51DAA12}" type="slidenum">
              <a:rPr lang="en-US" smtClean="0"/>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D1ADE19-690E-45DA-A29A-5D54516A3098}" type="datetime1">
              <a:rPr lang="en-US" smtClean="0"/>
              <a:t>11/16/2023</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539C9D5E-84EF-4F27-BE7F-C078E51DAA12}"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5D69D6-17F1-4D71-8CC6-697AFC1F02D2}" type="datetime1">
              <a:rPr lang="en-US" smtClean="0"/>
              <a:t>11/16/2023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03129AF-438A-481E-A72D-B990A9FE2269}" type="datetime1">
              <a:rPr lang="en-US" smtClean="0"/>
              <a:t>11/16/2023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9C9D5E-84EF-4F27-BE7F-C078E51DAA12}"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5" y="1109162"/>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10"/>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69F6D9F-6AFA-47F6-99FA-8DE6B1D52D9A}" type="datetime1">
              <a:rPr lang="en-US" smtClean="0"/>
              <a:t>11/16/2023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39C9D5E-84EF-4F27-BE7F-C078E51DAA12}"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20"/>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1" y="308278"/>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1" name="Rectangle 30"/>
          <p:cNvSpPr/>
          <p:nvPr/>
        </p:nvSpPr>
        <p:spPr>
          <a:xfrm flipV="1">
            <a:off x="5410183" y="360248"/>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2" name="Rectangle 31"/>
          <p:cNvSpPr/>
          <p:nvPr/>
        </p:nvSpPr>
        <p:spPr>
          <a:xfrm flipV="1">
            <a:off x="5410201" y="440114"/>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5" name="Rectangle 34"/>
          <p:cNvSpPr/>
          <p:nvPr/>
        </p:nvSpPr>
        <p:spPr bwMode="invGray">
          <a:xfrm>
            <a:off x="9084967"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8B15F0A-7E34-4128-9D69-0C2BC45620A4}" type="datetime1">
              <a:rPr lang="en-US" smtClean="0"/>
              <a:t>11/16/2023</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39C9D5E-84EF-4F27-BE7F-C078E51DAA1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Section732.2election@la.gov"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8" Type="http://schemas.openxmlformats.org/officeDocument/2006/relationships/hyperlink" Target="mailto:Barbara.reeves@la.gov" TargetMode="External"/><Relationship Id="rId3" Type="http://schemas.openxmlformats.org/officeDocument/2006/relationships/hyperlink" Target="mailto:PracCIFTPolicyInquiries@la.gov" TargetMode="External"/><Relationship Id="rId7" Type="http://schemas.openxmlformats.org/officeDocument/2006/relationships/hyperlink" Target="mailto:Section732.2Election@la.gov"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 Id="rId6" Type="http://schemas.openxmlformats.org/officeDocument/2006/relationships/hyperlink" Target="mailto:PracExcSevTaxPolicyInquiries@la.gov" TargetMode="External"/><Relationship Id="rId5" Type="http://schemas.openxmlformats.org/officeDocument/2006/relationships/hyperlink" Target="mailto:PractitionersSalesTax.PolicyInquiries@la.gov" TargetMode="External"/><Relationship Id="rId4" Type="http://schemas.openxmlformats.org/officeDocument/2006/relationships/hyperlink" Target="mailto:PractitionersIndividual.TaxPolicyInquiries@la.gov"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8440" y="2161797"/>
            <a:ext cx="9143999" cy="1204912"/>
          </a:xfrm>
        </p:spPr>
        <p:txBody>
          <a:bodyPr>
            <a:noAutofit/>
          </a:bodyPr>
          <a:lstStyle/>
          <a:p>
            <a:pPr algn="ctr"/>
            <a:r>
              <a:rPr lang="en-US" sz="4800" b="1" dirty="0" smtClean="0"/>
              <a:t>2023 </a:t>
            </a:r>
            <a:r>
              <a:rPr lang="en-US" sz="4800" b="1" dirty="0"/>
              <a:t>Legislative and Administrative Changes</a:t>
            </a:r>
          </a:p>
        </p:txBody>
      </p:sp>
      <p:sp>
        <p:nvSpPr>
          <p:cNvPr id="3" name="Subtitle 2"/>
          <p:cNvSpPr>
            <a:spLocks noGrp="1"/>
          </p:cNvSpPr>
          <p:nvPr>
            <p:ph type="subTitle" idx="1"/>
          </p:nvPr>
        </p:nvSpPr>
        <p:spPr>
          <a:xfrm>
            <a:off x="76200" y="4104097"/>
            <a:ext cx="4547016" cy="2540708"/>
          </a:xfrm>
        </p:spPr>
        <p:txBody>
          <a:bodyPr>
            <a:normAutofit/>
          </a:bodyPr>
          <a:lstStyle/>
          <a:p>
            <a:endParaRPr lang="en-US" b="1" dirty="0"/>
          </a:p>
          <a:p>
            <a:endParaRPr lang="en-US" b="1" dirty="0" smtClean="0"/>
          </a:p>
          <a:p>
            <a:r>
              <a:rPr lang="en-US" b="1" dirty="0" smtClean="0"/>
              <a:t>Michelle Galland</a:t>
            </a:r>
          </a:p>
          <a:p>
            <a:r>
              <a:rPr lang="en-US" dirty="0" smtClean="0"/>
              <a:t>Assistant Director, </a:t>
            </a:r>
          </a:p>
          <a:p>
            <a:r>
              <a:rPr lang="en-US" dirty="0"/>
              <a:t>Tax Policy and </a:t>
            </a:r>
            <a:r>
              <a:rPr lang="en-US" dirty="0" smtClean="0"/>
              <a:t>Planning Division</a:t>
            </a:r>
            <a:endParaRPr lang="en-US" dirty="0"/>
          </a:p>
          <a:p>
            <a:endParaRPr lang="en-US" dirty="0" smtClean="0"/>
          </a:p>
          <a:p>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1</a:t>
            </a:fld>
            <a:endParaRPr lang="en-US" dirty="0"/>
          </a:p>
        </p:txBody>
      </p:sp>
      <p:pic>
        <p:nvPicPr>
          <p:cNvPr id="8" name="Picture 7"/>
          <p:cNvPicPr>
            <a:picLocks noChangeAspect="1"/>
          </p:cNvPicPr>
          <p:nvPr/>
        </p:nvPicPr>
        <p:blipFill>
          <a:blip r:embed="rId3"/>
          <a:stretch>
            <a:fillRect/>
          </a:stretch>
        </p:blipFill>
        <p:spPr>
          <a:xfrm>
            <a:off x="2743200" y="313512"/>
            <a:ext cx="3993176" cy="1245639"/>
          </a:xfrm>
          <a:prstGeom prst="rect">
            <a:avLst/>
          </a:prstGeom>
        </p:spPr>
      </p:pic>
      <p:sp>
        <p:nvSpPr>
          <p:cNvPr id="5" name="TextBox 4"/>
          <p:cNvSpPr txBox="1"/>
          <p:nvPr/>
        </p:nvSpPr>
        <p:spPr>
          <a:xfrm>
            <a:off x="4790439" y="4572000"/>
            <a:ext cx="3972561" cy="2123658"/>
          </a:xfrm>
          <a:prstGeom prst="rect">
            <a:avLst/>
          </a:prstGeom>
          <a:noFill/>
        </p:spPr>
        <p:txBody>
          <a:bodyPr wrap="square" rtlCol="0">
            <a:spAutoFit/>
          </a:bodyPr>
          <a:lstStyle/>
          <a:p>
            <a:r>
              <a:rPr lang="en-US" sz="2200" b="1" dirty="0">
                <a:solidFill>
                  <a:schemeClr val="tx2"/>
                </a:solidFill>
              </a:rPr>
              <a:t>2023 Practitioner Tax Update Seminar Facilitated by LSBDC  </a:t>
            </a:r>
            <a:r>
              <a:rPr lang="en-US" sz="2200" b="1" dirty="0" smtClean="0">
                <a:solidFill>
                  <a:schemeClr val="tx2"/>
                </a:solidFill>
              </a:rPr>
              <a:t>Hosted </a:t>
            </a:r>
            <a:r>
              <a:rPr lang="en-US" sz="2200" b="1" dirty="0">
                <a:solidFill>
                  <a:schemeClr val="tx2"/>
                </a:solidFill>
              </a:rPr>
              <a:t>by University of Louisiana at </a:t>
            </a:r>
            <a:r>
              <a:rPr lang="en-US" sz="2200" b="1" dirty="0" smtClean="0">
                <a:solidFill>
                  <a:schemeClr val="tx2"/>
                </a:solidFill>
              </a:rPr>
              <a:t>Lafayette</a:t>
            </a:r>
          </a:p>
          <a:p>
            <a:r>
              <a:rPr lang="en-US" sz="2200" dirty="0" smtClean="0">
                <a:solidFill>
                  <a:schemeClr val="tx2"/>
                </a:solidFill>
              </a:rPr>
              <a:t>November 15, 2023</a:t>
            </a:r>
            <a:endParaRPr lang="en-US" sz="2200" dirty="0">
              <a:solidFill>
                <a:schemeClr val="tx2"/>
              </a:solidFill>
            </a:endParaRPr>
          </a:p>
        </p:txBody>
      </p:sp>
    </p:spTree>
    <p:extLst>
      <p:ext uri="{BB962C8B-B14F-4D97-AF65-F5344CB8AC3E}">
        <p14:creationId xmlns:p14="http://schemas.microsoft.com/office/powerpoint/2010/main" val="3941074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609600"/>
            <a:ext cx="8229600" cy="1066800"/>
          </a:xfrm>
        </p:spPr>
        <p:txBody>
          <a:bodyPr/>
          <a:lstStyle/>
          <a:p>
            <a:r>
              <a:rPr lang="en-US" dirty="0" smtClean="0"/>
              <a:t>2023 Individual Income Tax</a:t>
            </a:r>
            <a:endParaRPr lang="en-US" dirty="0"/>
          </a:p>
        </p:txBody>
      </p:sp>
      <p:sp>
        <p:nvSpPr>
          <p:cNvPr id="3" name="Text Placeholder 2"/>
          <p:cNvSpPr>
            <a:spLocks noGrp="1"/>
          </p:cNvSpPr>
          <p:nvPr>
            <p:ph idx="1"/>
          </p:nvPr>
        </p:nvSpPr>
        <p:spPr>
          <a:xfrm>
            <a:off x="457200" y="1676400"/>
            <a:ext cx="8229600" cy="4898136"/>
          </a:xfrm>
        </p:spPr>
        <p:txBody>
          <a:bodyPr>
            <a:normAutofit fontScale="70000" lnSpcReduction="20000"/>
          </a:bodyPr>
          <a:lstStyle/>
          <a:p>
            <a:pPr marL="109728" indent="0">
              <a:buNone/>
            </a:pPr>
            <a:r>
              <a:rPr lang="en-US" sz="2400" b="1" dirty="0" smtClean="0"/>
              <a:t>Schedule E</a:t>
            </a:r>
          </a:p>
          <a:p>
            <a:pPr marL="109728" indent="0">
              <a:buNone/>
            </a:pPr>
            <a:endParaRPr lang="en-US" sz="2400" b="1" dirty="0" smtClean="0"/>
          </a:p>
          <a:p>
            <a:pPr marL="109728" indent="0">
              <a:buNone/>
            </a:pPr>
            <a:r>
              <a:rPr lang="en-US" b="1" dirty="0"/>
              <a:t>Add Back of </a:t>
            </a:r>
            <a:r>
              <a:rPr lang="en-US" b="1" dirty="0" smtClean="0"/>
              <a:t>Pass–Through </a:t>
            </a:r>
            <a:r>
              <a:rPr lang="en-US" b="1" dirty="0"/>
              <a:t>Entity Loss – Line 2D and </a:t>
            </a:r>
            <a:endParaRPr lang="en-US" b="1" dirty="0" smtClean="0"/>
          </a:p>
          <a:p>
            <a:pPr marL="109728" indent="0">
              <a:buNone/>
            </a:pPr>
            <a:r>
              <a:rPr lang="en-US" b="1" dirty="0" smtClean="0"/>
              <a:t>Pass–Through </a:t>
            </a:r>
            <a:r>
              <a:rPr lang="en-US" b="1" dirty="0"/>
              <a:t>Entity Exclusion Deduction – Code </a:t>
            </a:r>
            <a:r>
              <a:rPr lang="en-US" b="1" dirty="0" smtClean="0"/>
              <a:t>24E</a:t>
            </a:r>
          </a:p>
          <a:p>
            <a:pPr marL="109728" indent="0">
              <a:buNone/>
            </a:pPr>
            <a:r>
              <a:rPr lang="en-US" dirty="0"/>
              <a:t>R.S. 47:297.14</a:t>
            </a:r>
          </a:p>
          <a:p>
            <a:pPr marL="109728" indent="0">
              <a:buNone/>
            </a:pPr>
            <a:endParaRPr lang="en-US" b="1" dirty="0" smtClean="0"/>
          </a:p>
          <a:p>
            <a:pPr marL="109728" indent="0">
              <a:buNone/>
            </a:pPr>
            <a:endParaRPr lang="en-US" b="1" dirty="0" smtClean="0"/>
          </a:p>
          <a:p>
            <a:r>
              <a:rPr lang="en-US" dirty="0"/>
              <a:t>Instructions were updated to clarify that you must attach a copy of Form R-6981, </a:t>
            </a:r>
            <a:r>
              <a:rPr lang="en-US" i="1" dirty="0"/>
              <a:t>Louisiana Statement of Owner’s Share of Entity Level Tax Items</a:t>
            </a:r>
            <a:r>
              <a:rPr lang="en-US" dirty="0"/>
              <a:t>, and a pro forma Federal Form 1040 that excludes any income, deductions or other tax items that were included in the calculation of Louisiana net income on the entity’s Louisiana Form CIFT-620. </a:t>
            </a:r>
            <a:endParaRPr lang="en-US" dirty="0" smtClean="0"/>
          </a:p>
          <a:p>
            <a:r>
              <a:rPr lang="en-US" dirty="0" smtClean="0"/>
              <a:t>The </a:t>
            </a:r>
            <a:r>
              <a:rPr lang="en-US" dirty="0"/>
              <a:t>amount that you can exclude using Code 24E is the difference in Federal AGI calculated on your Federal Form 1040 and the pro forma Federal Form 1040. If the difference is a loss, the loss must be added to your Federal AGI on Line 2D. </a:t>
            </a:r>
            <a:endParaRPr lang="en-US" sz="2000" dirty="0" smtClean="0">
              <a:solidFill>
                <a:schemeClr val="tx1"/>
              </a:solidFill>
            </a:endParaRPr>
          </a:p>
        </p:txBody>
      </p:sp>
      <p:sp>
        <p:nvSpPr>
          <p:cNvPr id="4" name="Slide Number Placeholder 3"/>
          <p:cNvSpPr>
            <a:spLocks noGrp="1"/>
          </p:cNvSpPr>
          <p:nvPr>
            <p:ph type="sldNum" sz="quarter" idx="12"/>
          </p:nvPr>
        </p:nvSpPr>
        <p:spPr/>
        <p:txBody>
          <a:bodyPr/>
          <a:lstStyle/>
          <a:p>
            <a:fld id="{539C9D5E-84EF-4F27-BE7F-C078E51DAA12}" type="slidenum">
              <a:rPr lang="en-US" smtClean="0"/>
              <a:t>10</a:t>
            </a:fld>
            <a:endParaRPr lang="en-US" dirty="0"/>
          </a:p>
        </p:txBody>
      </p:sp>
    </p:spTree>
    <p:extLst>
      <p:ext uri="{BB962C8B-B14F-4D97-AF65-F5344CB8AC3E}">
        <p14:creationId xmlns:p14="http://schemas.microsoft.com/office/powerpoint/2010/main" val="6356481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368032"/>
            <a:ext cx="8229600" cy="1066800"/>
          </a:xfrm>
        </p:spPr>
        <p:txBody>
          <a:bodyPr/>
          <a:lstStyle/>
          <a:p>
            <a:r>
              <a:rPr lang="en-US" dirty="0" smtClean="0"/>
              <a:t>2023 Individual Income Tax</a:t>
            </a:r>
            <a:endParaRPr lang="en-US" dirty="0"/>
          </a:p>
        </p:txBody>
      </p:sp>
      <p:sp>
        <p:nvSpPr>
          <p:cNvPr id="3" name="Text Placeholder 2"/>
          <p:cNvSpPr>
            <a:spLocks noGrp="1"/>
          </p:cNvSpPr>
          <p:nvPr>
            <p:ph idx="1"/>
          </p:nvPr>
        </p:nvSpPr>
        <p:spPr>
          <a:xfrm>
            <a:off x="457200" y="1434832"/>
            <a:ext cx="8229600" cy="4953000"/>
          </a:xfrm>
        </p:spPr>
        <p:txBody>
          <a:bodyPr>
            <a:normAutofit fontScale="70000" lnSpcReduction="20000"/>
          </a:bodyPr>
          <a:lstStyle/>
          <a:p>
            <a:pPr marL="109728" indent="0">
              <a:buNone/>
            </a:pPr>
            <a:r>
              <a:rPr lang="en-US" sz="2400" b="1" dirty="0" smtClean="0"/>
              <a:t>Schedule E</a:t>
            </a:r>
          </a:p>
          <a:p>
            <a:pPr marL="109728" indent="0">
              <a:buNone/>
            </a:pPr>
            <a:endParaRPr lang="en-US" sz="2400" b="1" dirty="0" smtClean="0"/>
          </a:p>
          <a:p>
            <a:pPr marL="109728" indent="0">
              <a:buNone/>
            </a:pPr>
            <a:r>
              <a:rPr lang="en-US" b="1" dirty="0"/>
              <a:t>Capital Gain from Sale of Louisiana Business – Code 20E </a:t>
            </a:r>
            <a:r>
              <a:rPr lang="en-US" b="1" dirty="0" smtClean="0"/>
              <a:t>–</a:t>
            </a:r>
          </a:p>
          <a:p>
            <a:pPr marL="109728" indent="0">
              <a:spcBef>
                <a:spcPts val="0"/>
              </a:spcBef>
              <a:buNone/>
            </a:pPr>
            <a:r>
              <a:rPr lang="en-US" dirty="0" smtClean="0"/>
              <a:t>R.S. 47:293(9)(a)(xvii)</a:t>
            </a:r>
          </a:p>
          <a:p>
            <a:pPr marL="109728" indent="0">
              <a:spcBef>
                <a:spcPts val="0"/>
              </a:spcBef>
              <a:buNone/>
            </a:pPr>
            <a:r>
              <a:rPr lang="en-US" dirty="0" smtClean="0"/>
              <a:t>Acts 2023, </a:t>
            </a:r>
            <a:r>
              <a:rPr lang="en-US" dirty="0"/>
              <a:t>No. </a:t>
            </a:r>
            <a:r>
              <a:rPr lang="en-US" dirty="0" smtClean="0"/>
              <a:t>242</a:t>
            </a:r>
            <a:endParaRPr lang="en-US" dirty="0"/>
          </a:p>
          <a:p>
            <a:endParaRPr lang="en-US" b="1" dirty="0" smtClean="0"/>
          </a:p>
          <a:p>
            <a:r>
              <a:rPr lang="en-US" dirty="0" smtClean="0">
                <a:solidFill>
                  <a:schemeClr val="tx1"/>
                </a:solidFill>
              </a:rPr>
              <a:t>The Act directs LDR to </a:t>
            </a:r>
            <a:r>
              <a:rPr lang="en-US" dirty="0">
                <a:solidFill>
                  <a:schemeClr val="tx1"/>
                </a:solidFill>
              </a:rPr>
              <a:t>promulgate regulations relative to the net capital gains deduction for the purpose of reducing administrative requirements for certain taxpayers.  </a:t>
            </a:r>
            <a:endParaRPr lang="en-US" dirty="0" smtClean="0">
              <a:solidFill>
                <a:schemeClr val="tx1"/>
              </a:solidFill>
            </a:endParaRPr>
          </a:p>
          <a:p>
            <a:r>
              <a:rPr lang="en-US" dirty="0" smtClean="0">
                <a:solidFill>
                  <a:schemeClr val="tx1"/>
                </a:solidFill>
              </a:rPr>
              <a:t>At </a:t>
            </a:r>
            <a:r>
              <a:rPr lang="en-US" dirty="0">
                <a:solidFill>
                  <a:schemeClr val="tx1"/>
                </a:solidFill>
              </a:rPr>
              <a:t>a minimum, the regulations must contain:  </a:t>
            </a:r>
            <a:endParaRPr lang="en-US" dirty="0" smtClean="0">
              <a:solidFill>
                <a:schemeClr val="tx1"/>
              </a:solidFill>
            </a:endParaRPr>
          </a:p>
          <a:p>
            <a:pPr marL="402336" lvl="1" indent="0">
              <a:buNone/>
            </a:pPr>
            <a:r>
              <a:rPr lang="en-US" dirty="0" smtClean="0">
                <a:solidFill>
                  <a:schemeClr val="tx1"/>
                </a:solidFill>
              </a:rPr>
              <a:t>(</a:t>
            </a:r>
            <a:r>
              <a:rPr lang="en-US" dirty="0">
                <a:solidFill>
                  <a:schemeClr val="tx1"/>
                </a:solidFill>
              </a:rPr>
              <a:t>1) documentation requirements applicable to taxpayers claiming the deduction; </a:t>
            </a:r>
            <a:endParaRPr lang="en-US" dirty="0" smtClean="0">
              <a:solidFill>
                <a:schemeClr val="tx1"/>
              </a:solidFill>
            </a:endParaRPr>
          </a:p>
          <a:p>
            <a:pPr marL="402336" lvl="1" indent="0">
              <a:buNone/>
            </a:pPr>
            <a:r>
              <a:rPr lang="en-US" dirty="0" smtClean="0">
                <a:solidFill>
                  <a:schemeClr val="tx1"/>
                </a:solidFill>
              </a:rPr>
              <a:t>(</a:t>
            </a:r>
            <a:r>
              <a:rPr lang="en-US" dirty="0">
                <a:solidFill>
                  <a:schemeClr val="tx1"/>
                </a:solidFill>
              </a:rPr>
              <a:t>2) a de minimus exception to documentation requirements for small transactions eligible for the deduction; </a:t>
            </a:r>
            <a:endParaRPr lang="en-US" dirty="0" smtClean="0">
              <a:solidFill>
                <a:schemeClr val="tx1"/>
              </a:solidFill>
            </a:endParaRPr>
          </a:p>
          <a:p>
            <a:pPr marL="402336" lvl="1" indent="0">
              <a:buNone/>
            </a:pPr>
            <a:r>
              <a:rPr lang="en-US" dirty="0" smtClean="0">
                <a:solidFill>
                  <a:schemeClr val="tx1"/>
                </a:solidFill>
              </a:rPr>
              <a:t>(</a:t>
            </a:r>
            <a:r>
              <a:rPr lang="en-US" dirty="0">
                <a:solidFill>
                  <a:schemeClr val="tx1"/>
                </a:solidFill>
              </a:rPr>
              <a:t>3) restrictions on eligibility for transactions where the majority of the physical assets are located outside of Louisiana; and </a:t>
            </a:r>
            <a:endParaRPr lang="en-US" dirty="0" smtClean="0">
              <a:solidFill>
                <a:schemeClr val="tx1"/>
              </a:solidFill>
            </a:endParaRPr>
          </a:p>
          <a:p>
            <a:pPr marL="402336" lvl="1" indent="0">
              <a:buNone/>
            </a:pPr>
            <a:r>
              <a:rPr lang="en-US" dirty="0" smtClean="0">
                <a:solidFill>
                  <a:schemeClr val="tx1"/>
                </a:solidFill>
              </a:rPr>
              <a:t>(</a:t>
            </a:r>
            <a:r>
              <a:rPr lang="en-US" dirty="0">
                <a:solidFill>
                  <a:schemeClr val="tx1"/>
                </a:solidFill>
              </a:rPr>
              <a:t>4) restrictions on eligibility for transactions between related parties.</a:t>
            </a:r>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11</a:t>
            </a:fld>
            <a:endParaRPr lang="en-US" dirty="0"/>
          </a:p>
        </p:txBody>
      </p:sp>
    </p:spTree>
    <p:extLst>
      <p:ext uri="{BB962C8B-B14F-4D97-AF65-F5344CB8AC3E}">
        <p14:creationId xmlns:p14="http://schemas.microsoft.com/office/powerpoint/2010/main" val="39324304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609600"/>
            <a:ext cx="8229600" cy="1066800"/>
          </a:xfrm>
        </p:spPr>
        <p:txBody>
          <a:bodyPr/>
          <a:lstStyle/>
          <a:p>
            <a:r>
              <a:rPr lang="en-US" dirty="0" smtClean="0"/>
              <a:t>2023 Individual Income Tax</a:t>
            </a:r>
            <a:endParaRPr lang="en-US" dirty="0"/>
          </a:p>
        </p:txBody>
      </p:sp>
      <p:sp>
        <p:nvSpPr>
          <p:cNvPr id="3" name="Text Placeholder 2"/>
          <p:cNvSpPr>
            <a:spLocks noGrp="1"/>
          </p:cNvSpPr>
          <p:nvPr>
            <p:ph idx="1"/>
          </p:nvPr>
        </p:nvSpPr>
        <p:spPr>
          <a:xfrm>
            <a:off x="457200" y="1676400"/>
            <a:ext cx="8229600" cy="4953000"/>
          </a:xfrm>
        </p:spPr>
        <p:txBody>
          <a:bodyPr>
            <a:normAutofit fontScale="92500" lnSpcReduction="20000"/>
          </a:bodyPr>
          <a:lstStyle/>
          <a:p>
            <a:pPr marL="109728" indent="0">
              <a:buNone/>
            </a:pPr>
            <a:r>
              <a:rPr lang="en-US" sz="2400" b="1" dirty="0" smtClean="0"/>
              <a:t>Schedule E</a:t>
            </a:r>
          </a:p>
          <a:p>
            <a:pPr marL="109728" indent="0">
              <a:buNone/>
            </a:pPr>
            <a:endParaRPr lang="en-US" sz="2400" b="1" dirty="0" smtClean="0"/>
          </a:p>
          <a:p>
            <a:pPr marL="109728" indent="0">
              <a:buNone/>
            </a:pPr>
            <a:r>
              <a:rPr lang="en-US" b="1" dirty="0"/>
              <a:t>Capital Gain from Sale of Louisiana Business – Code 20E </a:t>
            </a:r>
            <a:r>
              <a:rPr lang="en-US" b="1" dirty="0" smtClean="0"/>
              <a:t>–</a:t>
            </a:r>
          </a:p>
          <a:p>
            <a:pPr marL="109728" indent="0">
              <a:spcBef>
                <a:spcPts val="0"/>
              </a:spcBef>
              <a:buNone/>
            </a:pPr>
            <a:r>
              <a:rPr lang="en-US" dirty="0" smtClean="0"/>
              <a:t>R.S. 47:293(9)(a)(xvii)</a:t>
            </a:r>
          </a:p>
          <a:p>
            <a:pPr marL="109728" indent="0">
              <a:spcBef>
                <a:spcPts val="0"/>
              </a:spcBef>
              <a:buNone/>
            </a:pPr>
            <a:r>
              <a:rPr lang="en-US" dirty="0" smtClean="0"/>
              <a:t>Acts 2023, </a:t>
            </a:r>
            <a:r>
              <a:rPr lang="en-US" dirty="0"/>
              <a:t>No. </a:t>
            </a:r>
            <a:r>
              <a:rPr lang="en-US" dirty="0" smtClean="0"/>
              <a:t>242</a:t>
            </a:r>
            <a:endParaRPr lang="en-US" dirty="0"/>
          </a:p>
          <a:p>
            <a:endParaRPr lang="en-US" b="1" dirty="0" smtClean="0"/>
          </a:p>
          <a:p>
            <a:pPr lvl="1"/>
            <a:r>
              <a:rPr lang="en-US" dirty="0">
                <a:solidFill>
                  <a:schemeClr val="tx1"/>
                </a:solidFill>
              </a:rPr>
              <a:t>Instructions were updated to refer taxpayers to Form R-6180, </a:t>
            </a:r>
            <a:r>
              <a:rPr lang="en-US" i="1" dirty="0">
                <a:solidFill>
                  <a:schemeClr val="tx1"/>
                </a:solidFill>
              </a:rPr>
              <a:t>Net Capital Gains Deduction </a:t>
            </a:r>
            <a:r>
              <a:rPr lang="en-US" i="1" dirty="0" smtClean="0">
                <a:solidFill>
                  <a:schemeClr val="tx1"/>
                </a:solidFill>
              </a:rPr>
              <a:t>Worksheet, </a:t>
            </a:r>
            <a:r>
              <a:rPr lang="en-US" dirty="0" smtClean="0">
                <a:solidFill>
                  <a:schemeClr val="tx1"/>
                </a:solidFill>
              </a:rPr>
              <a:t>for </a:t>
            </a:r>
            <a:r>
              <a:rPr lang="en-US" dirty="0">
                <a:solidFill>
                  <a:schemeClr val="tx1"/>
                </a:solidFill>
              </a:rPr>
              <a:t>more information and for the documentation required to be attached to your return</a:t>
            </a:r>
            <a:r>
              <a:rPr lang="en-US" dirty="0" smtClean="0">
                <a:solidFill>
                  <a:schemeClr val="tx1"/>
                </a:solidFill>
              </a:rPr>
              <a:t>.</a:t>
            </a:r>
          </a:p>
          <a:p>
            <a:pPr lvl="1"/>
            <a:endParaRPr lang="en-US" dirty="0" smtClean="0">
              <a:solidFill>
                <a:srgbClr val="FF0000"/>
              </a:solidFill>
            </a:endParaRPr>
          </a:p>
          <a:p>
            <a:pPr lvl="1"/>
            <a:r>
              <a:rPr lang="en-US" dirty="0" smtClean="0">
                <a:solidFill>
                  <a:schemeClr val="tx1"/>
                </a:solidFill>
              </a:rPr>
              <a:t>Emergency Rule will be issued to apply the new documentation requirements to sales occurring on or after January 1, 2024. Notice of Intent will follow. </a:t>
            </a:r>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12</a:t>
            </a:fld>
            <a:endParaRPr lang="en-US" dirty="0"/>
          </a:p>
        </p:txBody>
      </p:sp>
    </p:spTree>
    <p:extLst>
      <p:ext uri="{BB962C8B-B14F-4D97-AF65-F5344CB8AC3E}">
        <p14:creationId xmlns:p14="http://schemas.microsoft.com/office/powerpoint/2010/main" val="17543666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457200" y="609600"/>
            <a:ext cx="8229600" cy="1066800"/>
          </a:xfrm>
        </p:spPr>
        <p:txBody>
          <a:bodyPr/>
          <a:lstStyle/>
          <a:p>
            <a:r>
              <a:rPr lang="en-US" dirty="0" smtClean="0"/>
              <a:t>2023 Individual Income Tax</a:t>
            </a:r>
            <a:endParaRPr lang="en-US" dirty="0"/>
          </a:p>
        </p:txBody>
      </p:sp>
      <p:sp>
        <p:nvSpPr>
          <p:cNvPr id="3" name="Text Placeholder 2"/>
          <p:cNvSpPr>
            <a:spLocks noGrp="1"/>
          </p:cNvSpPr>
          <p:nvPr>
            <p:ph idx="1"/>
          </p:nvPr>
        </p:nvSpPr>
        <p:spPr>
          <a:xfrm>
            <a:off x="457200" y="1676400"/>
            <a:ext cx="8229600" cy="4953000"/>
          </a:xfrm>
        </p:spPr>
        <p:txBody>
          <a:bodyPr>
            <a:normAutofit fontScale="92500" lnSpcReduction="20000"/>
          </a:bodyPr>
          <a:lstStyle/>
          <a:p>
            <a:pPr marL="109728" indent="0">
              <a:buNone/>
            </a:pPr>
            <a:r>
              <a:rPr lang="en-US" sz="2400" b="1" dirty="0" smtClean="0"/>
              <a:t>Schedule E</a:t>
            </a:r>
          </a:p>
          <a:p>
            <a:pPr marL="109728" indent="0">
              <a:buNone/>
            </a:pPr>
            <a:endParaRPr lang="en-US" sz="2400" b="1" dirty="0" smtClean="0"/>
          </a:p>
          <a:p>
            <a:pPr marL="109728" indent="0">
              <a:buNone/>
            </a:pPr>
            <a:r>
              <a:rPr lang="en-US" b="1" dirty="0" smtClean="0"/>
              <a:t>Voluntary Construction Code Retrofitting – </a:t>
            </a:r>
            <a:r>
              <a:rPr lang="en-US" b="1" dirty="0"/>
              <a:t>Code </a:t>
            </a:r>
            <a:r>
              <a:rPr lang="en-US" b="1" dirty="0" smtClean="0"/>
              <a:t>16E –</a:t>
            </a:r>
          </a:p>
          <a:p>
            <a:pPr marL="109728" indent="0">
              <a:buNone/>
            </a:pPr>
            <a:r>
              <a:rPr lang="en-US" dirty="0" smtClean="0"/>
              <a:t>R.S. 47:293(2)(a)(i)</a:t>
            </a:r>
          </a:p>
          <a:p>
            <a:pPr marL="109728" indent="0">
              <a:buNone/>
            </a:pPr>
            <a:r>
              <a:rPr lang="en-US" dirty="0" smtClean="0"/>
              <a:t>Acts 2023, </a:t>
            </a:r>
            <a:r>
              <a:rPr lang="en-US" dirty="0"/>
              <a:t>No. </a:t>
            </a:r>
            <a:r>
              <a:rPr lang="en-US" dirty="0" smtClean="0"/>
              <a:t>262</a:t>
            </a:r>
            <a:endParaRPr lang="en-US" dirty="0"/>
          </a:p>
          <a:p>
            <a:endParaRPr lang="en-US" b="1" dirty="0" smtClean="0"/>
          </a:p>
          <a:p>
            <a:pPr lvl="1"/>
            <a:r>
              <a:rPr lang="en-US" dirty="0" smtClean="0">
                <a:solidFill>
                  <a:schemeClr val="tx1"/>
                </a:solidFill>
              </a:rPr>
              <a:t>Effective </a:t>
            </a:r>
            <a:r>
              <a:rPr lang="en-US" dirty="0">
                <a:solidFill>
                  <a:schemeClr val="tx1"/>
                </a:solidFill>
              </a:rPr>
              <a:t>2023 tax year </a:t>
            </a:r>
          </a:p>
          <a:p>
            <a:pPr lvl="1"/>
            <a:r>
              <a:rPr lang="en-US" dirty="0" smtClean="0">
                <a:solidFill>
                  <a:schemeClr val="tx1"/>
                </a:solidFill>
              </a:rPr>
              <a:t>Allows </a:t>
            </a:r>
            <a:r>
              <a:rPr lang="en-US" dirty="0">
                <a:solidFill>
                  <a:schemeClr val="tx1"/>
                </a:solidFill>
              </a:rPr>
              <a:t>taxpayers who </a:t>
            </a:r>
            <a:r>
              <a:rPr lang="en-US" dirty="0" smtClean="0">
                <a:solidFill>
                  <a:schemeClr val="tx1"/>
                </a:solidFill>
              </a:rPr>
              <a:t>claim </a:t>
            </a:r>
            <a:r>
              <a:rPr lang="en-US" dirty="0">
                <a:solidFill>
                  <a:schemeClr val="tx1"/>
                </a:solidFill>
              </a:rPr>
              <a:t>the deduction to also be able to receive grant funds under the LA Fortify Home Fund. </a:t>
            </a:r>
          </a:p>
          <a:p>
            <a:pPr lvl="1"/>
            <a:r>
              <a:rPr lang="en-US" dirty="0" smtClean="0">
                <a:solidFill>
                  <a:schemeClr val="tx1"/>
                </a:solidFill>
              </a:rPr>
              <a:t>The </a:t>
            </a:r>
            <a:r>
              <a:rPr lang="en-US" dirty="0">
                <a:solidFill>
                  <a:schemeClr val="tx1"/>
                </a:solidFill>
              </a:rPr>
              <a:t>individual would be not able to deduct the grant moneys received as part of </a:t>
            </a:r>
            <a:r>
              <a:rPr lang="en-US" dirty="0" smtClean="0">
                <a:solidFill>
                  <a:schemeClr val="tx1"/>
                </a:solidFill>
              </a:rPr>
              <a:t>this </a:t>
            </a:r>
            <a:r>
              <a:rPr lang="en-US" dirty="0">
                <a:solidFill>
                  <a:schemeClr val="tx1"/>
                </a:solidFill>
              </a:rPr>
              <a:t>deduction. </a:t>
            </a:r>
          </a:p>
          <a:p>
            <a:pPr lvl="1"/>
            <a:r>
              <a:rPr lang="en-US" dirty="0" smtClean="0">
                <a:solidFill>
                  <a:schemeClr val="tx1"/>
                </a:solidFill>
              </a:rPr>
              <a:t>Revenue Information Bulletin No. 23-028</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539C9D5E-84EF-4F27-BE7F-C078E51DAA12}" type="slidenum">
              <a:rPr lang="en-US" smtClean="0"/>
              <a:t>13</a:t>
            </a:fld>
            <a:endParaRPr lang="en-US" dirty="0"/>
          </a:p>
        </p:txBody>
      </p:sp>
    </p:spTree>
    <p:extLst>
      <p:ext uri="{BB962C8B-B14F-4D97-AF65-F5344CB8AC3E}">
        <p14:creationId xmlns:p14="http://schemas.microsoft.com/office/powerpoint/2010/main" val="2037959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066800"/>
          </a:xfrm>
        </p:spPr>
        <p:txBody>
          <a:bodyPr/>
          <a:lstStyle/>
          <a:p>
            <a:r>
              <a:rPr lang="en-US" dirty="0" smtClean="0"/>
              <a:t>2023 Individual Income Tax</a:t>
            </a:r>
            <a:endParaRPr lang="en-US" dirty="0"/>
          </a:p>
        </p:txBody>
      </p:sp>
      <p:sp>
        <p:nvSpPr>
          <p:cNvPr id="3" name="Text Placeholder 2"/>
          <p:cNvSpPr>
            <a:spLocks noGrp="1"/>
          </p:cNvSpPr>
          <p:nvPr>
            <p:ph idx="1"/>
          </p:nvPr>
        </p:nvSpPr>
        <p:spPr>
          <a:xfrm>
            <a:off x="488302" y="1371600"/>
            <a:ext cx="8229600" cy="4821936"/>
          </a:xfrm>
        </p:spPr>
        <p:txBody>
          <a:bodyPr>
            <a:normAutofit/>
          </a:bodyPr>
          <a:lstStyle/>
          <a:p>
            <a:pPr marL="109728" indent="0">
              <a:buNone/>
            </a:pPr>
            <a:r>
              <a:rPr lang="en-US" sz="2400" b="1" dirty="0" smtClean="0"/>
              <a:t>Schedule C – Nonrefundable Priority 1 Credits</a:t>
            </a:r>
          </a:p>
          <a:p>
            <a:endParaRPr lang="en-US" dirty="0"/>
          </a:p>
          <a:p>
            <a:pPr marL="109728" indent="0">
              <a:buNone/>
            </a:pPr>
            <a:r>
              <a:rPr lang="en-US" b="1" dirty="0"/>
              <a:t>Credit For Taxes Paid to Other </a:t>
            </a:r>
            <a:r>
              <a:rPr lang="en-US" b="1" dirty="0" smtClean="0"/>
              <a:t>States</a:t>
            </a:r>
            <a:endParaRPr lang="en-US" dirty="0" smtClean="0"/>
          </a:p>
          <a:p>
            <a:pPr marL="109728" indent="0">
              <a:buNone/>
            </a:pPr>
            <a:r>
              <a:rPr lang="en-US" sz="2000" dirty="0" smtClean="0">
                <a:solidFill>
                  <a:schemeClr val="tx1"/>
                </a:solidFill>
              </a:rPr>
              <a:t>R.S. 47:33</a:t>
            </a:r>
          </a:p>
          <a:p>
            <a:pPr marL="109728" indent="0">
              <a:buNone/>
            </a:pPr>
            <a:r>
              <a:rPr lang="en-US" sz="2000" dirty="0" smtClean="0"/>
              <a:t>Acts 2023, No. 413</a:t>
            </a:r>
          </a:p>
          <a:p>
            <a:pPr marL="109728" indent="0">
              <a:buNone/>
            </a:pPr>
            <a:endParaRPr lang="en-US" sz="2000" dirty="0">
              <a:solidFill>
                <a:schemeClr val="tx1"/>
              </a:solidFill>
            </a:endParaRPr>
          </a:p>
          <a:p>
            <a:r>
              <a:rPr lang="en-US" sz="2000" dirty="0" smtClean="0"/>
              <a:t>Made permanent </a:t>
            </a:r>
            <a:r>
              <a:rPr lang="en-US" sz="2000" dirty="0"/>
              <a:t>the safeguards established by Act 109 of the 2015 Regular Session of the Louisiana </a:t>
            </a:r>
            <a:r>
              <a:rPr lang="en-US" sz="2000" dirty="0" smtClean="0"/>
              <a:t>Legislature.</a:t>
            </a:r>
          </a:p>
          <a:p>
            <a:pPr lvl="1"/>
            <a:r>
              <a:rPr lang="en-US" sz="1800" dirty="0" smtClean="0"/>
              <a:t>Repealed the unconstitutional provisions. </a:t>
            </a:r>
          </a:p>
          <a:p>
            <a:r>
              <a:rPr lang="en-US" sz="2000" dirty="0" smtClean="0"/>
              <a:t>Act </a:t>
            </a:r>
            <a:r>
              <a:rPr lang="en-US" sz="2000" dirty="0"/>
              <a:t>413 also provides </a:t>
            </a:r>
            <a:r>
              <a:rPr lang="en-US" sz="2000" dirty="0" smtClean="0"/>
              <a:t>that the </a:t>
            </a:r>
            <a:r>
              <a:rPr lang="en-US" sz="2000" dirty="0"/>
              <a:t>Entity Level Taxes Paid to Other </a:t>
            </a:r>
            <a:r>
              <a:rPr lang="en-US" sz="2000" dirty="0" smtClean="0"/>
              <a:t>States deduction </a:t>
            </a:r>
            <a:r>
              <a:rPr lang="en-US" sz="2000" dirty="0"/>
              <a:t>authorized </a:t>
            </a:r>
            <a:r>
              <a:rPr lang="en-US" sz="2000" dirty="0" smtClean="0"/>
              <a:t>by R.S</a:t>
            </a:r>
            <a:r>
              <a:rPr lang="en-US" sz="2000" dirty="0"/>
              <a:t>. 47:33(6</a:t>
            </a:r>
            <a:r>
              <a:rPr lang="en-US" sz="2000" dirty="0" smtClean="0"/>
              <a:t>) cannot be claimed for the same taxes that the credit is claimed for.  </a:t>
            </a:r>
          </a:p>
          <a:p>
            <a:r>
              <a:rPr lang="en-US" sz="2000" dirty="0"/>
              <a:t>Revenue Information Bulletin No. 23-024</a:t>
            </a:r>
            <a:endParaRPr lang="en-US" sz="2000" dirty="0">
              <a:solidFill>
                <a:schemeClr val="tx1"/>
              </a:solidFill>
            </a:endParaRPr>
          </a:p>
        </p:txBody>
      </p:sp>
      <p:sp>
        <p:nvSpPr>
          <p:cNvPr id="4" name="Slide Number Placeholder 3"/>
          <p:cNvSpPr>
            <a:spLocks noGrp="1"/>
          </p:cNvSpPr>
          <p:nvPr>
            <p:ph type="sldNum" sz="quarter" idx="12"/>
          </p:nvPr>
        </p:nvSpPr>
        <p:spPr/>
        <p:txBody>
          <a:bodyPr/>
          <a:lstStyle/>
          <a:p>
            <a:fld id="{539C9D5E-84EF-4F27-BE7F-C078E51DAA12}" type="slidenum">
              <a:rPr lang="en-US" smtClean="0"/>
              <a:t>14</a:t>
            </a:fld>
            <a:endParaRPr lang="en-US" dirty="0"/>
          </a:p>
        </p:txBody>
      </p:sp>
    </p:spTree>
    <p:extLst>
      <p:ext uri="{BB962C8B-B14F-4D97-AF65-F5344CB8AC3E}">
        <p14:creationId xmlns:p14="http://schemas.microsoft.com/office/powerpoint/2010/main" val="9531406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2023 Individual Income Tax</a:t>
            </a:r>
            <a:endParaRPr lang="en-US" dirty="0"/>
          </a:p>
        </p:txBody>
      </p:sp>
      <p:sp>
        <p:nvSpPr>
          <p:cNvPr id="3" name="Text Placeholder 2"/>
          <p:cNvSpPr>
            <a:spLocks noGrp="1"/>
          </p:cNvSpPr>
          <p:nvPr>
            <p:ph idx="1"/>
          </p:nvPr>
        </p:nvSpPr>
        <p:spPr>
          <a:xfrm>
            <a:off x="457200" y="1752600"/>
            <a:ext cx="8229600" cy="4821936"/>
          </a:xfrm>
        </p:spPr>
        <p:txBody>
          <a:bodyPr>
            <a:normAutofit fontScale="85000" lnSpcReduction="20000"/>
          </a:bodyPr>
          <a:lstStyle/>
          <a:p>
            <a:pPr marL="109728" indent="0">
              <a:buNone/>
            </a:pPr>
            <a:r>
              <a:rPr lang="en-US" b="1" dirty="0" smtClean="0"/>
              <a:t>Schedule F – Refundable Priority 2 Credits</a:t>
            </a:r>
          </a:p>
          <a:p>
            <a:endParaRPr lang="en-US" dirty="0"/>
          </a:p>
          <a:p>
            <a:pPr marL="109728" indent="0">
              <a:buNone/>
            </a:pPr>
            <a:r>
              <a:rPr lang="en-US" b="1" dirty="0"/>
              <a:t>School Readiness Child Care Directors and </a:t>
            </a:r>
            <a:r>
              <a:rPr lang="en-US" b="1" dirty="0" smtClean="0"/>
              <a:t>Staff</a:t>
            </a:r>
          </a:p>
          <a:p>
            <a:pPr marL="109728" indent="0">
              <a:buNone/>
            </a:pPr>
            <a:r>
              <a:rPr lang="en-US" dirty="0" smtClean="0">
                <a:solidFill>
                  <a:schemeClr val="tx1"/>
                </a:solidFill>
              </a:rPr>
              <a:t>Code </a:t>
            </a:r>
            <a:r>
              <a:rPr lang="en-US" dirty="0">
                <a:solidFill>
                  <a:schemeClr val="tx1"/>
                </a:solidFill>
              </a:rPr>
              <a:t>66F and Line </a:t>
            </a:r>
            <a:r>
              <a:rPr lang="en-US" dirty="0" smtClean="0">
                <a:solidFill>
                  <a:schemeClr val="tx1"/>
                </a:solidFill>
              </a:rPr>
              <a:t>5A</a:t>
            </a:r>
          </a:p>
          <a:p>
            <a:pPr lvl="1"/>
            <a:r>
              <a:rPr lang="en-US" dirty="0" smtClean="0">
                <a:solidFill>
                  <a:schemeClr val="tx1"/>
                </a:solidFill>
              </a:rPr>
              <a:t>The </a:t>
            </a:r>
            <a:r>
              <a:rPr lang="en-US" dirty="0">
                <a:solidFill>
                  <a:schemeClr val="tx1"/>
                </a:solidFill>
              </a:rPr>
              <a:t>credit is for eligible child care directors and eligible child care staff based on certain attained qualifications. The amount of the credit is adjusted each year if there is an increase in the Consumer Price Index Urban (CPI-U). The credit amount for </a:t>
            </a:r>
            <a:r>
              <a:rPr lang="en-US" dirty="0" smtClean="0">
                <a:solidFill>
                  <a:schemeClr val="tx1"/>
                </a:solidFill>
              </a:rPr>
              <a:t>2023 </a:t>
            </a:r>
            <a:r>
              <a:rPr lang="en-US" dirty="0">
                <a:solidFill>
                  <a:schemeClr val="tx1"/>
                </a:solidFill>
              </a:rPr>
              <a:t>can be found at </a:t>
            </a:r>
            <a:r>
              <a:rPr lang="en-US" i="1" dirty="0">
                <a:solidFill>
                  <a:schemeClr val="tx1"/>
                </a:solidFill>
              </a:rPr>
              <a:t>www.revenue.louisiana.gov/SchoolReadiness</a:t>
            </a:r>
            <a:r>
              <a:rPr lang="en-US" dirty="0">
                <a:solidFill>
                  <a:schemeClr val="tx1"/>
                </a:solidFill>
              </a:rPr>
              <a:t>. </a:t>
            </a:r>
            <a:endParaRPr lang="en-US" dirty="0" smtClean="0">
              <a:solidFill>
                <a:schemeClr val="tx1"/>
              </a:solidFill>
            </a:endParaRPr>
          </a:p>
          <a:p>
            <a:pPr lvl="1"/>
            <a:endParaRPr lang="en-US" dirty="0" smtClean="0">
              <a:solidFill>
                <a:schemeClr val="tx1"/>
              </a:solidFill>
            </a:endParaRPr>
          </a:p>
          <a:p>
            <a:pPr lvl="1"/>
            <a:r>
              <a:rPr lang="en-US" dirty="0" smtClean="0">
                <a:solidFill>
                  <a:schemeClr val="tx1"/>
                </a:solidFill>
              </a:rPr>
              <a:t>You </a:t>
            </a:r>
            <a:r>
              <a:rPr lang="en-US" dirty="0">
                <a:solidFill>
                  <a:schemeClr val="tx1"/>
                </a:solidFill>
              </a:rPr>
              <a:t>must enter the facility license number from Form R-10615 on Line 5A and attach a copy of Form R-10615 to your return. Failure to do so will result in processing delays. For more information regarding this credit, contact the Louisiana Department of Education. </a:t>
            </a:r>
            <a:r>
              <a:rPr lang="en-US" dirty="0" smtClean="0">
                <a:solidFill>
                  <a:schemeClr val="tx1"/>
                </a:solidFill>
              </a:rPr>
              <a:t>(LA R.S</a:t>
            </a:r>
            <a:r>
              <a:rPr lang="en-US" dirty="0">
                <a:solidFill>
                  <a:schemeClr val="tx1"/>
                </a:solidFill>
              </a:rPr>
              <a:t>. 47:6106) </a:t>
            </a:r>
          </a:p>
        </p:txBody>
      </p:sp>
      <p:sp>
        <p:nvSpPr>
          <p:cNvPr id="4" name="Slide Number Placeholder 3"/>
          <p:cNvSpPr>
            <a:spLocks noGrp="1"/>
          </p:cNvSpPr>
          <p:nvPr>
            <p:ph type="sldNum" sz="quarter" idx="12"/>
          </p:nvPr>
        </p:nvSpPr>
        <p:spPr/>
        <p:txBody>
          <a:bodyPr/>
          <a:lstStyle/>
          <a:p>
            <a:fld id="{539C9D5E-84EF-4F27-BE7F-C078E51DAA12}" type="slidenum">
              <a:rPr lang="en-US" smtClean="0"/>
              <a:t>15</a:t>
            </a:fld>
            <a:endParaRPr lang="en-US" dirty="0"/>
          </a:p>
        </p:txBody>
      </p:sp>
    </p:spTree>
    <p:extLst>
      <p:ext uri="{BB962C8B-B14F-4D97-AF65-F5344CB8AC3E}">
        <p14:creationId xmlns:p14="http://schemas.microsoft.com/office/powerpoint/2010/main" val="7464067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2023 Individual Income Tax</a:t>
            </a:r>
            <a:endParaRPr lang="en-US" dirty="0"/>
          </a:p>
        </p:txBody>
      </p:sp>
      <p:sp>
        <p:nvSpPr>
          <p:cNvPr id="3" name="Text Placeholder 2"/>
          <p:cNvSpPr>
            <a:spLocks noGrp="1"/>
          </p:cNvSpPr>
          <p:nvPr>
            <p:ph idx="1"/>
          </p:nvPr>
        </p:nvSpPr>
        <p:spPr>
          <a:xfrm>
            <a:off x="457200" y="1600200"/>
            <a:ext cx="8305800" cy="4974336"/>
          </a:xfrm>
        </p:spPr>
        <p:txBody>
          <a:bodyPr>
            <a:normAutofit fontScale="70000" lnSpcReduction="20000"/>
          </a:bodyPr>
          <a:lstStyle/>
          <a:p>
            <a:pPr marL="109728" indent="0">
              <a:buNone/>
            </a:pPr>
            <a:r>
              <a:rPr lang="en-US" b="1" dirty="0" smtClean="0"/>
              <a:t>Schedule F – Refundable Priority 2 Credits</a:t>
            </a:r>
          </a:p>
          <a:p>
            <a:endParaRPr lang="en-US" dirty="0"/>
          </a:p>
          <a:p>
            <a:pPr marL="109728" indent="0">
              <a:buNone/>
            </a:pPr>
            <a:r>
              <a:rPr lang="en-US" b="1" dirty="0"/>
              <a:t>Adoption of Unrelated Infant– Code </a:t>
            </a:r>
            <a:r>
              <a:rPr lang="en-US" b="1" dirty="0" smtClean="0"/>
              <a:t>78F </a:t>
            </a:r>
            <a:r>
              <a:rPr lang="en-US" b="1" dirty="0"/>
              <a:t>– </a:t>
            </a:r>
            <a:endParaRPr lang="en-US" b="1" dirty="0" smtClean="0"/>
          </a:p>
          <a:p>
            <a:pPr marL="109728" indent="0">
              <a:buNone/>
            </a:pPr>
            <a:r>
              <a:rPr lang="en-US" dirty="0"/>
              <a:t>R.S. </a:t>
            </a:r>
            <a:r>
              <a:rPr lang="en-US" dirty="0" smtClean="0"/>
              <a:t>47:297.23</a:t>
            </a:r>
          </a:p>
          <a:p>
            <a:pPr marL="109728" indent="0">
              <a:buNone/>
            </a:pPr>
            <a:r>
              <a:rPr lang="en-US" dirty="0"/>
              <a:t>Acts </a:t>
            </a:r>
            <a:r>
              <a:rPr lang="en-US" dirty="0" smtClean="0"/>
              <a:t>2023, </a:t>
            </a:r>
            <a:r>
              <a:rPr lang="en-US" dirty="0"/>
              <a:t>No. </a:t>
            </a:r>
            <a:r>
              <a:rPr lang="en-US" dirty="0" smtClean="0"/>
              <a:t>452</a:t>
            </a:r>
            <a:endParaRPr lang="en-US" dirty="0"/>
          </a:p>
          <a:p>
            <a:endParaRPr lang="en-US" b="1" dirty="0" smtClean="0"/>
          </a:p>
          <a:p>
            <a:pPr lvl="1"/>
            <a:r>
              <a:rPr lang="en-US" sz="2900" dirty="0" smtClean="0">
                <a:solidFill>
                  <a:schemeClr val="tx1"/>
                </a:solidFill>
              </a:rPr>
              <a:t>Refundable </a:t>
            </a:r>
            <a:r>
              <a:rPr lang="en-US" sz="2900" dirty="0">
                <a:solidFill>
                  <a:schemeClr val="tx1"/>
                </a:solidFill>
              </a:rPr>
              <a:t>credit of $5,000 for the adoption of a child who is unrelated to the taxpayer and who is </a:t>
            </a:r>
            <a:r>
              <a:rPr lang="en-US" sz="2900" dirty="0" smtClean="0">
                <a:solidFill>
                  <a:schemeClr val="tx1"/>
                </a:solidFill>
              </a:rPr>
              <a:t>less than three years </a:t>
            </a:r>
            <a:r>
              <a:rPr lang="en-US" sz="2900" dirty="0">
                <a:solidFill>
                  <a:schemeClr val="tx1"/>
                </a:solidFill>
              </a:rPr>
              <a:t>of age. </a:t>
            </a:r>
            <a:endParaRPr lang="en-US" sz="2900" dirty="0" smtClean="0">
              <a:solidFill>
                <a:schemeClr val="tx1"/>
              </a:solidFill>
            </a:endParaRPr>
          </a:p>
          <a:p>
            <a:pPr lvl="1"/>
            <a:r>
              <a:rPr lang="en-US" sz="2900" dirty="0" smtClean="0">
                <a:solidFill>
                  <a:schemeClr val="tx1"/>
                </a:solidFill>
              </a:rPr>
              <a:t>An </a:t>
            </a:r>
            <a:r>
              <a:rPr lang="en-US" sz="2900" dirty="0">
                <a:solidFill>
                  <a:schemeClr val="tx1"/>
                </a:solidFill>
              </a:rPr>
              <a:t>adoption of an infant from foster care does not qualify for the credit. </a:t>
            </a:r>
            <a:endParaRPr lang="en-US" sz="2900" dirty="0" smtClean="0">
              <a:solidFill>
                <a:schemeClr val="tx1"/>
              </a:solidFill>
            </a:endParaRPr>
          </a:p>
          <a:p>
            <a:pPr lvl="1"/>
            <a:r>
              <a:rPr lang="en-US" sz="2900" dirty="0" smtClean="0">
                <a:solidFill>
                  <a:schemeClr val="tx1"/>
                </a:solidFill>
              </a:rPr>
              <a:t>The </a:t>
            </a:r>
            <a:r>
              <a:rPr lang="en-US" sz="2900" dirty="0">
                <a:solidFill>
                  <a:schemeClr val="tx1"/>
                </a:solidFill>
              </a:rPr>
              <a:t>credit is taken for the year in which the adoption becomes final. </a:t>
            </a:r>
            <a:endParaRPr lang="en-US" sz="2900" dirty="0" smtClean="0">
              <a:solidFill>
                <a:schemeClr val="tx1"/>
              </a:solidFill>
            </a:endParaRPr>
          </a:p>
          <a:p>
            <a:pPr lvl="1"/>
            <a:r>
              <a:rPr lang="en-US" sz="2900" dirty="0" smtClean="0">
                <a:solidFill>
                  <a:schemeClr val="tx1"/>
                </a:solidFill>
              </a:rPr>
              <a:t>You </a:t>
            </a:r>
            <a:r>
              <a:rPr lang="en-US" sz="2900" dirty="0">
                <a:solidFill>
                  <a:schemeClr val="tx1"/>
                </a:solidFill>
              </a:rPr>
              <a:t>cannot take both this credit and the deduction for certain adoptions on Schedule E for the adoption of the same child. </a:t>
            </a:r>
            <a:endParaRPr lang="en-US" sz="2900" dirty="0" smtClean="0">
              <a:solidFill>
                <a:schemeClr val="tx1"/>
              </a:solidFill>
            </a:endParaRPr>
          </a:p>
          <a:p>
            <a:pPr lvl="1"/>
            <a:r>
              <a:rPr lang="en-US" sz="2900" dirty="0" smtClean="0">
                <a:solidFill>
                  <a:schemeClr val="tx1"/>
                </a:solidFill>
              </a:rPr>
              <a:t>Attach </a:t>
            </a:r>
            <a:r>
              <a:rPr lang="en-US" sz="2900" dirty="0">
                <a:solidFill>
                  <a:schemeClr val="tx1"/>
                </a:solidFill>
              </a:rPr>
              <a:t>a copy of the adoption order or decree and a letter from the private agency or attorney stating the date of placement</a:t>
            </a:r>
            <a:r>
              <a:rPr lang="en-US" sz="2900" dirty="0" smtClean="0">
                <a:solidFill>
                  <a:schemeClr val="tx1"/>
                </a:solidFill>
              </a:rPr>
              <a:t>.</a:t>
            </a:r>
          </a:p>
          <a:p>
            <a:pPr lvl="1"/>
            <a:r>
              <a:rPr lang="en-US" sz="2900" dirty="0" smtClean="0">
                <a:solidFill>
                  <a:schemeClr val="tx1"/>
                </a:solidFill>
              </a:rPr>
              <a:t>Notice of Intent was published in October</a:t>
            </a:r>
          </a:p>
          <a:p>
            <a:pPr marL="411480" lvl="1" indent="0">
              <a:buNone/>
            </a:pPr>
            <a:endParaRPr lang="en-US" dirty="0">
              <a:solidFill>
                <a:schemeClr val="tx1"/>
              </a:solidFill>
            </a:endParaRPr>
          </a:p>
        </p:txBody>
      </p:sp>
      <p:sp>
        <p:nvSpPr>
          <p:cNvPr id="4" name="Slide Number Placeholder 3"/>
          <p:cNvSpPr>
            <a:spLocks noGrp="1"/>
          </p:cNvSpPr>
          <p:nvPr>
            <p:ph type="sldNum" sz="quarter" idx="12"/>
          </p:nvPr>
        </p:nvSpPr>
        <p:spPr/>
        <p:txBody>
          <a:bodyPr/>
          <a:lstStyle/>
          <a:p>
            <a:fld id="{539C9D5E-84EF-4F27-BE7F-C078E51DAA12}" type="slidenum">
              <a:rPr lang="en-US" smtClean="0"/>
              <a:t>16</a:t>
            </a:fld>
            <a:endParaRPr lang="en-US" dirty="0"/>
          </a:p>
        </p:txBody>
      </p:sp>
    </p:spTree>
    <p:extLst>
      <p:ext uri="{BB962C8B-B14F-4D97-AF65-F5344CB8AC3E}">
        <p14:creationId xmlns:p14="http://schemas.microsoft.com/office/powerpoint/2010/main" val="7056635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217"/>
            <a:ext cx="8229600" cy="1066800"/>
          </a:xfrm>
        </p:spPr>
        <p:txBody>
          <a:bodyPr>
            <a:noAutofit/>
          </a:bodyPr>
          <a:lstStyle/>
          <a:p>
            <a:r>
              <a:rPr lang="en-US" sz="3200" dirty="0" smtClean="0"/>
              <a:t>Comparison of Tax Benefits for Adoption</a:t>
            </a:r>
            <a:endParaRPr lang="en-US" sz="3200"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74182476"/>
              </p:ext>
            </p:extLst>
          </p:nvPr>
        </p:nvGraphicFramePr>
        <p:xfrm>
          <a:off x="457200" y="1301138"/>
          <a:ext cx="8229600" cy="5242103"/>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3547943095"/>
                    </a:ext>
                  </a:extLst>
                </a:gridCol>
                <a:gridCol w="1981200">
                  <a:extLst>
                    <a:ext uri="{9D8B030D-6E8A-4147-A177-3AD203B41FA5}">
                      <a16:colId xmlns:a16="http://schemas.microsoft.com/office/drawing/2014/main" val="3461839835"/>
                    </a:ext>
                  </a:extLst>
                </a:gridCol>
                <a:gridCol w="2209800">
                  <a:extLst>
                    <a:ext uri="{9D8B030D-6E8A-4147-A177-3AD203B41FA5}">
                      <a16:colId xmlns:a16="http://schemas.microsoft.com/office/drawing/2014/main" val="874181253"/>
                    </a:ext>
                  </a:extLst>
                </a:gridCol>
                <a:gridCol w="2057400">
                  <a:extLst>
                    <a:ext uri="{9D8B030D-6E8A-4147-A177-3AD203B41FA5}">
                      <a16:colId xmlns:a16="http://schemas.microsoft.com/office/drawing/2014/main" val="2685974386"/>
                    </a:ext>
                  </a:extLst>
                </a:gridCol>
              </a:tblGrid>
              <a:tr h="433997">
                <a:tc>
                  <a:txBody>
                    <a:bodyPr/>
                    <a:lstStyle/>
                    <a:p>
                      <a:endParaRPr lang="en-US" sz="1200" dirty="0"/>
                    </a:p>
                  </a:txBody>
                  <a:tcPr/>
                </a:tc>
                <a:tc>
                  <a:txBody>
                    <a:bodyPr/>
                    <a:lstStyle/>
                    <a:p>
                      <a:pPr algn="ctr"/>
                      <a:r>
                        <a:rPr lang="en-US" sz="1400" dirty="0" smtClean="0"/>
                        <a:t>Deduction for Adoption</a:t>
                      </a:r>
                      <a:r>
                        <a:rPr lang="en-US" sz="1400" baseline="0" dirty="0" smtClean="0"/>
                        <a:t> from Foster Care</a:t>
                      </a:r>
                      <a:endParaRPr lang="en-US" sz="1400" dirty="0"/>
                    </a:p>
                  </a:txBody>
                  <a:tcPr/>
                </a:tc>
                <a:tc>
                  <a:txBody>
                    <a:bodyPr/>
                    <a:lstStyle/>
                    <a:p>
                      <a:pPr algn="ctr"/>
                      <a:r>
                        <a:rPr lang="en-US" sz="1400" dirty="0" smtClean="0"/>
                        <a:t>Deduction for Adoption of Unrelated</a:t>
                      </a:r>
                      <a:r>
                        <a:rPr lang="en-US" sz="1400" baseline="0" dirty="0" smtClean="0"/>
                        <a:t> Infant</a:t>
                      </a:r>
                      <a:endParaRPr lang="en-US" sz="1400" dirty="0"/>
                    </a:p>
                  </a:txBody>
                  <a:tcPr/>
                </a:tc>
                <a:tc>
                  <a:txBody>
                    <a:bodyPr/>
                    <a:lstStyle/>
                    <a:p>
                      <a:pPr algn="ctr"/>
                      <a:r>
                        <a:rPr lang="en-US" sz="1400" dirty="0" smtClean="0"/>
                        <a:t>Adoption of Unrelated Infant Credit</a:t>
                      </a:r>
                      <a:endParaRPr lang="en-US" sz="1400" dirty="0"/>
                    </a:p>
                  </a:txBody>
                  <a:tcPr/>
                </a:tc>
                <a:extLst>
                  <a:ext uri="{0D108BD9-81ED-4DB2-BD59-A6C34878D82A}">
                    <a16:rowId xmlns:a16="http://schemas.microsoft.com/office/drawing/2014/main" val="4063225367"/>
                  </a:ext>
                </a:extLst>
              </a:tr>
              <a:tr h="289331">
                <a:tc>
                  <a:txBody>
                    <a:bodyPr/>
                    <a:lstStyle/>
                    <a:p>
                      <a:r>
                        <a:rPr lang="en-US" sz="1200" b="1" dirty="0" smtClean="0"/>
                        <a:t>Legal</a:t>
                      </a:r>
                      <a:r>
                        <a:rPr lang="en-US" sz="1200" b="1" baseline="0" dirty="0" smtClean="0"/>
                        <a:t> Citation</a:t>
                      </a:r>
                      <a:endParaRPr lang="en-US" sz="1200" b="1" dirty="0"/>
                    </a:p>
                  </a:txBody>
                  <a:tcPr/>
                </a:tc>
                <a:tc>
                  <a:txBody>
                    <a:bodyPr/>
                    <a:lstStyle/>
                    <a:p>
                      <a:pPr algn="ctr"/>
                      <a:r>
                        <a:rPr lang="en-US" sz="1200" dirty="0" smtClean="0"/>
                        <a:t>R.S. 47:297.20</a:t>
                      </a:r>
                      <a:endParaRPr lang="en-US" sz="1200" dirty="0"/>
                    </a:p>
                  </a:txBody>
                  <a:tcPr/>
                </a:tc>
                <a:tc>
                  <a:txBody>
                    <a:bodyPr/>
                    <a:lstStyle/>
                    <a:p>
                      <a:pPr algn="ctr"/>
                      <a:r>
                        <a:rPr lang="en-US" sz="1200" dirty="0" smtClean="0"/>
                        <a:t>R.S. 47:297.21</a:t>
                      </a:r>
                      <a:endParaRPr lang="en-US" sz="1200" dirty="0"/>
                    </a:p>
                  </a:txBody>
                  <a:tcPr/>
                </a:tc>
                <a:tc>
                  <a:txBody>
                    <a:bodyPr/>
                    <a:lstStyle/>
                    <a:p>
                      <a:pPr algn="ctr"/>
                      <a:r>
                        <a:rPr lang="en-US" sz="1200" dirty="0" smtClean="0"/>
                        <a:t>R.S. 47:297.23</a:t>
                      </a:r>
                      <a:endParaRPr lang="en-US" sz="1200" dirty="0"/>
                    </a:p>
                  </a:txBody>
                  <a:tcPr/>
                </a:tc>
                <a:extLst>
                  <a:ext uri="{0D108BD9-81ED-4DB2-BD59-A6C34878D82A}">
                    <a16:rowId xmlns:a16="http://schemas.microsoft.com/office/drawing/2014/main" val="3742101607"/>
                  </a:ext>
                </a:extLst>
              </a:tr>
              <a:tr h="405064">
                <a:tc>
                  <a:txBody>
                    <a:bodyPr/>
                    <a:lstStyle/>
                    <a:p>
                      <a:r>
                        <a:rPr lang="en-US" sz="1200" b="1" dirty="0" smtClean="0"/>
                        <a:t>What is it?</a:t>
                      </a:r>
                      <a:endParaRPr lang="en-US" sz="1200" b="1" dirty="0"/>
                    </a:p>
                  </a:txBody>
                  <a:tcPr/>
                </a:tc>
                <a:tc>
                  <a:txBody>
                    <a:bodyPr/>
                    <a:lstStyle/>
                    <a:p>
                      <a:pPr algn="ctr"/>
                      <a:r>
                        <a:rPr lang="en-US" sz="1200" dirty="0" smtClean="0"/>
                        <a:t>Deduction from income of $5,000</a:t>
                      </a:r>
                      <a:endParaRPr lang="en-US" sz="1200" dirty="0"/>
                    </a:p>
                  </a:txBody>
                  <a:tcPr/>
                </a:tc>
                <a:tc>
                  <a:txBody>
                    <a:bodyPr/>
                    <a:lstStyle/>
                    <a:p>
                      <a:pPr algn="ctr"/>
                      <a:r>
                        <a:rPr lang="en-US" sz="1200" dirty="0" smtClean="0"/>
                        <a:t>Deduction from income of $5,000</a:t>
                      </a:r>
                    </a:p>
                  </a:txBody>
                  <a:tcPr/>
                </a:tc>
                <a:tc>
                  <a:txBody>
                    <a:bodyPr/>
                    <a:lstStyle/>
                    <a:p>
                      <a:pPr algn="ctr"/>
                      <a:r>
                        <a:rPr lang="en-US" sz="1200" dirty="0" smtClean="0"/>
                        <a:t>Credit against tax of $5,000</a:t>
                      </a:r>
                      <a:endParaRPr lang="en-US" sz="1200" dirty="0"/>
                    </a:p>
                  </a:txBody>
                  <a:tcPr/>
                </a:tc>
                <a:extLst>
                  <a:ext uri="{0D108BD9-81ED-4DB2-BD59-A6C34878D82A}">
                    <a16:rowId xmlns:a16="http://schemas.microsoft.com/office/drawing/2014/main" val="648390265"/>
                  </a:ext>
                </a:extLst>
              </a:tr>
              <a:tr h="405064">
                <a:tc>
                  <a:txBody>
                    <a:bodyPr/>
                    <a:lstStyle/>
                    <a:p>
                      <a:r>
                        <a:rPr lang="en-US" sz="1200" b="1" dirty="0" smtClean="0"/>
                        <a:t>$1,000 dependency deduction allowed</a:t>
                      </a:r>
                      <a:endParaRPr lang="en-US" sz="1200" b="1" dirty="0"/>
                    </a:p>
                  </a:txBody>
                  <a:tcPr/>
                </a:tc>
                <a:tc>
                  <a:txBody>
                    <a:bodyPr/>
                    <a:lstStyle/>
                    <a:p>
                      <a:pPr algn="ctr"/>
                      <a:r>
                        <a:rPr lang="en-US" sz="1200" dirty="0" smtClean="0"/>
                        <a:t>No; cannot claim dependency</a:t>
                      </a:r>
                      <a:r>
                        <a:rPr lang="en-US" sz="1200" baseline="0" dirty="0" smtClean="0"/>
                        <a:t> deduction</a:t>
                      </a:r>
                      <a:endParaRPr lang="en-US" sz="1200" dirty="0"/>
                    </a:p>
                  </a:txBody>
                  <a:tcPr/>
                </a:tc>
                <a:tc>
                  <a:txBody>
                    <a:bodyPr/>
                    <a:lstStyle/>
                    <a:p>
                      <a:pPr algn="ctr"/>
                      <a:r>
                        <a:rPr lang="en-US" sz="1200" dirty="0" smtClean="0"/>
                        <a:t>No; cannot claim dependency deduction</a:t>
                      </a:r>
                    </a:p>
                  </a:txBody>
                  <a:tcPr/>
                </a:tc>
                <a:tc>
                  <a:txBody>
                    <a:bodyPr/>
                    <a:lstStyle/>
                    <a:p>
                      <a:pPr algn="ctr"/>
                      <a:r>
                        <a:rPr lang="en-US" sz="1200" dirty="0" smtClean="0"/>
                        <a:t>Yes</a:t>
                      </a:r>
                      <a:endParaRPr lang="en-US" sz="1200" dirty="0"/>
                    </a:p>
                  </a:txBody>
                  <a:tcPr/>
                </a:tc>
                <a:extLst>
                  <a:ext uri="{0D108BD9-81ED-4DB2-BD59-A6C34878D82A}">
                    <a16:rowId xmlns:a16="http://schemas.microsoft.com/office/drawing/2014/main" val="2211512458"/>
                  </a:ext>
                </a:extLst>
              </a:tr>
              <a:tr h="564197">
                <a:tc>
                  <a:txBody>
                    <a:bodyPr/>
                    <a:lstStyle/>
                    <a:p>
                      <a:r>
                        <a:rPr lang="en-US" sz="1200" b="1" dirty="0" smtClean="0"/>
                        <a:t>Age of child at placement</a:t>
                      </a:r>
                      <a:endParaRPr lang="en-US" sz="1200" b="1" dirty="0"/>
                    </a:p>
                  </a:txBody>
                  <a:tcPr/>
                </a:tc>
                <a:tc>
                  <a:txBody>
                    <a:bodyPr/>
                    <a:lstStyle/>
                    <a:p>
                      <a:pPr algn="ctr"/>
                      <a:r>
                        <a:rPr lang="en-US" sz="1200" dirty="0" smtClean="0"/>
                        <a:t>Less than 18 years old, or 21 if receiving extended foster</a:t>
                      </a:r>
                      <a:r>
                        <a:rPr lang="en-US" sz="1200" baseline="0" dirty="0" smtClean="0"/>
                        <a:t> care services</a:t>
                      </a:r>
                      <a:endParaRPr lang="en-US" sz="1200" dirty="0"/>
                    </a:p>
                  </a:txBody>
                  <a:tcPr/>
                </a:tc>
                <a:tc>
                  <a:txBody>
                    <a:bodyPr/>
                    <a:lstStyle/>
                    <a:p>
                      <a:pPr algn="ctr"/>
                      <a:r>
                        <a:rPr lang="en-US" sz="1200" dirty="0" smtClean="0"/>
                        <a:t>Less than one year old</a:t>
                      </a:r>
                      <a:endParaRPr lang="en-US" sz="1200" dirty="0"/>
                    </a:p>
                  </a:txBody>
                  <a:tcPr/>
                </a:tc>
                <a:tc>
                  <a:txBody>
                    <a:bodyPr/>
                    <a:lstStyle/>
                    <a:p>
                      <a:pPr algn="ctr"/>
                      <a:r>
                        <a:rPr lang="en-US" sz="1200" dirty="0" smtClean="0"/>
                        <a:t>Less than three years old</a:t>
                      </a:r>
                      <a:endParaRPr lang="en-US" sz="1200" dirty="0"/>
                    </a:p>
                  </a:txBody>
                  <a:tcPr/>
                </a:tc>
                <a:extLst>
                  <a:ext uri="{0D108BD9-81ED-4DB2-BD59-A6C34878D82A}">
                    <a16:rowId xmlns:a16="http://schemas.microsoft.com/office/drawing/2014/main" val="1288387826"/>
                  </a:ext>
                </a:extLst>
              </a:tr>
              <a:tr h="289332">
                <a:tc>
                  <a:txBody>
                    <a:bodyPr/>
                    <a:lstStyle/>
                    <a:p>
                      <a:r>
                        <a:rPr lang="en-US" sz="1200" b="1" dirty="0" smtClean="0"/>
                        <a:t>Can child be related?</a:t>
                      </a:r>
                      <a:endParaRPr lang="en-US" sz="1200" b="1" dirty="0"/>
                    </a:p>
                  </a:txBody>
                  <a:tcPr/>
                </a:tc>
                <a:tc>
                  <a:txBody>
                    <a:bodyPr/>
                    <a:lstStyle/>
                    <a:p>
                      <a:pPr algn="ctr"/>
                      <a:r>
                        <a:rPr lang="en-US" sz="1200" dirty="0" smtClean="0"/>
                        <a:t>Yes</a:t>
                      </a:r>
                      <a:endParaRPr lang="en-US" sz="1200" dirty="0"/>
                    </a:p>
                  </a:txBody>
                  <a:tcPr/>
                </a:tc>
                <a:tc>
                  <a:txBody>
                    <a:bodyPr/>
                    <a:lstStyle/>
                    <a:p>
                      <a:pPr algn="ctr"/>
                      <a:r>
                        <a:rPr lang="en-US" sz="1200" dirty="0" smtClean="0"/>
                        <a:t>No</a:t>
                      </a:r>
                      <a:endParaRPr lang="en-US" sz="1200" dirty="0"/>
                    </a:p>
                  </a:txBody>
                  <a:tcPr/>
                </a:tc>
                <a:tc>
                  <a:txBody>
                    <a:bodyPr/>
                    <a:lstStyle/>
                    <a:p>
                      <a:pPr algn="ctr"/>
                      <a:r>
                        <a:rPr lang="en-US" sz="1200" dirty="0" smtClean="0"/>
                        <a:t>No</a:t>
                      </a:r>
                      <a:endParaRPr lang="en-US" sz="1200" dirty="0"/>
                    </a:p>
                  </a:txBody>
                  <a:tcPr/>
                </a:tc>
                <a:extLst>
                  <a:ext uri="{0D108BD9-81ED-4DB2-BD59-A6C34878D82A}">
                    <a16:rowId xmlns:a16="http://schemas.microsoft.com/office/drawing/2014/main" val="3507593390"/>
                  </a:ext>
                </a:extLst>
              </a:tr>
              <a:tr h="433997">
                <a:tc>
                  <a:txBody>
                    <a:bodyPr/>
                    <a:lstStyle/>
                    <a:p>
                      <a:r>
                        <a:rPr lang="en-US" sz="1200" b="1" dirty="0" smtClean="0"/>
                        <a:t>Can</a:t>
                      </a:r>
                      <a:r>
                        <a:rPr lang="en-US" sz="1200" b="1" baseline="0" dirty="0" smtClean="0"/>
                        <a:t> c</a:t>
                      </a:r>
                      <a:r>
                        <a:rPr lang="en-US" sz="1200" b="1" dirty="0" smtClean="0"/>
                        <a:t>hild be adopted from foster care?</a:t>
                      </a:r>
                      <a:endParaRPr lang="en-US" sz="1200" b="1" dirty="0"/>
                    </a:p>
                  </a:txBody>
                  <a:tcPr/>
                </a:tc>
                <a:tc>
                  <a:txBody>
                    <a:bodyPr/>
                    <a:lstStyle/>
                    <a:p>
                      <a:pPr algn="ctr"/>
                      <a:r>
                        <a:rPr lang="en-US" sz="1200" dirty="0" smtClean="0"/>
                        <a:t>Yes; or receiving extended foster care services</a:t>
                      </a:r>
                      <a:endParaRPr lang="en-US" sz="1200" dirty="0"/>
                    </a:p>
                  </a:txBody>
                  <a:tcPr/>
                </a:tc>
                <a:tc>
                  <a:txBody>
                    <a:bodyPr/>
                    <a:lstStyle/>
                    <a:p>
                      <a:pPr algn="ctr"/>
                      <a:r>
                        <a:rPr lang="en-US" sz="1200" dirty="0" smtClean="0"/>
                        <a:t>No</a:t>
                      </a:r>
                      <a:endParaRPr lang="en-US" sz="1200" dirty="0"/>
                    </a:p>
                  </a:txBody>
                  <a:tcPr/>
                </a:tc>
                <a:tc>
                  <a:txBody>
                    <a:bodyPr/>
                    <a:lstStyle/>
                    <a:p>
                      <a:pPr algn="ctr"/>
                      <a:r>
                        <a:rPr lang="en-US" sz="1200" dirty="0" smtClean="0"/>
                        <a:t>No</a:t>
                      </a:r>
                      <a:endParaRPr lang="en-US" sz="1200" dirty="0"/>
                    </a:p>
                  </a:txBody>
                  <a:tcPr/>
                </a:tc>
                <a:extLst>
                  <a:ext uri="{0D108BD9-81ED-4DB2-BD59-A6C34878D82A}">
                    <a16:rowId xmlns:a16="http://schemas.microsoft.com/office/drawing/2014/main" val="892835379"/>
                  </a:ext>
                </a:extLst>
              </a:tr>
              <a:tr h="433997">
                <a:tc>
                  <a:txBody>
                    <a:bodyPr/>
                    <a:lstStyle/>
                    <a:p>
                      <a:r>
                        <a:rPr lang="en-US" sz="1200" b="1" dirty="0" smtClean="0"/>
                        <a:t>Available for residents and nonresidents?</a:t>
                      </a:r>
                      <a:endParaRPr lang="en-US" sz="1200" b="1" dirty="0"/>
                    </a:p>
                  </a:txBody>
                  <a:tcPr/>
                </a:tc>
                <a:tc>
                  <a:txBody>
                    <a:bodyPr/>
                    <a:lstStyle/>
                    <a:p>
                      <a:pPr algn="ctr"/>
                      <a:r>
                        <a:rPr lang="en-US" sz="1200" dirty="0" smtClean="0"/>
                        <a:t>Resident only</a:t>
                      </a:r>
                      <a:endParaRPr lang="en-US" sz="1200" dirty="0"/>
                    </a:p>
                  </a:txBody>
                  <a:tcPr/>
                </a:tc>
                <a:tc>
                  <a:txBody>
                    <a:bodyPr/>
                    <a:lstStyle/>
                    <a:p>
                      <a:pPr algn="ctr"/>
                      <a:r>
                        <a:rPr lang="en-US" sz="1200" dirty="0" smtClean="0"/>
                        <a:t>Resident only</a:t>
                      </a:r>
                    </a:p>
                    <a:p>
                      <a:pPr algn="ctr"/>
                      <a:endParaRPr lang="en-US" sz="1200" dirty="0"/>
                    </a:p>
                  </a:txBody>
                  <a:tcPr/>
                </a:tc>
                <a:tc>
                  <a:txBody>
                    <a:bodyPr/>
                    <a:lstStyle/>
                    <a:p>
                      <a:pPr algn="ctr"/>
                      <a:r>
                        <a:rPr lang="en-US" sz="1200" dirty="0" smtClean="0"/>
                        <a:t>Residents and nonresidents</a:t>
                      </a:r>
                      <a:endParaRPr lang="en-US" sz="1200" dirty="0"/>
                    </a:p>
                  </a:txBody>
                  <a:tcPr/>
                </a:tc>
                <a:extLst>
                  <a:ext uri="{0D108BD9-81ED-4DB2-BD59-A6C34878D82A}">
                    <a16:rowId xmlns:a16="http://schemas.microsoft.com/office/drawing/2014/main" val="2429285154"/>
                  </a:ext>
                </a:extLst>
              </a:tr>
              <a:tr h="578663">
                <a:tc>
                  <a:txBody>
                    <a:bodyPr/>
                    <a:lstStyle/>
                    <a:p>
                      <a:r>
                        <a:rPr lang="en-US" sz="1200" b="1" dirty="0" smtClean="0"/>
                        <a:t>Effective </a:t>
                      </a:r>
                      <a:r>
                        <a:rPr lang="en-US" sz="1200" b="1" baseline="0" dirty="0" smtClean="0"/>
                        <a:t>for:</a:t>
                      </a:r>
                      <a:endParaRPr lang="en-US" sz="1200" b="1" dirty="0"/>
                    </a:p>
                  </a:txBody>
                  <a:tcPr/>
                </a:tc>
                <a:tc>
                  <a:txBody>
                    <a:bodyPr/>
                    <a:lstStyle/>
                    <a:p>
                      <a:pPr algn="ctr"/>
                      <a:r>
                        <a:rPr lang="en-US" sz="1200" dirty="0" smtClean="0"/>
                        <a:t>Adoptions finalized on or after </a:t>
                      </a:r>
                    </a:p>
                    <a:p>
                      <a:pPr algn="ctr"/>
                      <a:r>
                        <a:rPr lang="en-US" sz="1200" dirty="0" smtClean="0"/>
                        <a:t>January 1, 2022</a:t>
                      </a:r>
                    </a:p>
                  </a:txBody>
                  <a:tcPr/>
                </a:tc>
                <a:tc>
                  <a:txBody>
                    <a:bodyPr/>
                    <a:lstStyle/>
                    <a:p>
                      <a:pPr algn="ctr"/>
                      <a:r>
                        <a:rPr lang="en-US" sz="1200" dirty="0" smtClean="0"/>
                        <a:t>Adoptions finalized on or after </a:t>
                      </a:r>
                    </a:p>
                    <a:p>
                      <a:pPr algn="ctr"/>
                      <a:r>
                        <a:rPr lang="en-US" sz="1200" dirty="0" smtClean="0"/>
                        <a:t>January 1, 2022</a:t>
                      </a:r>
                    </a:p>
                  </a:txBody>
                  <a:tcPr/>
                </a:tc>
                <a:tc>
                  <a:txBody>
                    <a:bodyPr/>
                    <a:lstStyle/>
                    <a:p>
                      <a:pPr algn="ctr"/>
                      <a:r>
                        <a:rPr lang="en-US" sz="1200" dirty="0" smtClean="0"/>
                        <a:t>Adoptions finalized on or after </a:t>
                      </a:r>
                    </a:p>
                    <a:p>
                      <a:pPr algn="ctr"/>
                      <a:r>
                        <a:rPr lang="en-US" sz="1200" dirty="0" smtClean="0"/>
                        <a:t>January 1, 2023</a:t>
                      </a:r>
                      <a:endParaRPr lang="en-US" sz="1200" dirty="0"/>
                    </a:p>
                  </a:txBody>
                  <a:tcPr/>
                </a:tc>
                <a:extLst>
                  <a:ext uri="{0D108BD9-81ED-4DB2-BD59-A6C34878D82A}">
                    <a16:rowId xmlns:a16="http://schemas.microsoft.com/office/drawing/2014/main" val="3450329447"/>
                  </a:ext>
                </a:extLst>
              </a:tr>
              <a:tr h="814556">
                <a:tc>
                  <a:txBody>
                    <a:bodyPr/>
                    <a:lstStyle/>
                    <a:p>
                      <a:r>
                        <a:rPr lang="en-US" sz="1200" b="1" dirty="0" smtClean="0"/>
                        <a:t>Where to claim</a:t>
                      </a:r>
                      <a:endParaRPr lang="en-US" sz="1200" b="1" dirty="0"/>
                    </a:p>
                  </a:txBody>
                  <a:tcPr/>
                </a:tc>
                <a:tc>
                  <a:txBody>
                    <a:bodyPr/>
                    <a:lstStyle/>
                    <a:p>
                      <a:pPr algn="ctr"/>
                      <a:r>
                        <a:rPr lang="en-US" sz="1200" dirty="0" smtClean="0"/>
                        <a:t>Form IT-540, Schedule E, code 30E</a:t>
                      </a:r>
                      <a:endParaRPr lang="en-US" sz="1200" dirty="0"/>
                    </a:p>
                  </a:txBody>
                  <a:tcPr/>
                </a:tc>
                <a:tc>
                  <a:txBody>
                    <a:bodyPr/>
                    <a:lstStyle/>
                    <a:p>
                      <a:pPr algn="ctr"/>
                      <a:r>
                        <a:rPr lang="en-US" sz="1200" dirty="0" smtClean="0"/>
                        <a:t>Form IT-540, Schedule E, code 30E</a:t>
                      </a:r>
                    </a:p>
                    <a:p>
                      <a:pPr algn="ctr"/>
                      <a:endParaRPr lang="en-US" sz="1200" dirty="0"/>
                    </a:p>
                  </a:txBody>
                  <a:tcPr/>
                </a:tc>
                <a:tc>
                  <a:txBody>
                    <a:bodyPr/>
                    <a:lstStyle/>
                    <a:p>
                      <a:pPr algn="ctr"/>
                      <a:r>
                        <a:rPr lang="en-US" sz="1200" dirty="0" smtClean="0"/>
                        <a:t>Form IT-540, Schedule F, code 78F or Form IT-540B, Schedule F-NR, code 78F.</a:t>
                      </a:r>
                    </a:p>
                    <a:p>
                      <a:pPr algn="ctr"/>
                      <a:endParaRPr lang="en-US" sz="1200" dirty="0"/>
                    </a:p>
                  </a:txBody>
                  <a:tcPr/>
                </a:tc>
                <a:extLst>
                  <a:ext uri="{0D108BD9-81ED-4DB2-BD59-A6C34878D82A}">
                    <a16:rowId xmlns:a16="http://schemas.microsoft.com/office/drawing/2014/main" val="2861001133"/>
                  </a:ext>
                </a:extLst>
              </a:tr>
            </a:tbl>
          </a:graphicData>
        </a:graphic>
      </p:graphicFrame>
      <p:sp>
        <p:nvSpPr>
          <p:cNvPr id="4" name="Slide Number Placeholder 3"/>
          <p:cNvSpPr>
            <a:spLocks noGrp="1"/>
          </p:cNvSpPr>
          <p:nvPr>
            <p:ph type="sldNum" sz="quarter" idx="12"/>
          </p:nvPr>
        </p:nvSpPr>
        <p:spPr/>
        <p:txBody>
          <a:bodyPr/>
          <a:lstStyle/>
          <a:p>
            <a:fld id="{539C9D5E-84EF-4F27-BE7F-C078E51DAA12}" type="slidenum">
              <a:rPr lang="en-US" smtClean="0"/>
              <a:t>17</a:t>
            </a:fld>
            <a:endParaRPr lang="en-US" dirty="0"/>
          </a:p>
        </p:txBody>
      </p:sp>
    </p:spTree>
    <p:extLst>
      <p:ext uri="{BB962C8B-B14F-4D97-AF65-F5344CB8AC3E}">
        <p14:creationId xmlns:p14="http://schemas.microsoft.com/office/powerpoint/2010/main" val="26897742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2023 Individual Income Tax</a:t>
            </a:r>
            <a:endParaRPr lang="en-US" dirty="0"/>
          </a:p>
        </p:txBody>
      </p:sp>
      <p:sp>
        <p:nvSpPr>
          <p:cNvPr id="3" name="Text Placeholder 2"/>
          <p:cNvSpPr>
            <a:spLocks noGrp="1"/>
          </p:cNvSpPr>
          <p:nvPr>
            <p:ph idx="1"/>
          </p:nvPr>
        </p:nvSpPr>
        <p:spPr>
          <a:xfrm>
            <a:off x="457200" y="1600200"/>
            <a:ext cx="8229600" cy="5029200"/>
          </a:xfrm>
        </p:spPr>
        <p:txBody>
          <a:bodyPr>
            <a:normAutofit/>
          </a:bodyPr>
          <a:lstStyle/>
          <a:p>
            <a:pPr marL="109728" indent="0">
              <a:buNone/>
            </a:pPr>
            <a:r>
              <a:rPr lang="en-US" sz="2900" b="1" dirty="0" smtClean="0"/>
              <a:t>Schedule F – Refundable Priority 2 Credits</a:t>
            </a:r>
          </a:p>
          <a:p>
            <a:endParaRPr lang="en-US" dirty="0" smtClean="0"/>
          </a:p>
          <a:p>
            <a:pPr marL="109728" indent="0">
              <a:buNone/>
            </a:pPr>
            <a:r>
              <a:rPr lang="en-US" b="1" dirty="0"/>
              <a:t>Historic Residential – </a:t>
            </a:r>
            <a:endParaRPr lang="en-US" b="1" dirty="0" smtClean="0"/>
          </a:p>
          <a:p>
            <a:pPr marL="109728" indent="0">
              <a:buNone/>
            </a:pPr>
            <a:r>
              <a:rPr lang="en-US" dirty="0" smtClean="0"/>
              <a:t>This </a:t>
            </a:r>
            <a:r>
              <a:rPr lang="en-US" dirty="0"/>
              <a:t>credit is no longer available because Act 272 of the 2013 Regular Legislative Session ended the credit effective December 31, </a:t>
            </a:r>
            <a:r>
              <a:rPr lang="en-US" dirty="0" smtClean="0"/>
              <a:t>2017 and the five years to use the credit has ended.</a:t>
            </a:r>
            <a:endParaRPr lang="en-US" b="1" dirty="0" smtClean="0"/>
          </a:p>
        </p:txBody>
      </p:sp>
      <p:sp>
        <p:nvSpPr>
          <p:cNvPr id="4" name="Slide Number Placeholder 3"/>
          <p:cNvSpPr>
            <a:spLocks noGrp="1"/>
          </p:cNvSpPr>
          <p:nvPr>
            <p:ph type="sldNum" sz="quarter" idx="12"/>
          </p:nvPr>
        </p:nvSpPr>
        <p:spPr/>
        <p:txBody>
          <a:bodyPr/>
          <a:lstStyle/>
          <a:p>
            <a:fld id="{539C9D5E-84EF-4F27-BE7F-C078E51DAA12}" type="slidenum">
              <a:rPr lang="en-US" smtClean="0"/>
              <a:t>18</a:t>
            </a:fld>
            <a:endParaRPr lang="en-US" dirty="0"/>
          </a:p>
        </p:txBody>
      </p:sp>
    </p:spTree>
    <p:extLst>
      <p:ext uri="{BB962C8B-B14F-4D97-AF65-F5344CB8AC3E}">
        <p14:creationId xmlns:p14="http://schemas.microsoft.com/office/powerpoint/2010/main" val="35407732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241" y="609600"/>
            <a:ext cx="8229600" cy="1066800"/>
          </a:xfrm>
        </p:spPr>
        <p:txBody>
          <a:bodyPr/>
          <a:lstStyle/>
          <a:p>
            <a:r>
              <a:rPr lang="en-US" dirty="0" smtClean="0"/>
              <a:t>2023 Individual Income Tax</a:t>
            </a:r>
            <a:endParaRPr lang="en-US" dirty="0"/>
          </a:p>
        </p:txBody>
      </p:sp>
      <p:sp>
        <p:nvSpPr>
          <p:cNvPr id="3" name="Text Placeholder 2"/>
          <p:cNvSpPr>
            <a:spLocks noGrp="1"/>
          </p:cNvSpPr>
          <p:nvPr>
            <p:ph idx="1"/>
          </p:nvPr>
        </p:nvSpPr>
        <p:spPr>
          <a:xfrm>
            <a:off x="457200" y="1752600"/>
            <a:ext cx="8226641" cy="4821936"/>
          </a:xfrm>
        </p:spPr>
        <p:txBody>
          <a:bodyPr>
            <a:normAutofit fontScale="62500" lnSpcReduction="20000"/>
          </a:bodyPr>
          <a:lstStyle/>
          <a:p>
            <a:pPr marL="109728" indent="0">
              <a:buNone/>
            </a:pPr>
            <a:r>
              <a:rPr lang="en-US" b="1" dirty="0" smtClean="0"/>
              <a:t>Schedule J – Nonrefundable Priority 3 Credits</a:t>
            </a:r>
          </a:p>
          <a:p>
            <a:endParaRPr lang="en-US" dirty="0"/>
          </a:p>
          <a:p>
            <a:pPr marL="109728" indent="0">
              <a:buNone/>
            </a:pPr>
            <a:r>
              <a:rPr lang="en-US" dirty="0" smtClean="0"/>
              <a:t>Child </a:t>
            </a:r>
            <a:r>
              <a:rPr lang="en-US" dirty="0"/>
              <a:t>Care Credit Carried Forward From </a:t>
            </a:r>
            <a:r>
              <a:rPr lang="en-US" dirty="0" smtClean="0"/>
              <a:t>2018 </a:t>
            </a:r>
            <a:r>
              <a:rPr lang="en-US" dirty="0"/>
              <a:t>through </a:t>
            </a:r>
            <a:r>
              <a:rPr lang="en-US" dirty="0" smtClean="0"/>
              <a:t>2022</a:t>
            </a:r>
          </a:p>
          <a:p>
            <a:r>
              <a:rPr lang="en-US" dirty="0" smtClean="0"/>
              <a:t>Line 3</a:t>
            </a:r>
          </a:p>
          <a:p>
            <a:r>
              <a:rPr lang="en-US" dirty="0" smtClean="0"/>
              <a:t>The </a:t>
            </a:r>
            <a:r>
              <a:rPr lang="en-US" dirty="0"/>
              <a:t>child care tax credit for taxpayers whose federal adjusted gross income exceeds $25,000 may not be refunded, and any unused credit amounts can be used over the next five years. For the </a:t>
            </a:r>
            <a:r>
              <a:rPr lang="en-US" dirty="0" smtClean="0"/>
              <a:t>2023 </a:t>
            </a:r>
            <a:r>
              <a:rPr lang="en-US" dirty="0"/>
              <a:t>tax year, credits from </a:t>
            </a:r>
            <a:r>
              <a:rPr lang="en-US" dirty="0" smtClean="0"/>
              <a:t>2018 </a:t>
            </a:r>
            <a:r>
              <a:rPr lang="en-US" dirty="0"/>
              <a:t>through </a:t>
            </a:r>
            <a:r>
              <a:rPr lang="en-US" dirty="0" smtClean="0"/>
              <a:t>2022 </a:t>
            </a:r>
            <a:r>
              <a:rPr lang="en-US" dirty="0"/>
              <a:t>can be applied on Line 3. Any remaining child care credit from </a:t>
            </a:r>
            <a:r>
              <a:rPr lang="en-US" dirty="0" smtClean="0"/>
              <a:t>2017 </a:t>
            </a:r>
            <a:r>
              <a:rPr lang="en-US" dirty="0"/>
              <a:t>cannot be applied to the </a:t>
            </a:r>
            <a:r>
              <a:rPr lang="en-US" dirty="0" smtClean="0"/>
              <a:t>2023 </a:t>
            </a:r>
            <a:r>
              <a:rPr lang="en-US" dirty="0"/>
              <a:t>tax liability. </a:t>
            </a:r>
            <a:r>
              <a:rPr lang="en-US" dirty="0" smtClean="0"/>
              <a:t>(LA R.S</a:t>
            </a:r>
            <a:r>
              <a:rPr lang="en-US" dirty="0"/>
              <a:t>. 47:297.4</a:t>
            </a:r>
            <a:r>
              <a:rPr lang="en-US" dirty="0" smtClean="0"/>
              <a:t>)</a:t>
            </a:r>
          </a:p>
          <a:p>
            <a:endParaRPr lang="en-US" dirty="0"/>
          </a:p>
          <a:p>
            <a:pPr marL="109728" indent="0">
              <a:buNone/>
            </a:pPr>
            <a:r>
              <a:rPr lang="en-US" dirty="0"/>
              <a:t>School Readiness Credit Carried Forward From </a:t>
            </a:r>
            <a:r>
              <a:rPr lang="en-US" dirty="0" smtClean="0"/>
              <a:t>2018 </a:t>
            </a:r>
            <a:r>
              <a:rPr lang="en-US" dirty="0"/>
              <a:t>through </a:t>
            </a:r>
            <a:r>
              <a:rPr lang="en-US" dirty="0" smtClean="0"/>
              <a:t>2022</a:t>
            </a:r>
          </a:p>
          <a:p>
            <a:r>
              <a:rPr lang="en-US" dirty="0" smtClean="0"/>
              <a:t>Line 5</a:t>
            </a:r>
          </a:p>
          <a:p>
            <a:r>
              <a:rPr lang="en-US" dirty="0" smtClean="0"/>
              <a:t>The </a:t>
            </a:r>
            <a:r>
              <a:rPr lang="en-US" dirty="0"/>
              <a:t>school readiness credit for taxpayers whose federal adjusted gross income exceeds $25,000 may not be refunded, and any unused credit amounts can be used over the next five years. For the </a:t>
            </a:r>
            <a:r>
              <a:rPr lang="en-US" dirty="0" smtClean="0"/>
              <a:t>2023 </a:t>
            </a:r>
            <a:r>
              <a:rPr lang="en-US" dirty="0"/>
              <a:t>tax year, credits from </a:t>
            </a:r>
            <a:r>
              <a:rPr lang="en-US" dirty="0" smtClean="0"/>
              <a:t>2018 </a:t>
            </a:r>
            <a:r>
              <a:rPr lang="en-US" dirty="0"/>
              <a:t>through </a:t>
            </a:r>
            <a:r>
              <a:rPr lang="en-US" dirty="0" smtClean="0"/>
              <a:t>2022 </a:t>
            </a:r>
            <a:r>
              <a:rPr lang="en-US" dirty="0"/>
              <a:t>can be applied on Line 5. Any remaining child care credit from </a:t>
            </a:r>
            <a:r>
              <a:rPr lang="en-US" dirty="0" smtClean="0"/>
              <a:t>2017 </a:t>
            </a:r>
            <a:r>
              <a:rPr lang="en-US" dirty="0"/>
              <a:t>cannot be applied to the </a:t>
            </a:r>
            <a:r>
              <a:rPr lang="en-US" dirty="0" smtClean="0"/>
              <a:t>2023 </a:t>
            </a:r>
            <a:r>
              <a:rPr lang="en-US" dirty="0"/>
              <a:t>tax </a:t>
            </a:r>
            <a:r>
              <a:rPr lang="en-US" dirty="0" smtClean="0"/>
              <a:t> </a:t>
            </a:r>
            <a:r>
              <a:rPr lang="en-US" dirty="0"/>
              <a:t>liability. </a:t>
            </a:r>
            <a:r>
              <a:rPr lang="en-US" dirty="0" smtClean="0"/>
              <a:t>(LA R.S</a:t>
            </a:r>
            <a:r>
              <a:rPr lang="en-US" dirty="0"/>
              <a:t>. 47:6104)</a:t>
            </a:r>
          </a:p>
          <a:p>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19</a:t>
            </a:fld>
            <a:endParaRPr lang="en-US" dirty="0"/>
          </a:p>
        </p:txBody>
      </p:sp>
    </p:spTree>
    <p:extLst>
      <p:ext uri="{BB962C8B-B14F-4D97-AF65-F5344CB8AC3E}">
        <p14:creationId xmlns:p14="http://schemas.microsoft.com/office/powerpoint/2010/main" val="2944668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066800"/>
          </a:xfrm>
        </p:spPr>
        <p:txBody>
          <a:bodyPr>
            <a:normAutofit/>
          </a:bodyPr>
          <a:lstStyle/>
          <a:p>
            <a:pPr algn="ctr"/>
            <a:r>
              <a:rPr lang="en-US" sz="4400" b="1" dirty="0"/>
              <a:t>Informal </a:t>
            </a:r>
            <a:r>
              <a:rPr lang="en-US" sz="4400" b="1" dirty="0" smtClean="0"/>
              <a:t>Advice </a:t>
            </a:r>
            <a:endParaRPr lang="en-US" sz="4400" b="1" dirty="0"/>
          </a:p>
        </p:txBody>
      </p:sp>
      <p:sp>
        <p:nvSpPr>
          <p:cNvPr id="3" name="Content Placeholder 2"/>
          <p:cNvSpPr>
            <a:spLocks noGrp="1"/>
          </p:cNvSpPr>
          <p:nvPr>
            <p:ph idx="1"/>
          </p:nvPr>
        </p:nvSpPr>
        <p:spPr>
          <a:xfrm>
            <a:off x="304800" y="1905000"/>
            <a:ext cx="8382000" cy="4419600"/>
          </a:xfrm>
        </p:spPr>
        <p:txBody>
          <a:bodyPr>
            <a:normAutofit fontScale="92500" lnSpcReduction="10000"/>
          </a:bodyPr>
          <a:lstStyle/>
          <a:p>
            <a:pPr marL="82296" indent="0" algn="just">
              <a:buNone/>
            </a:pPr>
            <a:r>
              <a:rPr lang="en-US" dirty="0">
                <a:cs typeface="Times New Roman" panose="02020603050405020304" pitchFamily="18" charset="0"/>
              </a:rPr>
              <a:t>This communication constitutes “informal advice” from the </a:t>
            </a:r>
            <a:r>
              <a:rPr lang="en-US" dirty="0" smtClean="0">
                <a:cs typeface="Times New Roman" panose="02020603050405020304" pitchFamily="18" charset="0"/>
              </a:rPr>
              <a:t>Office of </a:t>
            </a:r>
            <a:r>
              <a:rPr lang="en-US" dirty="0">
                <a:cs typeface="Times New Roman" panose="02020603050405020304" pitchFamily="18" charset="0"/>
              </a:rPr>
              <a:t>L</a:t>
            </a:r>
            <a:r>
              <a:rPr lang="en-US" dirty="0" smtClean="0">
                <a:cs typeface="Times New Roman" panose="02020603050405020304" pitchFamily="18" charset="0"/>
              </a:rPr>
              <a:t>egal Affairs of </a:t>
            </a:r>
            <a:r>
              <a:rPr lang="en-US" dirty="0">
                <a:cs typeface="Times New Roman" panose="02020603050405020304" pitchFamily="18" charset="0"/>
              </a:rPr>
              <a:t>the Louisiana Department of Revenue as contemplated by LAC 61:III.101 and is not binding on the Department of Revenue or the person seeking the advice</a:t>
            </a:r>
            <a:r>
              <a:rPr lang="en-US" dirty="0" smtClean="0">
                <a:cs typeface="Times New Roman" panose="02020603050405020304" pitchFamily="18" charset="0"/>
              </a:rPr>
              <a:t>.</a:t>
            </a:r>
          </a:p>
          <a:p>
            <a:pPr marL="82296" indent="0" algn="just">
              <a:buNone/>
            </a:pPr>
            <a:endParaRPr lang="en-US" dirty="0">
              <a:cs typeface="Times New Roman" panose="02020603050405020304" pitchFamily="18" charset="0"/>
            </a:endParaRPr>
          </a:p>
          <a:p>
            <a:pPr marL="82296" indent="0" algn="just">
              <a:buNone/>
            </a:pPr>
            <a:r>
              <a:rPr lang="en-US" dirty="0" smtClean="0">
                <a:cs typeface="Times New Roman" panose="02020603050405020304" pitchFamily="18" charset="0"/>
              </a:rPr>
              <a:t>All material within this presentation is current as </a:t>
            </a:r>
            <a:r>
              <a:rPr lang="en-US" b="1" dirty="0" smtClean="0">
                <a:cs typeface="Times New Roman" panose="02020603050405020304" pitchFamily="18" charset="0"/>
              </a:rPr>
              <a:t>November 14, </a:t>
            </a:r>
            <a:r>
              <a:rPr lang="en-US" b="1" dirty="0">
                <a:cs typeface="Times New Roman" panose="02020603050405020304" pitchFamily="18" charset="0"/>
              </a:rPr>
              <a:t>2023</a:t>
            </a:r>
            <a:r>
              <a:rPr lang="en-US" dirty="0">
                <a:cs typeface="Times New Roman" panose="02020603050405020304" pitchFamily="18" charset="0"/>
              </a:rPr>
              <a:t>. </a:t>
            </a:r>
            <a:endParaRPr lang="en-US" dirty="0" smtClean="0">
              <a:cs typeface="Times New Roman" panose="02020603050405020304" pitchFamily="18" charset="0"/>
            </a:endParaRPr>
          </a:p>
          <a:p>
            <a:pPr marL="82296" indent="0" algn="just">
              <a:buNone/>
            </a:pPr>
            <a:endParaRPr lang="en-US" dirty="0">
              <a:cs typeface="Times New Roman" panose="02020603050405020304" pitchFamily="18" charset="0"/>
            </a:endParaRPr>
          </a:p>
          <a:p>
            <a:pPr marL="82296" indent="0" algn="just">
              <a:buNone/>
            </a:pPr>
            <a:r>
              <a:rPr lang="en-US" dirty="0" smtClean="0">
                <a:cs typeface="Times New Roman" panose="02020603050405020304" pitchFamily="18" charset="0"/>
              </a:rPr>
              <a:t>References to Acts of the Legislature are to the 2023 Regular Session, unless noted otherwise. </a:t>
            </a:r>
            <a:endParaRPr lang="en-US" dirty="0">
              <a:cs typeface="Times New Roman" panose="02020603050405020304" pitchFamily="18" charset="0"/>
            </a:endParaRPr>
          </a:p>
          <a:p>
            <a:endParaRPr lang="en-US" dirty="0"/>
          </a:p>
        </p:txBody>
      </p:sp>
      <p:sp>
        <p:nvSpPr>
          <p:cNvPr id="5" name="Slide Number Placeholder 4"/>
          <p:cNvSpPr>
            <a:spLocks noGrp="1"/>
          </p:cNvSpPr>
          <p:nvPr>
            <p:ph type="sldNum" sz="quarter" idx="12"/>
          </p:nvPr>
        </p:nvSpPr>
        <p:spPr/>
        <p:txBody>
          <a:bodyPr/>
          <a:lstStyle/>
          <a:p>
            <a:fld id="{539C9D5E-84EF-4F27-BE7F-C078E51DAA12}" type="slidenum">
              <a:rPr lang="en-US" smtClean="0"/>
              <a:t>2</a:t>
            </a:fld>
            <a:endParaRPr lang="en-US" dirty="0"/>
          </a:p>
        </p:txBody>
      </p:sp>
    </p:spTree>
    <p:extLst>
      <p:ext uri="{BB962C8B-B14F-4D97-AF65-F5344CB8AC3E}">
        <p14:creationId xmlns:p14="http://schemas.microsoft.com/office/powerpoint/2010/main" val="13640727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8032"/>
            <a:ext cx="8229600" cy="1066800"/>
          </a:xfrm>
        </p:spPr>
        <p:txBody>
          <a:bodyPr/>
          <a:lstStyle/>
          <a:p>
            <a:r>
              <a:rPr lang="en-US" dirty="0" smtClean="0"/>
              <a:t>2023 Individual Income Tax</a:t>
            </a:r>
            <a:endParaRPr lang="en-US" dirty="0"/>
          </a:p>
        </p:txBody>
      </p:sp>
      <p:sp>
        <p:nvSpPr>
          <p:cNvPr id="3" name="Text Placeholder 2"/>
          <p:cNvSpPr>
            <a:spLocks noGrp="1"/>
          </p:cNvSpPr>
          <p:nvPr>
            <p:ph idx="1"/>
          </p:nvPr>
        </p:nvSpPr>
        <p:spPr>
          <a:xfrm>
            <a:off x="457200" y="1219200"/>
            <a:ext cx="8229600" cy="5355336"/>
          </a:xfrm>
        </p:spPr>
        <p:txBody>
          <a:bodyPr>
            <a:normAutofit fontScale="47500" lnSpcReduction="20000"/>
          </a:bodyPr>
          <a:lstStyle/>
          <a:p>
            <a:pPr marL="109728" indent="0">
              <a:buNone/>
            </a:pPr>
            <a:r>
              <a:rPr lang="en-US" b="1" dirty="0" smtClean="0"/>
              <a:t>Schedule J – Nonrefundable Priority 3 Credits</a:t>
            </a:r>
          </a:p>
          <a:p>
            <a:endParaRPr lang="en-US" dirty="0"/>
          </a:p>
          <a:p>
            <a:pPr marL="109728" indent="0">
              <a:buNone/>
            </a:pPr>
            <a:r>
              <a:rPr lang="en-US" sz="4400" b="1" dirty="0"/>
              <a:t>Firearm Safety Devices – Code 465 </a:t>
            </a:r>
            <a:endParaRPr lang="en-US" sz="4400" b="1" dirty="0" smtClean="0"/>
          </a:p>
          <a:p>
            <a:pPr marL="109728" indent="0">
              <a:buNone/>
            </a:pPr>
            <a:r>
              <a:rPr lang="en-US" sz="3400" dirty="0" smtClean="0"/>
              <a:t>R.S. 47:297.24</a:t>
            </a:r>
          </a:p>
          <a:p>
            <a:pPr marL="109728" indent="0">
              <a:buNone/>
            </a:pPr>
            <a:r>
              <a:rPr lang="en-US" sz="3400" dirty="0" smtClean="0"/>
              <a:t>Acts 2023, No. 403</a:t>
            </a:r>
          </a:p>
          <a:p>
            <a:pPr marL="109728" indent="0">
              <a:buNone/>
            </a:pPr>
            <a:endParaRPr lang="en-US" dirty="0" smtClean="0"/>
          </a:p>
          <a:p>
            <a:r>
              <a:rPr lang="en-US" sz="3800" dirty="0" smtClean="0"/>
              <a:t>A nonrefundable credit </a:t>
            </a:r>
            <a:r>
              <a:rPr lang="en-US" sz="3800" dirty="0"/>
              <a:t>for the purchase of one or more firearm safety devices from a federally licensed </a:t>
            </a:r>
            <a:r>
              <a:rPr lang="en-US" sz="3800" u="sng" dirty="0" smtClean="0"/>
              <a:t>firearm</a:t>
            </a:r>
            <a:r>
              <a:rPr lang="en-US" sz="3800" dirty="0" smtClean="0"/>
              <a:t> dealer </a:t>
            </a:r>
            <a:r>
              <a:rPr lang="en-US" sz="3800" dirty="0"/>
              <a:t>in a </a:t>
            </a:r>
            <a:r>
              <a:rPr lang="en-US" sz="3800" u="sng" dirty="0"/>
              <a:t>single transaction</a:t>
            </a:r>
            <a:r>
              <a:rPr lang="en-US" sz="3800" dirty="0"/>
              <a:t>. </a:t>
            </a:r>
            <a:endParaRPr lang="en-US" sz="3800" dirty="0" smtClean="0"/>
          </a:p>
          <a:p>
            <a:r>
              <a:rPr lang="en-US" sz="3800" dirty="0" smtClean="0"/>
              <a:t>Only </a:t>
            </a:r>
            <a:r>
              <a:rPr lang="en-US" sz="3800" dirty="0"/>
              <a:t>one credit can be earned per return in a tax year. </a:t>
            </a:r>
            <a:endParaRPr lang="en-US" sz="3800" dirty="0" smtClean="0"/>
          </a:p>
          <a:p>
            <a:r>
              <a:rPr lang="en-US" sz="3800" dirty="0" smtClean="0"/>
              <a:t>The </a:t>
            </a:r>
            <a:r>
              <a:rPr lang="en-US" sz="3800" dirty="0"/>
              <a:t>credit is for the amount paid for the qualifying </a:t>
            </a:r>
            <a:r>
              <a:rPr lang="en-US" sz="3800" dirty="0" smtClean="0"/>
              <a:t>items, </a:t>
            </a:r>
            <a:r>
              <a:rPr lang="en-US" sz="3800" dirty="0"/>
              <a:t>limited to $500. </a:t>
            </a:r>
            <a:endParaRPr lang="en-US" sz="3800" dirty="0" smtClean="0"/>
          </a:p>
          <a:p>
            <a:r>
              <a:rPr lang="en-US" sz="3800" dirty="0" smtClean="0"/>
              <a:t>“</a:t>
            </a:r>
            <a:r>
              <a:rPr lang="en-US" sz="3800" dirty="0"/>
              <a:t>Firearm” means any pistol, revolver, rifle, shotgun, machine gun, submachine gun, black powder weapon, or assault rifle which is designed to fire or is capable of firing fixed cartridge ammunition or from which a shot or projectile is discharged by an explosive. </a:t>
            </a:r>
            <a:endParaRPr lang="en-US" sz="3800" dirty="0" smtClean="0"/>
          </a:p>
          <a:p>
            <a:r>
              <a:rPr lang="en-US" sz="3800" dirty="0" smtClean="0"/>
              <a:t>“</a:t>
            </a:r>
            <a:r>
              <a:rPr lang="en-US" sz="3800" dirty="0"/>
              <a:t>Firearm safety device” means a safe, gun safe, gun case, lock box, or other device that is designed to be or can be used to store a firearm and that is designed to be unlocked only by means of a key, a combination, or other similar means. </a:t>
            </a:r>
            <a:endParaRPr lang="en-US" sz="3800" dirty="0" smtClean="0"/>
          </a:p>
          <a:p>
            <a:r>
              <a:rPr lang="en-US" sz="3800" dirty="0" smtClean="0"/>
              <a:t>Only </a:t>
            </a:r>
            <a:r>
              <a:rPr lang="en-US" sz="3800" dirty="0"/>
              <a:t>$500,000 in credits can be granted in a year. </a:t>
            </a:r>
            <a:endParaRPr lang="en-US" sz="3800" dirty="0" smtClean="0"/>
          </a:p>
          <a:p>
            <a:r>
              <a:rPr lang="en-US" sz="3800" dirty="0" smtClean="0"/>
              <a:t>A </a:t>
            </a:r>
            <a:r>
              <a:rPr lang="en-US" sz="3800" dirty="0"/>
              <a:t>copy of the receipt must be attached to the return as documentation of the credit. </a:t>
            </a:r>
            <a:endParaRPr lang="en-US" sz="3800" dirty="0" smtClean="0"/>
          </a:p>
          <a:p>
            <a:r>
              <a:rPr lang="en-US" sz="3800" dirty="0" smtClean="0"/>
              <a:t>Revenue Information Bulletin forthcoming.</a:t>
            </a:r>
            <a:endParaRPr lang="en-US" sz="3800" dirty="0"/>
          </a:p>
        </p:txBody>
      </p:sp>
      <p:sp>
        <p:nvSpPr>
          <p:cNvPr id="4" name="Slide Number Placeholder 3"/>
          <p:cNvSpPr>
            <a:spLocks noGrp="1"/>
          </p:cNvSpPr>
          <p:nvPr>
            <p:ph type="sldNum" sz="quarter" idx="12"/>
          </p:nvPr>
        </p:nvSpPr>
        <p:spPr/>
        <p:txBody>
          <a:bodyPr/>
          <a:lstStyle/>
          <a:p>
            <a:fld id="{539C9D5E-84EF-4F27-BE7F-C078E51DAA12}" type="slidenum">
              <a:rPr lang="en-US" smtClean="0"/>
              <a:t>20</a:t>
            </a:fld>
            <a:endParaRPr lang="en-US" dirty="0"/>
          </a:p>
        </p:txBody>
      </p:sp>
    </p:spTree>
    <p:extLst>
      <p:ext uri="{BB962C8B-B14F-4D97-AF65-F5344CB8AC3E}">
        <p14:creationId xmlns:p14="http://schemas.microsoft.com/office/powerpoint/2010/main" val="40250675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pPr marL="109728"/>
            <a:r>
              <a:rPr lang="en-US" dirty="0"/>
              <a:t>Nonrefundable Priority 3 Credits</a:t>
            </a:r>
          </a:p>
        </p:txBody>
      </p:sp>
      <p:sp>
        <p:nvSpPr>
          <p:cNvPr id="3" name="Text Placeholder 2"/>
          <p:cNvSpPr>
            <a:spLocks noGrp="1"/>
          </p:cNvSpPr>
          <p:nvPr>
            <p:ph idx="1"/>
          </p:nvPr>
        </p:nvSpPr>
        <p:spPr>
          <a:xfrm>
            <a:off x="457200" y="1600200"/>
            <a:ext cx="8229600" cy="4974336"/>
          </a:xfrm>
        </p:spPr>
        <p:txBody>
          <a:bodyPr>
            <a:normAutofit fontScale="85000" lnSpcReduction="20000"/>
          </a:bodyPr>
          <a:lstStyle/>
          <a:p>
            <a:pPr marL="109728" indent="0">
              <a:buNone/>
            </a:pPr>
            <a:r>
              <a:rPr lang="en-US" b="1" dirty="0"/>
              <a:t>Motion Picture Investment – Code 251 and </a:t>
            </a:r>
            <a:endParaRPr lang="en-US" b="1" dirty="0" smtClean="0"/>
          </a:p>
          <a:p>
            <a:pPr marL="109728" indent="0">
              <a:buNone/>
            </a:pPr>
            <a:r>
              <a:rPr lang="en-US" b="1" dirty="0" smtClean="0"/>
              <a:t>Motion </a:t>
            </a:r>
            <a:r>
              <a:rPr lang="en-US" b="1" dirty="0"/>
              <a:t>Picture Infrastructure – Code </a:t>
            </a:r>
            <a:r>
              <a:rPr lang="en-US" b="1" dirty="0" smtClean="0"/>
              <a:t>561</a:t>
            </a:r>
          </a:p>
          <a:p>
            <a:pPr marL="109728" indent="0">
              <a:buNone/>
            </a:pPr>
            <a:endParaRPr lang="en-US" b="1" dirty="0"/>
          </a:p>
          <a:p>
            <a:pPr marL="109728" indent="0">
              <a:buNone/>
            </a:pPr>
            <a:r>
              <a:rPr lang="en-US" dirty="0"/>
              <a:t>Income Taxes </a:t>
            </a:r>
            <a:endParaRPr lang="en-US" dirty="0" smtClean="0"/>
          </a:p>
          <a:p>
            <a:pPr marL="109728" indent="0">
              <a:buNone/>
            </a:pPr>
            <a:r>
              <a:rPr lang="en-US" dirty="0" smtClean="0"/>
              <a:t>R.S</a:t>
            </a:r>
            <a:r>
              <a:rPr lang="en-US" dirty="0"/>
              <a:t>. </a:t>
            </a:r>
            <a:r>
              <a:rPr lang="en-US" dirty="0" smtClean="0"/>
              <a:t>47:6007 </a:t>
            </a:r>
          </a:p>
          <a:p>
            <a:pPr marL="109728" indent="0">
              <a:buNone/>
            </a:pPr>
            <a:r>
              <a:rPr lang="en-US" dirty="0" smtClean="0"/>
              <a:t>Acts 2023, No. 411</a:t>
            </a:r>
            <a:endParaRPr lang="en-US" dirty="0"/>
          </a:p>
          <a:p>
            <a:pPr marL="109728" indent="0">
              <a:buNone/>
            </a:pPr>
            <a:endParaRPr lang="en-US" b="1" dirty="0" smtClean="0"/>
          </a:p>
          <a:p>
            <a:r>
              <a:rPr lang="en-US" dirty="0" smtClean="0"/>
              <a:t>The Act prohibits </a:t>
            </a:r>
            <a:r>
              <a:rPr lang="en-US" dirty="0"/>
              <a:t>a taxpayer from using a credit if there exists a delinquent federal, state, or local tax obligation. </a:t>
            </a:r>
            <a:endParaRPr lang="en-US" dirty="0" smtClean="0"/>
          </a:p>
          <a:p>
            <a:r>
              <a:rPr lang="en-US" dirty="0" smtClean="0"/>
              <a:t>The </a:t>
            </a:r>
            <a:r>
              <a:rPr lang="en-US" dirty="0"/>
              <a:t>taxpayer must certify that there is no delinquent federal, state, or local tax obligation on Form R-90150, </a:t>
            </a:r>
            <a:r>
              <a:rPr lang="en-US" i="1" dirty="0"/>
              <a:t>Taxpayer Certification of Compliance of Tax Obligations for the Motion Picture Production Credit</a:t>
            </a:r>
            <a:r>
              <a:rPr lang="en-US" dirty="0"/>
              <a:t>. This form must be attached to the return</a:t>
            </a:r>
            <a:r>
              <a:rPr lang="en-US" dirty="0" smtClean="0"/>
              <a:t>.</a:t>
            </a:r>
          </a:p>
          <a:p>
            <a:r>
              <a:rPr lang="en-US" dirty="0"/>
              <a:t>Revenue Information Bulletin </a:t>
            </a:r>
            <a:r>
              <a:rPr lang="en-US" dirty="0" smtClean="0"/>
              <a:t>23-023</a:t>
            </a:r>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21</a:t>
            </a:fld>
            <a:endParaRPr lang="en-US" dirty="0"/>
          </a:p>
        </p:txBody>
      </p:sp>
    </p:spTree>
    <p:extLst>
      <p:ext uri="{BB962C8B-B14F-4D97-AF65-F5344CB8AC3E}">
        <p14:creationId xmlns:p14="http://schemas.microsoft.com/office/powerpoint/2010/main" val="15501210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pPr marL="109728"/>
            <a:r>
              <a:rPr lang="en-US" dirty="0"/>
              <a:t>Nonrefundable Priority 3 Credits</a:t>
            </a:r>
          </a:p>
        </p:txBody>
      </p:sp>
      <p:sp>
        <p:nvSpPr>
          <p:cNvPr id="3" name="Text Placeholder 2"/>
          <p:cNvSpPr>
            <a:spLocks noGrp="1"/>
          </p:cNvSpPr>
          <p:nvPr>
            <p:ph idx="1"/>
          </p:nvPr>
        </p:nvSpPr>
        <p:spPr>
          <a:xfrm>
            <a:off x="457200" y="1600200"/>
            <a:ext cx="8229600" cy="4974336"/>
          </a:xfrm>
        </p:spPr>
        <p:txBody>
          <a:bodyPr>
            <a:normAutofit fontScale="85000" lnSpcReduction="10000"/>
          </a:bodyPr>
          <a:lstStyle/>
          <a:p>
            <a:pPr marL="109728" indent="0">
              <a:buNone/>
            </a:pPr>
            <a:r>
              <a:rPr lang="en-US" b="1" dirty="0"/>
              <a:t>Historic Structures – Code </a:t>
            </a:r>
            <a:r>
              <a:rPr lang="en-US" b="1" dirty="0" smtClean="0"/>
              <a:t>253</a:t>
            </a:r>
          </a:p>
          <a:p>
            <a:pPr marL="109728" indent="0">
              <a:buNone/>
            </a:pPr>
            <a:endParaRPr lang="en-US" b="1" dirty="0"/>
          </a:p>
          <a:p>
            <a:pPr marL="109728" indent="0">
              <a:buNone/>
            </a:pPr>
            <a:r>
              <a:rPr lang="en-US" dirty="0"/>
              <a:t>Income Taxes </a:t>
            </a:r>
            <a:endParaRPr lang="en-US" dirty="0" smtClean="0"/>
          </a:p>
          <a:p>
            <a:pPr marL="109728" indent="0">
              <a:buNone/>
            </a:pPr>
            <a:r>
              <a:rPr lang="en-US" dirty="0" smtClean="0"/>
              <a:t>R.S</a:t>
            </a:r>
            <a:r>
              <a:rPr lang="en-US" dirty="0"/>
              <a:t>. </a:t>
            </a:r>
            <a:r>
              <a:rPr lang="en-US" dirty="0" smtClean="0"/>
              <a:t>47:6019</a:t>
            </a:r>
          </a:p>
          <a:p>
            <a:pPr marL="109728" indent="0">
              <a:buNone/>
            </a:pPr>
            <a:r>
              <a:rPr lang="en-US" dirty="0" smtClean="0"/>
              <a:t>Acts 2023, No. 426</a:t>
            </a:r>
            <a:endParaRPr lang="en-US" dirty="0"/>
          </a:p>
          <a:p>
            <a:pPr marL="109728" indent="0">
              <a:buNone/>
            </a:pPr>
            <a:endParaRPr lang="en-US" b="1" dirty="0" smtClean="0"/>
          </a:p>
          <a:p>
            <a:r>
              <a:rPr lang="en-US" dirty="0" smtClean="0"/>
              <a:t>Expanded the </a:t>
            </a:r>
            <a:r>
              <a:rPr lang="en-US" dirty="0"/>
              <a:t>credit to include expenditures which are incurred on or after January 1, 2023 and to allow the credit for expenditures related to the rehabilitation of a historic structure contributing to the National Register of Historic Places. </a:t>
            </a:r>
            <a:endParaRPr lang="en-US" dirty="0" smtClean="0"/>
          </a:p>
          <a:p>
            <a:r>
              <a:rPr lang="en-US" dirty="0" smtClean="0"/>
              <a:t>The Act increases </a:t>
            </a:r>
            <a:r>
              <a:rPr lang="en-US" dirty="0"/>
              <a:t>the credit </a:t>
            </a:r>
            <a:r>
              <a:rPr lang="en-US" dirty="0" smtClean="0"/>
              <a:t>rate and </a:t>
            </a:r>
            <a:r>
              <a:rPr lang="en-US" dirty="0"/>
              <a:t>provides a different rate for qualifying structures located in a rural area for taxable periods beginning on or after January 1, </a:t>
            </a:r>
            <a:r>
              <a:rPr lang="en-US" dirty="0" smtClean="0"/>
              <a:t>2023.</a:t>
            </a:r>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22</a:t>
            </a:fld>
            <a:endParaRPr lang="en-US" dirty="0"/>
          </a:p>
        </p:txBody>
      </p:sp>
    </p:spTree>
    <p:extLst>
      <p:ext uri="{BB962C8B-B14F-4D97-AF65-F5344CB8AC3E}">
        <p14:creationId xmlns:p14="http://schemas.microsoft.com/office/powerpoint/2010/main" val="185661949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pPr marL="109728"/>
            <a:r>
              <a:rPr lang="en-US" smtClean="0"/>
              <a:t>Nonrefundable </a:t>
            </a:r>
            <a:r>
              <a:rPr lang="en-US" dirty="0"/>
              <a:t>Priority </a:t>
            </a:r>
            <a:r>
              <a:rPr lang="en-US" dirty="0" smtClean="0"/>
              <a:t>3 </a:t>
            </a:r>
            <a:r>
              <a:rPr lang="en-US" dirty="0"/>
              <a:t>Credits</a:t>
            </a:r>
          </a:p>
        </p:txBody>
      </p:sp>
      <p:sp>
        <p:nvSpPr>
          <p:cNvPr id="3" name="Text Placeholder 2"/>
          <p:cNvSpPr>
            <a:spLocks noGrp="1"/>
          </p:cNvSpPr>
          <p:nvPr>
            <p:ph idx="1"/>
          </p:nvPr>
        </p:nvSpPr>
        <p:spPr>
          <a:xfrm>
            <a:off x="457200" y="1752600"/>
            <a:ext cx="8229600" cy="4821936"/>
          </a:xfrm>
        </p:spPr>
        <p:txBody>
          <a:bodyPr>
            <a:normAutofit/>
          </a:bodyPr>
          <a:lstStyle/>
          <a:p>
            <a:endParaRPr lang="en-US" dirty="0"/>
          </a:p>
          <a:p>
            <a:r>
              <a:rPr lang="en-US" b="1" dirty="0"/>
              <a:t>Biomed/University Research – </a:t>
            </a:r>
            <a:r>
              <a:rPr lang="en-US" dirty="0"/>
              <a:t>This credit is no longer available because Act 386 of the 2017 Regular Legislative Session ended the credit effective July 1, 2017</a:t>
            </a:r>
            <a:r>
              <a:rPr lang="en-US" dirty="0" smtClean="0"/>
              <a:t>.</a:t>
            </a:r>
          </a:p>
          <a:p>
            <a:endParaRPr lang="en-US" dirty="0"/>
          </a:p>
          <a:p>
            <a:r>
              <a:rPr lang="en-US" b="1" dirty="0"/>
              <a:t>Digital Interactive Media – </a:t>
            </a:r>
            <a:r>
              <a:rPr lang="en-US" dirty="0"/>
              <a:t>This credit is no longer available because the time to carry forward unused credits has ended. </a:t>
            </a:r>
            <a:endParaRPr lang="en-US" dirty="0">
              <a:solidFill>
                <a:schemeClr val="tx1"/>
              </a:solidFill>
            </a:endParaRPr>
          </a:p>
        </p:txBody>
      </p:sp>
      <p:sp>
        <p:nvSpPr>
          <p:cNvPr id="4" name="Slide Number Placeholder 3"/>
          <p:cNvSpPr>
            <a:spLocks noGrp="1"/>
          </p:cNvSpPr>
          <p:nvPr>
            <p:ph type="sldNum" sz="quarter" idx="12"/>
          </p:nvPr>
        </p:nvSpPr>
        <p:spPr/>
        <p:txBody>
          <a:bodyPr/>
          <a:lstStyle/>
          <a:p>
            <a:fld id="{539C9D5E-84EF-4F27-BE7F-C078E51DAA12}" type="slidenum">
              <a:rPr lang="en-US" smtClean="0"/>
              <a:t>23</a:t>
            </a:fld>
            <a:endParaRPr lang="en-US" dirty="0"/>
          </a:p>
        </p:txBody>
      </p:sp>
    </p:spTree>
    <p:extLst>
      <p:ext uri="{BB962C8B-B14F-4D97-AF65-F5344CB8AC3E}">
        <p14:creationId xmlns:p14="http://schemas.microsoft.com/office/powerpoint/2010/main" val="23426573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8032"/>
            <a:ext cx="8229600" cy="1066800"/>
          </a:xfrm>
        </p:spPr>
        <p:txBody>
          <a:bodyPr>
            <a:normAutofit/>
          </a:bodyPr>
          <a:lstStyle/>
          <a:p>
            <a:r>
              <a:rPr lang="en-US" dirty="0"/>
              <a:t>Nonrefundable Priority 3 </a:t>
            </a:r>
            <a:r>
              <a:rPr lang="en-US" dirty="0" smtClean="0"/>
              <a:t>Credits</a:t>
            </a:r>
            <a:endParaRPr lang="en-US" dirty="0"/>
          </a:p>
        </p:txBody>
      </p:sp>
      <p:sp>
        <p:nvSpPr>
          <p:cNvPr id="3" name="Content Placeholder 2"/>
          <p:cNvSpPr>
            <a:spLocks noGrp="1"/>
          </p:cNvSpPr>
          <p:nvPr>
            <p:ph idx="1"/>
          </p:nvPr>
        </p:nvSpPr>
        <p:spPr>
          <a:xfrm>
            <a:off x="457200" y="1434833"/>
            <a:ext cx="8229600" cy="5139704"/>
          </a:xfrm>
        </p:spPr>
        <p:txBody>
          <a:bodyPr>
            <a:normAutofit fontScale="77500" lnSpcReduction="20000"/>
          </a:bodyPr>
          <a:lstStyle/>
          <a:p>
            <a:pPr marL="109728" indent="0">
              <a:buNone/>
            </a:pPr>
            <a:r>
              <a:rPr lang="en-US" b="1" dirty="0"/>
              <a:t>Research &amp; Development </a:t>
            </a:r>
            <a:r>
              <a:rPr lang="en-US" b="1" dirty="0" smtClean="0"/>
              <a:t>Credit </a:t>
            </a:r>
          </a:p>
          <a:p>
            <a:pPr marL="109728" indent="0">
              <a:buNone/>
            </a:pPr>
            <a:endParaRPr lang="en-US" dirty="0"/>
          </a:p>
          <a:p>
            <a:pPr marL="109728" indent="0">
              <a:buNone/>
            </a:pPr>
            <a:r>
              <a:rPr lang="en-US" dirty="0" smtClean="0"/>
              <a:t>Income </a:t>
            </a:r>
            <a:r>
              <a:rPr lang="en-US" dirty="0"/>
              <a:t>Taxes </a:t>
            </a:r>
          </a:p>
          <a:p>
            <a:pPr marL="109728" indent="0">
              <a:buNone/>
            </a:pPr>
            <a:r>
              <a:rPr lang="en-US" dirty="0"/>
              <a:t>R.S. </a:t>
            </a:r>
            <a:r>
              <a:rPr lang="en-US" dirty="0" smtClean="0"/>
              <a:t>47:6015</a:t>
            </a:r>
            <a:endParaRPr lang="en-US" dirty="0"/>
          </a:p>
          <a:p>
            <a:pPr marL="109728" indent="0">
              <a:buNone/>
            </a:pPr>
            <a:r>
              <a:rPr lang="en-US" dirty="0"/>
              <a:t>Acts 2023, </a:t>
            </a:r>
            <a:r>
              <a:rPr lang="en-US" dirty="0" smtClean="0"/>
              <a:t>Nos. 251 and 350</a:t>
            </a:r>
            <a:endParaRPr lang="en-US" dirty="0"/>
          </a:p>
          <a:p>
            <a:endParaRPr lang="en-US" dirty="0" smtClean="0"/>
          </a:p>
          <a:p>
            <a:r>
              <a:rPr lang="en-US" dirty="0"/>
              <a:t>Act 251 recognizes the reauthorization</a:t>
            </a:r>
            <a:r>
              <a:rPr lang="en-US" dirty="0" smtClean="0"/>
              <a:t> </a:t>
            </a:r>
            <a:r>
              <a:rPr lang="en-US" dirty="0"/>
              <a:t>of the federal Small Business Research and Development Act and extends the sunset </a:t>
            </a:r>
            <a:r>
              <a:rPr lang="en-US" dirty="0" smtClean="0"/>
              <a:t>to </a:t>
            </a:r>
            <a:r>
              <a:rPr lang="en-US" dirty="0"/>
              <a:t>December 31, </a:t>
            </a:r>
            <a:r>
              <a:rPr lang="en-US" dirty="0" smtClean="0"/>
              <a:t>2029.</a:t>
            </a:r>
            <a:endParaRPr lang="en-US" dirty="0"/>
          </a:p>
          <a:p>
            <a:r>
              <a:rPr lang="en-US" dirty="0" smtClean="0"/>
              <a:t>Act 350</a:t>
            </a:r>
          </a:p>
          <a:p>
            <a:pPr lvl="1"/>
            <a:r>
              <a:rPr lang="en-US" dirty="0" smtClean="0"/>
              <a:t>recognizes </a:t>
            </a:r>
            <a:r>
              <a:rPr lang="en-US" dirty="0"/>
              <a:t>the reauthorization of the federal Small Business Research and Development Act.  </a:t>
            </a:r>
            <a:endParaRPr lang="en-US" dirty="0" smtClean="0"/>
          </a:p>
          <a:p>
            <a:pPr lvl="1"/>
            <a:r>
              <a:rPr lang="en-US" dirty="0" smtClean="0"/>
              <a:t>defines </a:t>
            </a:r>
            <a:r>
              <a:rPr lang="en-US" dirty="0"/>
              <a:t>the term “incentive” as a credit, rebate or exemption administered by </a:t>
            </a:r>
            <a:r>
              <a:rPr lang="en-US" dirty="0" smtClean="0"/>
              <a:t>LED and </a:t>
            </a:r>
            <a:r>
              <a:rPr lang="en-US" dirty="0"/>
              <a:t>creates an exception to the current anti-stacking provision for taxpayers receiving a state grant through the Small Business Innovation Retention Fund or Small Business Innovation Recruitment Fund. </a:t>
            </a:r>
            <a:endParaRPr lang="en-US" dirty="0" smtClean="0"/>
          </a:p>
          <a:p>
            <a:pPr lvl="1"/>
            <a:r>
              <a:rPr lang="en-US" dirty="0" smtClean="0"/>
              <a:t>Applicable </a:t>
            </a:r>
            <a:r>
              <a:rPr lang="en-US" dirty="0"/>
              <a:t>to taxable periods on or after January 1, 2023. </a:t>
            </a:r>
          </a:p>
        </p:txBody>
      </p:sp>
      <p:sp>
        <p:nvSpPr>
          <p:cNvPr id="4" name="Slide Number Placeholder 3"/>
          <p:cNvSpPr>
            <a:spLocks noGrp="1"/>
          </p:cNvSpPr>
          <p:nvPr>
            <p:ph type="sldNum" sz="quarter" idx="12"/>
          </p:nvPr>
        </p:nvSpPr>
        <p:spPr/>
        <p:txBody>
          <a:bodyPr/>
          <a:lstStyle/>
          <a:p>
            <a:fld id="{539C9D5E-84EF-4F27-BE7F-C078E51DAA12}" type="slidenum">
              <a:rPr lang="en-US" smtClean="0"/>
              <a:t>24</a:t>
            </a:fld>
            <a:endParaRPr lang="en-US" dirty="0"/>
          </a:p>
        </p:txBody>
      </p:sp>
    </p:spTree>
    <p:extLst>
      <p:ext uri="{BB962C8B-B14F-4D97-AF65-F5344CB8AC3E}">
        <p14:creationId xmlns:p14="http://schemas.microsoft.com/office/powerpoint/2010/main" val="19703269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1614" y="698768"/>
            <a:ext cx="8229600" cy="1066800"/>
          </a:xfrm>
        </p:spPr>
        <p:txBody>
          <a:bodyPr>
            <a:normAutofit fontScale="90000"/>
          </a:bodyPr>
          <a:lstStyle/>
          <a:p>
            <a:r>
              <a:rPr lang="en-US" dirty="0"/>
              <a:t>Act </a:t>
            </a:r>
            <a:r>
              <a:rPr lang="en-US" dirty="0" smtClean="0"/>
              <a:t>435 - </a:t>
            </a:r>
            <a:r>
              <a:rPr lang="en-US" dirty="0"/>
              <a:t>PIT and CFT </a:t>
            </a:r>
            <a:r>
              <a:rPr lang="en-US" dirty="0" smtClean="0"/>
              <a:t>Trigger</a:t>
            </a:r>
            <a:r>
              <a:rPr lang="en-US" dirty="0"/>
              <a:t/>
            </a:r>
            <a:br>
              <a:rPr lang="en-US" dirty="0"/>
            </a:br>
            <a:endParaRPr lang="en-US" dirty="0"/>
          </a:p>
        </p:txBody>
      </p:sp>
      <p:sp>
        <p:nvSpPr>
          <p:cNvPr id="3" name="Content Placeholder 2"/>
          <p:cNvSpPr>
            <a:spLocks noGrp="1"/>
          </p:cNvSpPr>
          <p:nvPr>
            <p:ph idx="1"/>
          </p:nvPr>
        </p:nvSpPr>
        <p:spPr>
          <a:xfrm>
            <a:off x="481614" y="1765568"/>
            <a:ext cx="8229600" cy="4325112"/>
          </a:xfrm>
        </p:spPr>
        <p:txBody>
          <a:bodyPr/>
          <a:lstStyle/>
          <a:p>
            <a:pPr lvl="0"/>
            <a:r>
              <a:rPr lang="en-US" dirty="0"/>
              <a:t>Changes the month for the annual determination of the personal income tax and corporate franchise tax automatic rate reductions</a:t>
            </a:r>
            <a:r>
              <a:rPr lang="en-US" dirty="0" smtClean="0"/>
              <a:t>.</a:t>
            </a:r>
          </a:p>
          <a:p>
            <a:pPr lvl="1"/>
            <a:r>
              <a:rPr lang="en-US" dirty="0" smtClean="0"/>
              <a:t>From April to January</a:t>
            </a:r>
            <a:r>
              <a:rPr lang="en-US" dirty="0"/>
              <a:t>	</a:t>
            </a:r>
            <a:endParaRPr lang="en-US" dirty="0" smtClean="0"/>
          </a:p>
          <a:p>
            <a:pPr lvl="1"/>
            <a:endParaRPr lang="en-US" dirty="0"/>
          </a:p>
          <a:p>
            <a:r>
              <a:rPr lang="en-US" dirty="0" smtClean="0"/>
              <a:t>First time it will be looked at is January 2024. </a:t>
            </a:r>
          </a:p>
          <a:p>
            <a:pPr lvl="1"/>
            <a:r>
              <a:rPr lang="en-US" dirty="0" smtClean="0"/>
              <a:t>Which if met would change the rates for 2025.</a:t>
            </a:r>
            <a:endParaRPr lang="en-US" dirty="0"/>
          </a:p>
          <a:p>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25</a:t>
            </a:fld>
            <a:endParaRPr lang="en-US" dirty="0"/>
          </a:p>
        </p:txBody>
      </p:sp>
    </p:spTree>
    <p:extLst>
      <p:ext uri="{BB962C8B-B14F-4D97-AF65-F5344CB8AC3E}">
        <p14:creationId xmlns:p14="http://schemas.microsoft.com/office/powerpoint/2010/main" val="18788459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76658"/>
            <a:ext cx="8382000" cy="927728"/>
          </a:xfrm>
        </p:spPr>
        <p:txBody>
          <a:bodyPr>
            <a:normAutofit fontScale="90000"/>
          </a:bodyPr>
          <a:lstStyle/>
          <a:p>
            <a:r>
              <a:rPr lang="en-US" dirty="0" smtClean="0"/>
              <a:t>Pass Through Entity Tax Election Recap</a:t>
            </a:r>
            <a:endParaRPr lang="en-US" dirty="0"/>
          </a:p>
        </p:txBody>
      </p:sp>
      <p:sp>
        <p:nvSpPr>
          <p:cNvPr id="3" name="Text Placeholder 2"/>
          <p:cNvSpPr>
            <a:spLocks noGrp="1"/>
          </p:cNvSpPr>
          <p:nvPr>
            <p:ph idx="1"/>
          </p:nvPr>
        </p:nvSpPr>
        <p:spPr>
          <a:xfrm>
            <a:off x="457200" y="1461128"/>
            <a:ext cx="8229600" cy="5113408"/>
          </a:xfrm>
        </p:spPr>
        <p:txBody>
          <a:bodyPr>
            <a:normAutofit fontScale="85000" lnSpcReduction="20000"/>
          </a:bodyPr>
          <a:lstStyle/>
          <a:p>
            <a:pPr marL="45720" indent="0">
              <a:buNone/>
            </a:pPr>
            <a:r>
              <a:rPr lang="en-US" sz="2000" dirty="0" smtClean="0"/>
              <a:t>R.S. 47:287.732.2</a:t>
            </a:r>
          </a:p>
          <a:p>
            <a:pPr marL="45720" indent="0">
              <a:buNone/>
            </a:pPr>
            <a:r>
              <a:rPr lang="en-US" sz="2000" dirty="0" smtClean="0"/>
              <a:t>Acts 2019, No. 442</a:t>
            </a:r>
          </a:p>
          <a:p>
            <a:pPr marL="45720" indent="0">
              <a:buNone/>
            </a:pPr>
            <a:r>
              <a:rPr lang="en-US" sz="2000" dirty="0" smtClean="0"/>
              <a:t>LAC 61:I.1001</a:t>
            </a:r>
          </a:p>
          <a:p>
            <a:pPr marL="45720" indent="0">
              <a:buNone/>
            </a:pPr>
            <a:endParaRPr lang="en-US" dirty="0"/>
          </a:p>
          <a:p>
            <a:pPr marL="502920" indent="-457200"/>
            <a:r>
              <a:rPr lang="en-US" dirty="0" smtClean="0"/>
              <a:t>Election is made to pay the income tax at the entity level. </a:t>
            </a:r>
          </a:p>
          <a:p>
            <a:pPr marL="502920" indent="-457200"/>
            <a:r>
              <a:rPr lang="en-US" dirty="0" smtClean="0"/>
              <a:t>An S corporation, </a:t>
            </a:r>
            <a:r>
              <a:rPr lang="en-US" dirty="0"/>
              <a:t>or an entity taxed as a partnership for federal income tax </a:t>
            </a:r>
            <a:r>
              <a:rPr lang="en-US" dirty="0" smtClean="0"/>
              <a:t>purposes, can elect </a:t>
            </a:r>
            <a:r>
              <a:rPr lang="en-US" dirty="0"/>
              <a:t>to be taxed as if the entity had been required to file a federal income tax return as a C </a:t>
            </a:r>
            <a:r>
              <a:rPr lang="en-US" dirty="0" smtClean="0"/>
              <a:t>corporation.</a:t>
            </a:r>
          </a:p>
          <a:p>
            <a:pPr marL="502920" indent="-457200"/>
            <a:r>
              <a:rPr lang="en-US" dirty="0" smtClean="0"/>
              <a:t>Apply </a:t>
            </a:r>
            <a:r>
              <a:rPr lang="en-US" dirty="0"/>
              <a:t>using Form R-6980, </a:t>
            </a:r>
            <a:r>
              <a:rPr lang="en-US" i="1" dirty="0"/>
              <a:t>Pass-Through Entity Tax </a:t>
            </a:r>
            <a:r>
              <a:rPr lang="en-US" i="1" dirty="0" smtClean="0"/>
              <a:t>Election</a:t>
            </a:r>
          </a:p>
          <a:p>
            <a:pPr marL="795528" lvl="1" indent="-457200"/>
            <a:r>
              <a:rPr lang="en-US" i="1" dirty="0"/>
              <a:t>Email </a:t>
            </a:r>
            <a:r>
              <a:rPr lang="en-US" i="1" dirty="0" smtClean="0"/>
              <a:t>application and required documents to: </a:t>
            </a:r>
            <a:r>
              <a:rPr lang="en-US" i="1" dirty="0" smtClean="0">
                <a:hlinkClick r:id="rId3"/>
              </a:rPr>
              <a:t>Section732.2election@la.gov</a:t>
            </a:r>
            <a:endParaRPr lang="en-US" i="1" dirty="0" smtClean="0"/>
          </a:p>
          <a:p>
            <a:pPr marL="1060704" lvl="2" indent="-457200"/>
            <a:r>
              <a:rPr lang="en-US" i="1" dirty="0" smtClean="0"/>
              <a:t>You can use a secure portal for submission if preferred.</a:t>
            </a:r>
          </a:p>
          <a:p>
            <a:pPr marL="795528" lvl="1" indent="-457200"/>
            <a:r>
              <a:rPr lang="en-US" i="1" dirty="0" smtClean="0"/>
              <a:t>When election is accepted, and email is sent confirming the acceptance to submitter. </a:t>
            </a:r>
            <a:endParaRPr lang="en-US" i="1" dirty="0"/>
          </a:p>
          <a:p>
            <a:pPr marL="388620" indent="-342900">
              <a:buFont typeface="Arial" panose="020B0604020202020204" pitchFamily="34" charset="0"/>
              <a:buChar char="•"/>
            </a:pPr>
            <a:endParaRPr lang="en-US" i="1" dirty="0" smtClean="0"/>
          </a:p>
          <a:p>
            <a:pPr marL="708660" indent="-342900">
              <a:buFont typeface="Arial" panose="020B0604020202020204" pitchFamily="34" charset="0"/>
              <a:buChar char="•"/>
            </a:pPr>
            <a:endParaRPr lang="en-US" dirty="0" smtClean="0"/>
          </a:p>
        </p:txBody>
      </p:sp>
      <p:sp>
        <p:nvSpPr>
          <p:cNvPr id="4" name="Slide Number Placeholder 3"/>
          <p:cNvSpPr>
            <a:spLocks noGrp="1"/>
          </p:cNvSpPr>
          <p:nvPr>
            <p:ph type="sldNum" sz="quarter" idx="12"/>
          </p:nvPr>
        </p:nvSpPr>
        <p:spPr/>
        <p:txBody>
          <a:bodyPr/>
          <a:lstStyle/>
          <a:p>
            <a:fld id="{539C9D5E-84EF-4F27-BE7F-C078E51DAA12}" type="slidenum">
              <a:rPr lang="en-US" smtClean="0"/>
              <a:t>26</a:t>
            </a:fld>
            <a:endParaRPr lang="en-US" dirty="0"/>
          </a:p>
        </p:txBody>
      </p:sp>
    </p:spTree>
    <p:extLst>
      <p:ext uri="{BB962C8B-B14F-4D97-AF65-F5344CB8AC3E}">
        <p14:creationId xmlns:p14="http://schemas.microsoft.com/office/powerpoint/2010/main" val="25275298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76658"/>
            <a:ext cx="8382000" cy="927728"/>
          </a:xfrm>
        </p:spPr>
        <p:txBody>
          <a:bodyPr>
            <a:normAutofit fontScale="90000"/>
          </a:bodyPr>
          <a:lstStyle/>
          <a:p>
            <a:r>
              <a:rPr lang="en-US" dirty="0" smtClean="0"/>
              <a:t>Pass Through Entity Tax Election Recap</a:t>
            </a:r>
            <a:endParaRPr lang="en-US" dirty="0"/>
          </a:p>
        </p:txBody>
      </p:sp>
      <p:sp>
        <p:nvSpPr>
          <p:cNvPr id="3" name="Text Placeholder 2"/>
          <p:cNvSpPr>
            <a:spLocks noGrp="1"/>
          </p:cNvSpPr>
          <p:nvPr>
            <p:ph idx="1"/>
          </p:nvPr>
        </p:nvSpPr>
        <p:spPr>
          <a:xfrm>
            <a:off x="457200" y="1676400"/>
            <a:ext cx="8229600" cy="4953000"/>
          </a:xfrm>
        </p:spPr>
        <p:txBody>
          <a:bodyPr>
            <a:normAutofit fontScale="92500" lnSpcReduction="20000"/>
          </a:bodyPr>
          <a:lstStyle/>
          <a:p>
            <a:r>
              <a:rPr lang="en-US" dirty="0" smtClean="0"/>
              <a:t>An election is </a:t>
            </a:r>
            <a:r>
              <a:rPr lang="en-US" dirty="0"/>
              <a:t>effective for the entire taxable year for which </a:t>
            </a:r>
            <a:r>
              <a:rPr lang="en-US" dirty="0" smtClean="0"/>
              <a:t>it </a:t>
            </a:r>
            <a:r>
              <a:rPr lang="en-US" dirty="0"/>
              <a:t>was made as well as all subsequent taxable years until </a:t>
            </a:r>
            <a:r>
              <a:rPr lang="en-US" dirty="0" smtClean="0"/>
              <a:t>the election </a:t>
            </a:r>
            <a:r>
              <a:rPr lang="en-US" dirty="0"/>
              <a:t>is terminated. </a:t>
            </a:r>
            <a:endParaRPr lang="en-US" dirty="0" smtClean="0"/>
          </a:p>
          <a:p>
            <a:r>
              <a:rPr lang="en-US" dirty="0" smtClean="0"/>
              <a:t>Form </a:t>
            </a:r>
            <a:r>
              <a:rPr lang="en-US" dirty="0"/>
              <a:t>R-6980 </a:t>
            </a:r>
            <a:r>
              <a:rPr lang="en-US" dirty="0" smtClean="0"/>
              <a:t>may </a:t>
            </a:r>
            <a:r>
              <a:rPr lang="en-US" dirty="0"/>
              <a:t>be submitted:</a:t>
            </a:r>
          </a:p>
          <a:p>
            <a:pPr lvl="1"/>
            <a:r>
              <a:rPr lang="en-US" dirty="0" smtClean="0"/>
              <a:t>Any </a:t>
            </a:r>
            <a:r>
              <a:rPr lang="en-US" dirty="0"/>
              <a:t>time during the preceding taxable year of the year in which the election is first effective,</a:t>
            </a:r>
          </a:p>
          <a:p>
            <a:pPr lvl="1"/>
            <a:r>
              <a:rPr lang="en-US" dirty="0" smtClean="0"/>
              <a:t>Any </a:t>
            </a:r>
            <a:r>
              <a:rPr lang="en-US" dirty="0"/>
              <a:t>time during the taxable year in which the election is first effective, or</a:t>
            </a:r>
          </a:p>
          <a:p>
            <a:pPr lvl="1"/>
            <a:r>
              <a:rPr lang="en-US" dirty="0" smtClean="0"/>
              <a:t>On </a:t>
            </a:r>
            <a:r>
              <a:rPr lang="en-US" dirty="0"/>
              <a:t>or before the 15th day of the fourth month after the close of the taxable year in which the election is first effective</a:t>
            </a:r>
            <a:r>
              <a:rPr lang="en-US" dirty="0" smtClean="0"/>
              <a:t>.</a:t>
            </a:r>
          </a:p>
          <a:p>
            <a:pPr lvl="1"/>
            <a:r>
              <a:rPr lang="en-US" dirty="0" smtClean="0"/>
              <a:t>Example: for calendar tax year of 2023, applications must be submitted between 1/1/2022 to 4/15/2024.</a:t>
            </a:r>
          </a:p>
          <a:p>
            <a:r>
              <a:rPr lang="en-US" i="1" dirty="0" smtClean="0"/>
              <a:t>Do not submit application as attachment to return when filing. </a:t>
            </a:r>
          </a:p>
          <a:p>
            <a:pPr lvl="1"/>
            <a:endParaRPr lang="en-US" i="1" dirty="0" smtClean="0"/>
          </a:p>
          <a:p>
            <a:pPr marL="708660" indent="-342900">
              <a:buFont typeface="Arial" panose="020B0604020202020204" pitchFamily="34" charset="0"/>
              <a:buChar char="•"/>
            </a:pPr>
            <a:endParaRPr lang="en-US" dirty="0" smtClean="0"/>
          </a:p>
        </p:txBody>
      </p:sp>
      <p:sp>
        <p:nvSpPr>
          <p:cNvPr id="4" name="Slide Number Placeholder 3"/>
          <p:cNvSpPr>
            <a:spLocks noGrp="1"/>
          </p:cNvSpPr>
          <p:nvPr>
            <p:ph type="sldNum" sz="quarter" idx="12"/>
          </p:nvPr>
        </p:nvSpPr>
        <p:spPr/>
        <p:txBody>
          <a:bodyPr/>
          <a:lstStyle/>
          <a:p>
            <a:fld id="{539C9D5E-84EF-4F27-BE7F-C078E51DAA12}" type="slidenum">
              <a:rPr lang="en-US" smtClean="0"/>
              <a:t>27</a:t>
            </a:fld>
            <a:endParaRPr lang="en-US" dirty="0"/>
          </a:p>
        </p:txBody>
      </p:sp>
    </p:spTree>
    <p:extLst>
      <p:ext uri="{BB962C8B-B14F-4D97-AF65-F5344CB8AC3E}">
        <p14:creationId xmlns:p14="http://schemas.microsoft.com/office/powerpoint/2010/main" val="18356712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82000" cy="927728"/>
          </a:xfrm>
        </p:spPr>
        <p:txBody>
          <a:bodyPr>
            <a:normAutofit fontScale="90000"/>
          </a:bodyPr>
          <a:lstStyle/>
          <a:p>
            <a:r>
              <a:rPr lang="en-US" dirty="0" smtClean="0"/>
              <a:t>Pass Through Entity Tax Election &amp; S Corps</a:t>
            </a:r>
            <a:endParaRPr lang="en-US" dirty="0"/>
          </a:p>
        </p:txBody>
      </p:sp>
      <p:sp>
        <p:nvSpPr>
          <p:cNvPr id="3" name="Text Placeholder 2"/>
          <p:cNvSpPr>
            <a:spLocks noGrp="1"/>
          </p:cNvSpPr>
          <p:nvPr>
            <p:ph idx="1"/>
          </p:nvPr>
        </p:nvSpPr>
        <p:spPr>
          <a:xfrm>
            <a:off x="457200" y="1461128"/>
            <a:ext cx="8229600" cy="5113408"/>
          </a:xfrm>
        </p:spPr>
        <p:txBody>
          <a:bodyPr>
            <a:normAutofit fontScale="85000" lnSpcReduction="20000"/>
          </a:bodyPr>
          <a:lstStyle/>
          <a:p>
            <a:pPr marL="45720" indent="0">
              <a:buNone/>
            </a:pPr>
            <a:endParaRPr lang="en-US" dirty="0"/>
          </a:p>
          <a:p>
            <a:pPr marL="45720" indent="0">
              <a:buNone/>
            </a:pPr>
            <a:r>
              <a:rPr lang="en-US" b="1" u="sng" dirty="0" smtClean="0"/>
              <a:t>S Corporations </a:t>
            </a:r>
          </a:p>
          <a:p>
            <a:pPr marL="502920" indent="-457200"/>
            <a:r>
              <a:rPr lang="en-US" dirty="0" smtClean="0"/>
              <a:t>An S Corp that wants to utilize the S Corp exclusion [R.S. 47:287.732(B)] does not need to make the PTE tax election. </a:t>
            </a:r>
          </a:p>
          <a:p>
            <a:pPr marL="795528" lvl="1" indent="-457200"/>
            <a:r>
              <a:rPr lang="en-US" dirty="0" smtClean="0"/>
              <a:t>An S Corp cannot take the exclusion and make the PTE tax election. </a:t>
            </a:r>
          </a:p>
          <a:p>
            <a:pPr marL="502920" indent="-457200"/>
            <a:r>
              <a:rPr lang="en-US" dirty="0" smtClean="0"/>
              <a:t>S Corp with nonresident shareholders:</a:t>
            </a:r>
          </a:p>
          <a:p>
            <a:pPr marL="795528" lvl="1" indent="-457200"/>
            <a:r>
              <a:rPr lang="en-US" dirty="0" smtClean="0"/>
              <a:t>S Corp exclusion used for nonresident shareholder, then nonresident </a:t>
            </a:r>
            <a:r>
              <a:rPr lang="en-US" dirty="0"/>
              <a:t>shareholder </a:t>
            </a:r>
            <a:r>
              <a:rPr lang="en-US" dirty="0" smtClean="0"/>
              <a:t>must file IT-540B.</a:t>
            </a:r>
          </a:p>
          <a:p>
            <a:pPr marL="795528" lvl="1" indent="-457200"/>
            <a:r>
              <a:rPr lang="en-US" dirty="0"/>
              <a:t>S Corp exclusion </a:t>
            </a:r>
            <a:r>
              <a:rPr lang="en-US" dirty="0" smtClean="0"/>
              <a:t>NOT used </a:t>
            </a:r>
            <a:r>
              <a:rPr lang="en-US" dirty="0"/>
              <a:t>for </a:t>
            </a:r>
            <a:r>
              <a:rPr lang="en-US" dirty="0" smtClean="0"/>
              <a:t>nonresident shareholder, then nonresident shareholder is not required to file IT-540B since tax is paid by S Corp </a:t>
            </a:r>
            <a:r>
              <a:rPr lang="en-US" u="sng" dirty="0" smtClean="0"/>
              <a:t>if</a:t>
            </a:r>
            <a:r>
              <a:rPr lang="en-US" dirty="0" smtClean="0"/>
              <a:t> this is their only income.</a:t>
            </a:r>
          </a:p>
          <a:p>
            <a:pPr marL="795528" lvl="1" indent="-457200"/>
            <a:r>
              <a:rPr lang="en-US" dirty="0" smtClean="0"/>
              <a:t>PTE election made, then nonresident </a:t>
            </a:r>
            <a:r>
              <a:rPr lang="en-US" dirty="0"/>
              <a:t>shareholder must file </a:t>
            </a:r>
            <a:r>
              <a:rPr lang="en-US" dirty="0" smtClean="0"/>
              <a:t>IT-540B.</a:t>
            </a:r>
            <a:endParaRPr lang="en-US" dirty="0"/>
          </a:p>
          <a:p>
            <a:pPr marL="795528" lvl="1" indent="-457200"/>
            <a:endParaRPr lang="en-US" dirty="0" smtClean="0"/>
          </a:p>
          <a:p>
            <a:pPr marL="795528" lvl="1" indent="-457200"/>
            <a:endParaRPr lang="en-US" dirty="0" smtClean="0"/>
          </a:p>
          <a:p>
            <a:pPr marL="502920" indent="-457200"/>
            <a:endParaRPr lang="en-US" dirty="0" smtClean="0"/>
          </a:p>
          <a:p>
            <a:pPr marL="502920" indent="-457200"/>
            <a:endParaRPr lang="en-US" dirty="0"/>
          </a:p>
          <a:p>
            <a:pPr marL="388620" indent="-342900">
              <a:buFont typeface="Arial" panose="020B0604020202020204" pitchFamily="34" charset="0"/>
              <a:buChar char="•"/>
            </a:pPr>
            <a:endParaRPr lang="en-US" i="1" dirty="0" smtClean="0"/>
          </a:p>
          <a:p>
            <a:pPr marL="708660" indent="-342900">
              <a:buFont typeface="Arial" panose="020B0604020202020204" pitchFamily="34" charset="0"/>
              <a:buChar char="•"/>
            </a:pPr>
            <a:endParaRPr lang="en-US" dirty="0" smtClean="0"/>
          </a:p>
        </p:txBody>
      </p:sp>
      <p:sp>
        <p:nvSpPr>
          <p:cNvPr id="4" name="Slide Number Placeholder 3"/>
          <p:cNvSpPr>
            <a:spLocks noGrp="1"/>
          </p:cNvSpPr>
          <p:nvPr>
            <p:ph type="sldNum" sz="quarter" idx="12"/>
          </p:nvPr>
        </p:nvSpPr>
        <p:spPr/>
        <p:txBody>
          <a:bodyPr/>
          <a:lstStyle/>
          <a:p>
            <a:fld id="{539C9D5E-84EF-4F27-BE7F-C078E51DAA12}" type="slidenum">
              <a:rPr lang="en-US" smtClean="0"/>
              <a:t>28</a:t>
            </a:fld>
            <a:endParaRPr lang="en-US" dirty="0"/>
          </a:p>
        </p:txBody>
      </p:sp>
    </p:spTree>
    <p:extLst>
      <p:ext uri="{BB962C8B-B14F-4D97-AF65-F5344CB8AC3E}">
        <p14:creationId xmlns:p14="http://schemas.microsoft.com/office/powerpoint/2010/main" val="25038289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82000" cy="927728"/>
          </a:xfrm>
        </p:spPr>
        <p:txBody>
          <a:bodyPr>
            <a:normAutofit/>
          </a:bodyPr>
          <a:lstStyle/>
          <a:p>
            <a:r>
              <a:rPr lang="en-US" dirty="0" smtClean="0"/>
              <a:t>Pass Through Entity Tax Election</a:t>
            </a:r>
            <a:endParaRPr lang="en-US" dirty="0"/>
          </a:p>
        </p:txBody>
      </p:sp>
      <p:sp>
        <p:nvSpPr>
          <p:cNvPr id="3" name="Text Placeholder 2"/>
          <p:cNvSpPr>
            <a:spLocks noGrp="1"/>
          </p:cNvSpPr>
          <p:nvPr>
            <p:ph idx="1"/>
          </p:nvPr>
        </p:nvSpPr>
        <p:spPr>
          <a:xfrm>
            <a:off x="457200" y="1461128"/>
            <a:ext cx="8229600" cy="5015872"/>
          </a:xfrm>
        </p:spPr>
        <p:txBody>
          <a:bodyPr>
            <a:normAutofit fontScale="40000" lnSpcReduction="20000"/>
          </a:bodyPr>
          <a:lstStyle/>
          <a:p>
            <a:pPr marL="45720" indent="0">
              <a:buNone/>
            </a:pPr>
            <a:r>
              <a:rPr lang="en-US" sz="2900" dirty="0" smtClean="0"/>
              <a:t>R.S. 47:287.732.2, 203, 300.6, &amp; 300.7</a:t>
            </a:r>
          </a:p>
          <a:p>
            <a:pPr marL="45720" indent="0">
              <a:buNone/>
            </a:pPr>
            <a:r>
              <a:rPr lang="en-US" sz="2900" dirty="0" smtClean="0"/>
              <a:t>Acts 2023, No. 450</a:t>
            </a:r>
          </a:p>
          <a:p>
            <a:pPr marL="45720" indent="0">
              <a:buNone/>
            </a:pPr>
            <a:r>
              <a:rPr lang="en-US" sz="2900" dirty="0"/>
              <a:t>Effective tax year 2023</a:t>
            </a:r>
          </a:p>
          <a:p>
            <a:pPr marL="45720" indent="0">
              <a:buNone/>
            </a:pPr>
            <a:endParaRPr lang="en-US" dirty="0"/>
          </a:p>
          <a:p>
            <a:pPr marL="502920" indent="-457200"/>
            <a:r>
              <a:rPr lang="en-US" sz="4500" dirty="0" smtClean="0"/>
              <a:t>A </a:t>
            </a:r>
            <a:r>
              <a:rPr lang="en-US" sz="4500" dirty="0"/>
              <a:t>partnership, estate or trust whose federal income is adjusted due to S </a:t>
            </a:r>
            <a:r>
              <a:rPr lang="en-US" sz="4500" dirty="0" smtClean="0"/>
              <a:t>corporation </a:t>
            </a:r>
            <a:r>
              <a:rPr lang="en-US" sz="4500" dirty="0"/>
              <a:t>or partnership income or </a:t>
            </a:r>
            <a:r>
              <a:rPr lang="en-US" sz="4500" dirty="0" smtClean="0"/>
              <a:t>loss which </a:t>
            </a:r>
            <a:r>
              <a:rPr lang="en-US" sz="4500" dirty="0"/>
              <a:t>the partnership, estate or trust excluded, </a:t>
            </a:r>
            <a:r>
              <a:rPr lang="en-US" sz="4500" dirty="0" smtClean="0"/>
              <a:t>is required to </a:t>
            </a:r>
            <a:r>
              <a:rPr lang="en-US" sz="4500" dirty="0"/>
              <a:t>furnish a statement of such adjustment within </a:t>
            </a:r>
            <a:r>
              <a:rPr lang="en-US" sz="4500" dirty="0" smtClean="0"/>
              <a:t>60 </a:t>
            </a:r>
            <a:r>
              <a:rPr lang="en-US" sz="4500" dirty="0"/>
              <a:t>days of the adjustment. </a:t>
            </a:r>
            <a:endParaRPr lang="en-US" sz="4500" dirty="0" smtClean="0"/>
          </a:p>
          <a:p>
            <a:pPr marL="502920" indent="-457200"/>
            <a:r>
              <a:rPr lang="en-US" sz="4500" dirty="0" smtClean="0"/>
              <a:t>Authorizes </a:t>
            </a:r>
            <a:r>
              <a:rPr lang="en-US" sz="4500" dirty="0"/>
              <a:t>termination of the election for subsequent taxable periods </a:t>
            </a:r>
            <a:r>
              <a:rPr lang="en-US" sz="4500" dirty="0" smtClean="0"/>
              <a:t>if requested </a:t>
            </a:r>
          </a:p>
          <a:p>
            <a:pPr marL="795528" lvl="1" indent="-457200"/>
            <a:r>
              <a:rPr lang="en-US" sz="4500" dirty="0" smtClean="0"/>
              <a:t>By November </a:t>
            </a:r>
            <a:r>
              <a:rPr lang="en-US" sz="4500" dirty="0"/>
              <a:t>1st </a:t>
            </a:r>
            <a:r>
              <a:rPr lang="en-US" sz="4500" dirty="0" smtClean="0"/>
              <a:t>for a calendar year filer, or</a:t>
            </a:r>
          </a:p>
          <a:p>
            <a:pPr marL="795528" lvl="1" indent="-457200"/>
            <a:r>
              <a:rPr lang="en-US" sz="4500" dirty="0" smtClean="0"/>
              <a:t>60 </a:t>
            </a:r>
            <a:r>
              <a:rPr lang="en-US" sz="4500" dirty="0"/>
              <a:t>days prior to the close of the taxable year for fiscal year filers.  </a:t>
            </a:r>
            <a:endParaRPr lang="en-US" sz="4500" dirty="0" smtClean="0"/>
          </a:p>
          <a:p>
            <a:pPr marL="502920" indent="-457200"/>
            <a:r>
              <a:rPr lang="en-US" sz="4500" dirty="0" smtClean="0"/>
              <a:t>If </a:t>
            </a:r>
            <a:r>
              <a:rPr lang="en-US" sz="4500" dirty="0"/>
              <a:t>automatically terminated, the entity is prohibited from making the election for the </a:t>
            </a:r>
            <a:r>
              <a:rPr lang="en-US" sz="4500" dirty="0" smtClean="0"/>
              <a:t>next 5 </a:t>
            </a:r>
            <a:r>
              <a:rPr lang="en-US" sz="4500" dirty="0"/>
              <a:t>taxable periods. </a:t>
            </a:r>
            <a:endParaRPr lang="en-US" sz="4500" dirty="0" smtClean="0"/>
          </a:p>
          <a:p>
            <a:pPr marL="681228" lvl="1" indent="-342900">
              <a:buFont typeface="Arial" panose="020B0604020202020204" pitchFamily="34" charset="0"/>
              <a:buChar char="•"/>
            </a:pPr>
            <a:r>
              <a:rPr lang="en-US" sz="4500" dirty="0"/>
              <a:t>Form 6983, </a:t>
            </a:r>
            <a:r>
              <a:rPr lang="en-US" sz="4500" i="1" dirty="0"/>
              <a:t>Prospective Termination of the Pass Through Entity Tax </a:t>
            </a:r>
            <a:r>
              <a:rPr lang="en-US" sz="4500" i="1" dirty="0" smtClean="0"/>
              <a:t>Election.</a:t>
            </a:r>
          </a:p>
          <a:p>
            <a:pPr marL="681228" lvl="1" indent="-342900">
              <a:buFont typeface="Arial" panose="020B0604020202020204" pitchFamily="34" charset="0"/>
              <a:buChar char="•"/>
            </a:pPr>
            <a:r>
              <a:rPr lang="en-US" sz="4500" i="1" dirty="0"/>
              <a:t>Email application and required documents to: </a:t>
            </a:r>
            <a:r>
              <a:rPr lang="en-US" sz="4500" i="1" dirty="0" smtClean="0"/>
              <a:t>Section732.2election@la.gov</a:t>
            </a:r>
          </a:p>
          <a:p>
            <a:pPr marL="502920" indent="-457200"/>
            <a:r>
              <a:rPr lang="en-US" sz="4500" dirty="0"/>
              <a:t>Adds partnerships, estates and trusts as entities eligible for the pass-through entity tax exclusion</a:t>
            </a:r>
            <a:r>
              <a:rPr lang="en-US" sz="4500" i="1" dirty="0"/>
              <a:t>. </a:t>
            </a:r>
            <a:r>
              <a:rPr lang="en-US" sz="4500" i="1" dirty="0" smtClean="0"/>
              <a:t>See next slides…</a:t>
            </a:r>
          </a:p>
          <a:p>
            <a:pPr marL="502920" indent="-457200"/>
            <a:r>
              <a:rPr lang="en-US" sz="4500" dirty="0" smtClean="0"/>
              <a:t>Revenue Information Bulletin No. 23-022</a:t>
            </a:r>
          </a:p>
        </p:txBody>
      </p:sp>
      <p:sp>
        <p:nvSpPr>
          <p:cNvPr id="4" name="Slide Number Placeholder 3"/>
          <p:cNvSpPr>
            <a:spLocks noGrp="1"/>
          </p:cNvSpPr>
          <p:nvPr>
            <p:ph type="sldNum" sz="quarter" idx="12"/>
          </p:nvPr>
        </p:nvSpPr>
        <p:spPr/>
        <p:txBody>
          <a:bodyPr/>
          <a:lstStyle/>
          <a:p>
            <a:fld id="{539C9D5E-84EF-4F27-BE7F-C078E51DAA12}" type="slidenum">
              <a:rPr lang="en-US" smtClean="0"/>
              <a:t>29</a:t>
            </a:fld>
            <a:endParaRPr lang="en-US" dirty="0"/>
          </a:p>
        </p:txBody>
      </p:sp>
    </p:spTree>
    <p:extLst>
      <p:ext uri="{BB962C8B-B14F-4D97-AF65-F5344CB8AC3E}">
        <p14:creationId xmlns:p14="http://schemas.microsoft.com/office/powerpoint/2010/main" val="3316599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3336" y="609600"/>
            <a:ext cx="7772400" cy="752475"/>
          </a:xfrm>
        </p:spPr>
        <p:txBody>
          <a:bodyPr/>
          <a:lstStyle/>
          <a:p>
            <a:r>
              <a:rPr lang="en-US" dirty="0" smtClean="0"/>
              <a:t>Agenda</a:t>
            </a:r>
            <a:endParaRPr lang="en-US" dirty="0"/>
          </a:p>
        </p:txBody>
      </p:sp>
      <p:sp>
        <p:nvSpPr>
          <p:cNvPr id="3" name="Text Placeholder 2"/>
          <p:cNvSpPr>
            <a:spLocks noGrp="1"/>
          </p:cNvSpPr>
          <p:nvPr>
            <p:ph type="body" idx="1"/>
          </p:nvPr>
        </p:nvSpPr>
        <p:spPr>
          <a:xfrm>
            <a:off x="722312" y="1603643"/>
            <a:ext cx="8214423" cy="4949557"/>
          </a:xfrm>
        </p:spPr>
        <p:txBody>
          <a:bodyPr>
            <a:normAutofit/>
          </a:bodyPr>
          <a:lstStyle/>
          <a:p>
            <a:pPr marL="502920" indent="-457200">
              <a:buFont typeface="Wingdings" panose="05000000000000000000" pitchFamily="2" charset="2"/>
              <a:buChar char="q"/>
            </a:pPr>
            <a:r>
              <a:rPr lang="en-US" sz="2800" dirty="0" smtClean="0"/>
              <a:t>2023 </a:t>
            </a:r>
            <a:r>
              <a:rPr lang="en-US" sz="2800" dirty="0"/>
              <a:t>Income and Franchise Tax </a:t>
            </a:r>
            <a:r>
              <a:rPr lang="en-US" sz="2800" dirty="0" smtClean="0"/>
              <a:t>Changes</a:t>
            </a:r>
          </a:p>
          <a:p>
            <a:pPr marL="1115568" lvl="1" indent="-457200">
              <a:buFont typeface="Wingdings" panose="05000000000000000000" pitchFamily="2" charset="2"/>
              <a:buChar char="q"/>
            </a:pPr>
            <a:r>
              <a:rPr lang="en-US" sz="2400" dirty="0" smtClean="0">
                <a:solidFill>
                  <a:schemeClr val="tx1"/>
                </a:solidFill>
              </a:rPr>
              <a:t>Corporation Income and Franchise</a:t>
            </a:r>
          </a:p>
          <a:p>
            <a:pPr marL="1115568" lvl="1" indent="-457200">
              <a:buFont typeface="Wingdings" panose="05000000000000000000" pitchFamily="2" charset="2"/>
              <a:buChar char="q"/>
            </a:pPr>
            <a:r>
              <a:rPr lang="en-US" sz="2400" dirty="0" smtClean="0">
                <a:solidFill>
                  <a:schemeClr val="tx1"/>
                </a:solidFill>
              </a:rPr>
              <a:t>Individual Income</a:t>
            </a:r>
          </a:p>
          <a:p>
            <a:pPr marL="1115568" lvl="1" indent="-457200">
              <a:buFont typeface="Wingdings" panose="05000000000000000000" pitchFamily="2" charset="2"/>
              <a:buChar char="q"/>
            </a:pPr>
            <a:r>
              <a:rPr lang="en-US" sz="2400" dirty="0" smtClean="0">
                <a:solidFill>
                  <a:schemeClr val="tx1"/>
                </a:solidFill>
              </a:rPr>
              <a:t>Income Tax Credits, Exemptions, and Deductions</a:t>
            </a:r>
          </a:p>
          <a:p>
            <a:pPr marL="1115568" lvl="1" indent="-457200">
              <a:buFont typeface="Wingdings" panose="05000000000000000000" pitchFamily="2" charset="2"/>
              <a:buChar char="q"/>
            </a:pPr>
            <a:r>
              <a:rPr lang="en-US" sz="2400" dirty="0">
                <a:solidFill>
                  <a:schemeClr val="tx1"/>
                </a:solidFill>
              </a:rPr>
              <a:t>Pass Through Entity Tax Election Exclusion</a:t>
            </a:r>
          </a:p>
          <a:p>
            <a:pPr marL="1115568" lvl="1" indent="-457200">
              <a:buFont typeface="Wingdings" panose="05000000000000000000" pitchFamily="2" charset="2"/>
              <a:buChar char="q"/>
            </a:pPr>
            <a:r>
              <a:rPr lang="en-US" sz="2400" dirty="0" smtClean="0">
                <a:solidFill>
                  <a:schemeClr val="tx1"/>
                </a:solidFill>
              </a:rPr>
              <a:t>Extensions and E-file Mandates</a:t>
            </a:r>
          </a:p>
          <a:p>
            <a:pPr marL="1115568" lvl="1" indent="-457200">
              <a:buFont typeface="Wingdings" panose="05000000000000000000" pitchFamily="2" charset="2"/>
              <a:buChar char="q"/>
            </a:pPr>
            <a:r>
              <a:rPr lang="en-US" sz="2400" dirty="0">
                <a:solidFill>
                  <a:schemeClr val="tx1"/>
                </a:solidFill>
              </a:rPr>
              <a:t>Future Income Tax </a:t>
            </a:r>
            <a:r>
              <a:rPr lang="en-US" sz="2400" dirty="0" smtClean="0">
                <a:solidFill>
                  <a:schemeClr val="tx1"/>
                </a:solidFill>
              </a:rPr>
              <a:t>Changes</a:t>
            </a:r>
          </a:p>
          <a:p>
            <a:pPr marL="502920" indent="-457200">
              <a:buFont typeface="Wingdings" panose="05000000000000000000" pitchFamily="2" charset="2"/>
              <a:buChar char="q"/>
            </a:pPr>
            <a:r>
              <a:rPr lang="en-US" sz="2800" dirty="0" smtClean="0">
                <a:solidFill>
                  <a:schemeClr val="tx1"/>
                </a:solidFill>
              </a:rPr>
              <a:t>Electric </a:t>
            </a:r>
            <a:r>
              <a:rPr lang="en-US" sz="2800" dirty="0">
                <a:solidFill>
                  <a:schemeClr val="tx1"/>
                </a:solidFill>
              </a:rPr>
              <a:t>and Hybrid Vehicle Road Usage Fee </a:t>
            </a:r>
          </a:p>
          <a:p>
            <a:pPr marL="502920" indent="-457200">
              <a:buFont typeface="Wingdings" panose="05000000000000000000" pitchFamily="2" charset="2"/>
              <a:buChar char="q"/>
            </a:pPr>
            <a:r>
              <a:rPr lang="en-US" sz="2800" dirty="0" smtClean="0">
                <a:solidFill>
                  <a:schemeClr val="tx1"/>
                </a:solidFill>
              </a:rPr>
              <a:t>Sales </a:t>
            </a:r>
            <a:r>
              <a:rPr lang="en-US" sz="2800" dirty="0">
                <a:solidFill>
                  <a:schemeClr val="tx1"/>
                </a:solidFill>
              </a:rPr>
              <a:t>Tax Changes</a:t>
            </a:r>
          </a:p>
          <a:p>
            <a:pPr marL="502920" indent="-457200">
              <a:buFont typeface="Wingdings" panose="05000000000000000000" pitchFamily="2" charset="2"/>
              <a:buChar char="q"/>
            </a:pPr>
            <a:r>
              <a:rPr lang="en-US" sz="2800" dirty="0" smtClean="0">
                <a:solidFill>
                  <a:schemeClr val="tx1"/>
                </a:solidFill>
              </a:rPr>
              <a:t>Other Tax Changes</a:t>
            </a:r>
          </a:p>
          <a:p>
            <a:pPr marL="502920" indent="-457200">
              <a:buFont typeface="Wingdings" panose="05000000000000000000" pitchFamily="2" charset="2"/>
              <a:buChar char="q"/>
            </a:pPr>
            <a:r>
              <a:rPr lang="en-US" sz="2800" dirty="0" smtClean="0">
                <a:solidFill>
                  <a:schemeClr val="tx1"/>
                </a:solidFill>
              </a:rPr>
              <a:t>Administrative Changes</a:t>
            </a:r>
          </a:p>
          <a:p>
            <a:endParaRPr lang="en-US" sz="2200" dirty="0"/>
          </a:p>
        </p:txBody>
      </p:sp>
      <p:sp>
        <p:nvSpPr>
          <p:cNvPr id="4" name="Slide Number Placeholder 3"/>
          <p:cNvSpPr>
            <a:spLocks noGrp="1"/>
          </p:cNvSpPr>
          <p:nvPr>
            <p:ph type="sldNum" sz="quarter" idx="12"/>
          </p:nvPr>
        </p:nvSpPr>
        <p:spPr/>
        <p:txBody>
          <a:bodyPr/>
          <a:lstStyle/>
          <a:p>
            <a:fld id="{539C9D5E-84EF-4F27-BE7F-C078E51DAA12}" type="slidenum">
              <a:rPr lang="en-US" smtClean="0"/>
              <a:t>3</a:t>
            </a:fld>
            <a:endParaRPr lang="en-US" dirty="0"/>
          </a:p>
        </p:txBody>
      </p:sp>
    </p:spTree>
    <p:extLst>
      <p:ext uri="{BB962C8B-B14F-4D97-AF65-F5344CB8AC3E}">
        <p14:creationId xmlns:p14="http://schemas.microsoft.com/office/powerpoint/2010/main" val="378829120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82000" cy="927728"/>
          </a:xfrm>
        </p:spPr>
        <p:txBody>
          <a:bodyPr>
            <a:normAutofit fontScale="90000"/>
          </a:bodyPr>
          <a:lstStyle/>
          <a:p>
            <a:r>
              <a:rPr lang="en-US" dirty="0" smtClean="0"/>
              <a:t>Pass Through Entity Tax Election Exclusion</a:t>
            </a:r>
            <a:endParaRPr lang="en-US" dirty="0"/>
          </a:p>
        </p:txBody>
      </p:sp>
      <p:sp>
        <p:nvSpPr>
          <p:cNvPr id="3" name="Text Placeholder 2"/>
          <p:cNvSpPr>
            <a:spLocks noGrp="1"/>
          </p:cNvSpPr>
          <p:nvPr>
            <p:ph idx="1"/>
          </p:nvPr>
        </p:nvSpPr>
        <p:spPr>
          <a:xfrm>
            <a:off x="457200" y="1752600"/>
            <a:ext cx="8229600" cy="4821936"/>
          </a:xfrm>
        </p:spPr>
        <p:txBody>
          <a:bodyPr>
            <a:normAutofit fontScale="92500" lnSpcReduction="10000"/>
          </a:bodyPr>
          <a:lstStyle/>
          <a:p>
            <a:pPr marL="45720" indent="0">
              <a:buNone/>
            </a:pPr>
            <a:r>
              <a:rPr lang="en-US" sz="2000" dirty="0" smtClean="0"/>
              <a:t>R.S. 47:287.732.2, 203, 300.6, &amp; 300.7</a:t>
            </a:r>
          </a:p>
          <a:p>
            <a:pPr marL="45720" indent="0">
              <a:buNone/>
            </a:pPr>
            <a:r>
              <a:rPr lang="en-US" sz="2000" dirty="0" smtClean="0"/>
              <a:t>Acts 2023, No. 450</a:t>
            </a:r>
          </a:p>
          <a:p>
            <a:pPr marL="45720" indent="0">
              <a:buNone/>
            </a:pPr>
            <a:endParaRPr lang="en-US" b="1" dirty="0" smtClean="0"/>
          </a:p>
          <a:p>
            <a:pPr marL="45720" indent="0">
              <a:buNone/>
            </a:pPr>
            <a:r>
              <a:rPr lang="en-US" dirty="0" smtClean="0"/>
              <a:t>Partnership</a:t>
            </a:r>
            <a:endParaRPr lang="en-US" dirty="0"/>
          </a:p>
          <a:p>
            <a:pPr marL="388620" indent="-342900">
              <a:buFont typeface="Arial" panose="020B0604020202020204" pitchFamily="34" charset="0"/>
              <a:buChar char="•"/>
            </a:pPr>
            <a:r>
              <a:rPr lang="en-US" dirty="0" smtClean="0"/>
              <a:t>Changes do </a:t>
            </a:r>
            <a:r>
              <a:rPr lang="en-US" dirty="0"/>
              <a:t>not apply since partnerships don’t pay income </a:t>
            </a:r>
            <a:r>
              <a:rPr lang="en-US" dirty="0" smtClean="0"/>
              <a:t>tax.</a:t>
            </a:r>
          </a:p>
          <a:p>
            <a:pPr marL="388620" indent="-342900">
              <a:buFont typeface="Arial" panose="020B0604020202020204" pitchFamily="34" charset="0"/>
              <a:buChar char="•"/>
            </a:pPr>
            <a:r>
              <a:rPr lang="en-US" dirty="0"/>
              <a:t>If the income earned by a partnership as a member, shareholder, or partner of an electing entity is included on </a:t>
            </a:r>
            <a:r>
              <a:rPr lang="en-US" dirty="0" smtClean="0"/>
              <a:t>an individual </a:t>
            </a:r>
            <a:r>
              <a:rPr lang="en-US" dirty="0"/>
              <a:t>income tax return in Louisiana in the same taxable year it is earned, the individual is allowed to take the exclusion of the distributed income on their individual income tax return for that taxable year.</a:t>
            </a:r>
          </a:p>
          <a:p>
            <a:pPr marL="708660" indent="-342900">
              <a:buFont typeface="Arial" panose="020B0604020202020204" pitchFamily="34" charset="0"/>
              <a:buChar char="•"/>
            </a:pPr>
            <a:endParaRPr lang="en-US" dirty="0" smtClean="0"/>
          </a:p>
        </p:txBody>
      </p:sp>
      <p:sp>
        <p:nvSpPr>
          <p:cNvPr id="4" name="Slide Number Placeholder 3"/>
          <p:cNvSpPr>
            <a:spLocks noGrp="1"/>
          </p:cNvSpPr>
          <p:nvPr>
            <p:ph type="sldNum" sz="quarter" idx="12"/>
          </p:nvPr>
        </p:nvSpPr>
        <p:spPr/>
        <p:txBody>
          <a:bodyPr/>
          <a:lstStyle/>
          <a:p>
            <a:fld id="{539C9D5E-84EF-4F27-BE7F-C078E51DAA12}" type="slidenum">
              <a:rPr lang="en-US" smtClean="0"/>
              <a:t>30</a:t>
            </a:fld>
            <a:endParaRPr lang="en-US" dirty="0"/>
          </a:p>
        </p:txBody>
      </p:sp>
    </p:spTree>
    <p:extLst>
      <p:ext uri="{BB962C8B-B14F-4D97-AF65-F5344CB8AC3E}">
        <p14:creationId xmlns:p14="http://schemas.microsoft.com/office/powerpoint/2010/main" val="33675009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382000" cy="927728"/>
          </a:xfrm>
        </p:spPr>
        <p:txBody>
          <a:bodyPr>
            <a:normAutofit fontScale="90000"/>
          </a:bodyPr>
          <a:lstStyle/>
          <a:p>
            <a:r>
              <a:rPr lang="en-US" dirty="0" smtClean="0"/>
              <a:t>Pass Through Entity Tax Election Exclusion</a:t>
            </a:r>
            <a:endParaRPr lang="en-US" dirty="0"/>
          </a:p>
        </p:txBody>
      </p:sp>
      <p:sp>
        <p:nvSpPr>
          <p:cNvPr id="3" name="Text Placeholder 2"/>
          <p:cNvSpPr>
            <a:spLocks noGrp="1"/>
          </p:cNvSpPr>
          <p:nvPr>
            <p:ph idx="1"/>
          </p:nvPr>
        </p:nvSpPr>
        <p:spPr>
          <a:xfrm>
            <a:off x="457200" y="1752600"/>
            <a:ext cx="8229600" cy="4821936"/>
          </a:xfrm>
        </p:spPr>
        <p:txBody>
          <a:bodyPr>
            <a:normAutofit fontScale="85000" lnSpcReduction="10000"/>
          </a:bodyPr>
          <a:lstStyle/>
          <a:p>
            <a:pPr marL="45720" indent="0">
              <a:buNone/>
            </a:pPr>
            <a:r>
              <a:rPr lang="en-US" sz="2000" dirty="0" smtClean="0"/>
              <a:t>R.S. 47:287.732.2, 203, 300.6, &amp; 300.7</a:t>
            </a:r>
          </a:p>
          <a:p>
            <a:pPr marL="45720" indent="0">
              <a:buNone/>
            </a:pPr>
            <a:r>
              <a:rPr lang="en-US" sz="2000" dirty="0" smtClean="0"/>
              <a:t>Acts 2023, No. 450</a:t>
            </a:r>
          </a:p>
          <a:p>
            <a:pPr marL="45720" indent="0">
              <a:buNone/>
            </a:pPr>
            <a:endParaRPr lang="en-US" b="1" dirty="0" smtClean="0"/>
          </a:p>
          <a:p>
            <a:pPr marL="45720" indent="0">
              <a:buNone/>
            </a:pPr>
            <a:r>
              <a:rPr lang="en-US" dirty="0" smtClean="0"/>
              <a:t>Fiduciary</a:t>
            </a:r>
            <a:endParaRPr lang="en-US" dirty="0"/>
          </a:p>
          <a:p>
            <a:pPr marL="388620" indent="-342900">
              <a:buFont typeface="Arial" panose="020B0604020202020204" pitchFamily="34" charset="0"/>
              <a:buChar char="•"/>
            </a:pPr>
            <a:r>
              <a:rPr lang="en-US" dirty="0" smtClean="0"/>
              <a:t>Exclusion added to the 2023 tax return</a:t>
            </a:r>
          </a:p>
          <a:p>
            <a:pPr marL="681228" lvl="1" indent="-342900">
              <a:buFont typeface="Arial" panose="020B0604020202020204" pitchFamily="34" charset="0"/>
              <a:buChar char="•"/>
            </a:pPr>
            <a:r>
              <a:rPr lang="en-US" dirty="0" smtClean="0"/>
              <a:t>Lines 2D &amp; 3D for resident</a:t>
            </a:r>
          </a:p>
          <a:p>
            <a:pPr marL="681228" lvl="1" indent="-342900">
              <a:buFont typeface="Arial" panose="020B0604020202020204" pitchFamily="34" charset="0"/>
              <a:buChar char="•"/>
            </a:pPr>
            <a:r>
              <a:rPr lang="en-US" dirty="0" smtClean="0"/>
              <a:t>Lines 4 &amp; 5D on Schedule A for nonresidents </a:t>
            </a:r>
          </a:p>
          <a:p>
            <a:pPr marL="388620" indent="-342900">
              <a:buFont typeface="Arial" panose="020B0604020202020204" pitchFamily="34" charset="0"/>
              <a:buChar char="•"/>
            </a:pPr>
            <a:r>
              <a:rPr lang="en-US" dirty="0"/>
              <a:t>If the income earned by a </a:t>
            </a:r>
            <a:r>
              <a:rPr lang="en-US" dirty="0" smtClean="0"/>
              <a:t>trust </a:t>
            </a:r>
            <a:r>
              <a:rPr lang="en-US" dirty="0"/>
              <a:t>or estate as a member, shareholder, or partner of an electing entity is distributed to a beneficiary filing an individual income tax return in Louisiana in the same taxable year it is earned, the individual is allowed to take the exclusion of the distributed income on their individual income tax return for that taxable year.</a:t>
            </a:r>
          </a:p>
          <a:p>
            <a:pPr marL="708660" indent="-342900">
              <a:buFont typeface="Arial" panose="020B0604020202020204" pitchFamily="34" charset="0"/>
              <a:buChar char="•"/>
            </a:pPr>
            <a:endParaRPr lang="en-US" dirty="0" smtClean="0"/>
          </a:p>
        </p:txBody>
      </p:sp>
      <p:sp>
        <p:nvSpPr>
          <p:cNvPr id="4" name="Slide Number Placeholder 3"/>
          <p:cNvSpPr>
            <a:spLocks noGrp="1"/>
          </p:cNvSpPr>
          <p:nvPr>
            <p:ph type="sldNum" sz="quarter" idx="12"/>
          </p:nvPr>
        </p:nvSpPr>
        <p:spPr/>
        <p:txBody>
          <a:bodyPr/>
          <a:lstStyle/>
          <a:p>
            <a:fld id="{539C9D5E-84EF-4F27-BE7F-C078E51DAA12}" type="slidenum">
              <a:rPr lang="en-US" smtClean="0"/>
              <a:t>31</a:t>
            </a:fld>
            <a:endParaRPr lang="en-US" dirty="0"/>
          </a:p>
        </p:txBody>
      </p:sp>
    </p:spTree>
    <p:extLst>
      <p:ext uri="{BB962C8B-B14F-4D97-AF65-F5344CB8AC3E}">
        <p14:creationId xmlns:p14="http://schemas.microsoft.com/office/powerpoint/2010/main" val="37408980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382000" cy="927728"/>
          </a:xfrm>
        </p:spPr>
        <p:txBody>
          <a:bodyPr>
            <a:normAutofit fontScale="90000"/>
          </a:bodyPr>
          <a:lstStyle/>
          <a:p>
            <a:r>
              <a:rPr lang="en-US" dirty="0" smtClean="0"/>
              <a:t>Pass Through Entity Tax Election Exclusion Wrap Up</a:t>
            </a:r>
            <a:endParaRPr lang="en-US" dirty="0"/>
          </a:p>
        </p:txBody>
      </p:sp>
      <p:sp>
        <p:nvSpPr>
          <p:cNvPr id="3" name="Text Placeholder 2"/>
          <p:cNvSpPr>
            <a:spLocks noGrp="1"/>
          </p:cNvSpPr>
          <p:nvPr>
            <p:ph idx="1"/>
          </p:nvPr>
        </p:nvSpPr>
        <p:spPr>
          <a:xfrm>
            <a:off x="457200" y="1752600"/>
            <a:ext cx="8229600" cy="4821936"/>
          </a:xfrm>
        </p:spPr>
        <p:txBody>
          <a:bodyPr>
            <a:normAutofit lnSpcReduction="10000"/>
          </a:bodyPr>
          <a:lstStyle/>
          <a:p>
            <a:pPr marL="45720" indent="0">
              <a:buNone/>
            </a:pPr>
            <a:r>
              <a:rPr lang="en-US" sz="2000" dirty="0" smtClean="0"/>
              <a:t>R.S. 47:287.732.2, 203, 300.6, &amp; 300.7</a:t>
            </a:r>
          </a:p>
          <a:p>
            <a:pPr marL="45720" indent="0">
              <a:buNone/>
            </a:pPr>
            <a:endParaRPr lang="en-US" b="1" dirty="0" smtClean="0"/>
          </a:p>
          <a:p>
            <a:pPr marL="502920" indent="-457200"/>
            <a:r>
              <a:rPr lang="en-US" dirty="0" smtClean="0"/>
              <a:t>Tax years </a:t>
            </a:r>
            <a:r>
              <a:rPr lang="en-US" dirty="0"/>
              <a:t>beginning on or after January 1, </a:t>
            </a:r>
            <a:r>
              <a:rPr lang="en-US" dirty="0" smtClean="0"/>
              <a:t>2019, and before January 1, 2023:</a:t>
            </a:r>
          </a:p>
          <a:p>
            <a:pPr marL="795528" lvl="1" indent="-457200"/>
            <a:r>
              <a:rPr lang="en-US" dirty="0" smtClean="0"/>
              <a:t>Individuals who are shareholders</a:t>
            </a:r>
            <a:r>
              <a:rPr lang="en-US" dirty="0"/>
              <a:t>, </a:t>
            </a:r>
            <a:r>
              <a:rPr lang="en-US" dirty="0" smtClean="0"/>
              <a:t>members, or partners can exclude the </a:t>
            </a:r>
            <a:r>
              <a:rPr lang="en-US" dirty="0"/>
              <a:t>income </a:t>
            </a:r>
            <a:r>
              <a:rPr lang="en-US" dirty="0" smtClean="0"/>
              <a:t>that </a:t>
            </a:r>
            <a:r>
              <a:rPr lang="en-US" dirty="0"/>
              <a:t>is taxed at the entity </a:t>
            </a:r>
            <a:r>
              <a:rPr lang="en-US" dirty="0" smtClean="0"/>
              <a:t>level. </a:t>
            </a:r>
            <a:endParaRPr lang="en-US" dirty="0"/>
          </a:p>
          <a:p>
            <a:pPr marL="502920" indent="-457200"/>
            <a:r>
              <a:rPr lang="en-US" dirty="0"/>
              <a:t>Tax years beginning on or after January 1, </a:t>
            </a:r>
            <a:r>
              <a:rPr lang="en-US" dirty="0" smtClean="0"/>
              <a:t>2023:</a:t>
            </a:r>
          </a:p>
          <a:p>
            <a:pPr marL="795528" lvl="1" indent="-457200"/>
            <a:r>
              <a:rPr lang="en-US" dirty="0" smtClean="0"/>
              <a:t>Individuals, estates, and trusts who </a:t>
            </a:r>
            <a:r>
              <a:rPr lang="en-US" dirty="0"/>
              <a:t>are shareholders, </a:t>
            </a:r>
            <a:r>
              <a:rPr lang="en-US" dirty="0" smtClean="0"/>
              <a:t>members, or </a:t>
            </a:r>
            <a:r>
              <a:rPr lang="en-US" dirty="0"/>
              <a:t>partners can exclude the income that is taxed at the entity level. </a:t>
            </a:r>
          </a:p>
          <a:p>
            <a:pPr marL="795528" lvl="1" indent="-457200"/>
            <a:endParaRPr lang="en-US" dirty="0"/>
          </a:p>
          <a:p>
            <a:pPr marL="708660" indent="-342900">
              <a:buFont typeface="Arial" panose="020B0604020202020204" pitchFamily="34" charset="0"/>
              <a:buChar char="•"/>
            </a:pPr>
            <a:endParaRPr lang="en-US" dirty="0" smtClean="0"/>
          </a:p>
        </p:txBody>
      </p:sp>
      <p:sp>
        <p:nvSpPr>
          <p:cNvPr id="4" name="Slide Number Placeholder 3"/>
          <p:cNvSpPr>
            <a:spLocks noGrp="1"/>
          </p:cNvSpPr>
          <p:nvPr>
            <p:ph type="sldNum" sz="quarter" idx="12"/>
          </p:nvPr>
        </p:nvSpPr>
        <p:spPr/>
        <p:txBody>
          <a:bodyPr/>
          <a:lstStyle/>
          <a:p>
            <a:fld id="{539C9D5E-84EF-4F27-BE7F-C078E51DAA12}" type="slidenum">
              <a:rPr lang="en-US" smtClean="0"/>
              <a:t>32</a:t>
            </a:fld>
            <a:endParaRPr lang="en-US" dirty="0"/>
          </a:p>
        </p:txBody>
      </p:sp>
    </p:spTree>
    <p:extLst>
      <p:ext uri="{BB962C8B-B14F-4D97-AF65-F5344CB8AC3E}">
        <p14:creationId xmlns:p14="http://schemas.microsoft.com/office/powerpoint/2010/main" val="27532336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828" y="712161"/>
            <a:ext cx="8229600" cy="1066800"/>
          </a:xfrm>
        </p:spPr>
        <p:txBody>
          <a:bodyPr>
            <a:normAutofit fontScale="90000"/>
          </a:bodyPr>
          <a:lstStyle/>
          <a:p>
            <a:r>
              <a:rPr lang="en-US" dirty="0"/>
              <a:t>Adjustments to the Federal Income Tax Deduction for Individuals Impacted by Hurricane Ida</a:t>
            </a:r>
          </a:p>
        </p:txBody>
      </p:sp>
      <p:sp>
        <p:nvSpPr>
          <p:cNvPr id="3" name="Content Placeholder 2"/>
          <p:cNvSpPr>
            <a:spLocks noGrp="1"/>
          </p:cNvSpPr>
          <p:nvPr>
            <p:ph idx="1"/>
          </p:nvPr>
        </p:nvSpPr>
        <p:spPr>
          <a:xfrm>
            <a:off x="457200" y="2133600"/>
            <a:ext cx="8229600" cy="4440936"/>
          </a:xfrm>
        </p:spPr>
        <p:txBody>
          <a:bodyPr>
            <a:normAutofit fontScale="85000" lnSpcReduction="20000"/>
          </a:bodyPr>
          <a:lstStyle/>
          <a:p>
            <a:pPr marL="109728" indent="0">
              <a:buNone/>
            </a:pPr>
            <a:r>
              <a:rPr lang="en-US" sz="2100" dirty="0" smtClean="0"/>
              <a:t>Acts 2023, No. 434</a:t>
            </a:r>
          </a:p>
          <a:p>
            <a:pPr marL="109728" indent="0">
              <a:buNone/>
            </a:pPr>
            <a:r>
              <a:rPr lang="en-US" sz="2100" dirty="0"/>
              <a:t>Revenue Information Bulletin No. </a:t>
            </a:r>
            <a:r>
              <a:rPr lang="en-US" sz="2100" dirty="0" smtClean="0"/>
              <a:t>23-017</a:t>
            </a:r>
          </a:p>
          <a:p>
            <a:pPr marL="109728" indent="0">
              <a:buNone/>
            </a:pPr>
            <a:r>
              <a:rPr lang="en-US" sz="2100" dirty="0" smtClean="0"/>
              <a:t>2020 and 2021 tax years</a:t>
            </a:r>
          </a:p>
          <a:p>
            <a:endParaRPr lang="en-US" dirty="0"/>
          </a:p>
          <a:p>
            <a:r>
              <a:rPr lang="en-US" sz="3100" dirty="0" smtClean="0"/>
              <a:t>Taxpayers </a:t>
            </a:r>
            <a:r>
              <a:rPr lang="en-US" sz="3100" dirty="0"/>
              <a:t>may amend their Louisiana individual income tax returns to claim a larger excess federal itemized personal deduction allowed pursuant to R.S. 47:293(9)(a)(xi</a:t>
            </a:r>
            <a:r>
              <a:rPr lang="en-US" sz="3100" dirty="0" smtClean="0"/>
              <a:t>) </a:t>
            </a:r>
            <a:r>
              <a:rPr lang="en-US" sz="3100" dirty="0"/>
              <a:t>and claim the additional refund that may be due. </a:t>
            </a:r>
            <a:endParaRPr lang="en-US" sz="3100" dirty="0" smtClean="0"/>
          </a:p>
          <a:p>
            <a:r>
              <a:rPr lang="en-US" sz="3100" dirty="0" smtClean="0"/>
              <a:t>2020- The </a:t>
            </a:r>
            <a:r>
              <a:rPr lang="en-US" sz="3100" dirty="0"/>
              <a:t>original federal income tax liability remains the same on the amended Louisiana return</a:t>
            </a:r>
            <a:r>
              <a:rPr lang="en-US" sz="3100" dirty="0" smtClean="0"/>
              <a:t>.</a:t>
            </a:r>
          </a:p>
          <a:p>
            <a:r>
              <a:rPr lang="en-US" sz="3100" dirty="0" smtClean="0"/>
              <a:t>2021- </a:t>
            </a:r>
            <a:r>
              <a:rPr lang="en-US" sz="3100" dirty="0"/>
              <a:t>The federal income tax liability </a:t>
            </a:r>
            <a:r>
              <a:rPr lang="en-US" sz="3100" dirty="0" smtClean="0"/>
              <a:t>should be calculated </a:t>
            </a:r>
            <a:r>
              <a:rPr lang="en-US" sz="3100" dirty="0"/>
              <a:t>without regard to casualty losses related to Hurricane </a:t>
            </a:r>
            <a:r>
              <a:rPr lang="en-US" sz="3100" dirty="0" smtClean="0"/>
              <a:t>Ida. </a:t>
            </a:r>
          </a:p>
          <a:p>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33</a:t>
            </a:fld>
            <a:endParaRPr lang="en-US" dirty="0"/>
          </a:p>
        </p:txBody>
      </p:sp>
    </p:spTree>
    <p:extLst>
      <p:ext uri="{BB962C8B-B14F-4D97-AF65-F5344CB8AC3E}">
        <p14:creationId xmlns:p14="http://schemas.microsoft.com/office/powerpoint/2010/main" val="600982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034" y="685800"/>
            <a:ext cx="8364166" cy="1066800"/>
          </a:xfrm>
        </p:spPr>
        <p:txBody>
          <a:bodyPr>
            <a:normAutofit fontScale="90000"/>
          </a:bodyPr>
          <a:lstStyle/>
          <a:p>
            <a:r>
              <a:rPr lang="en-US" dirty="0"/>
              <a:t>Corporation Franchise </a:t>
            </a:r>
            <a:r>
              <a:rPr lang="en-US" dirty="0" smtClean="0"/>
              <a:t>Initial Tax Return</a:t>
            </a:r>
            <a:br>
              <a:rPr lang="en-US" dirty="0" smtClean="0"/>
            </a:br>
            <a:r>
              <a:rPr lang="en-US" dirty="0" smtClean="0"/>
              <a:t> Form R-6906A</a:t>
            </a:r>
            <a:endParaRPr lang="en-US" dirty="0"/>
          </a:p>
        </p:txBody>
      </p:sp>
      <p:sp>
        <p:nvSpPr>
          <p:cNvPr id="3" name="Content Placeholder 2"/>
          <p:cNvSpPr>
            <a:spLocks noGrp="1"/>
          </p:cNvSpPr>
          <p:nvPr>
            <p:ph idx="1"/>
          </p:nvPr>
        </p:nvSpPr>
        <p:spPr>
          <a:xfrm>
            <a:off x="475034" y="2070368"/>
            <a:ext cx="8001000" cy="3084576"/>
          </a:xfrm>
        </p:spPr>
        <p:txBody>
          <a:bodyPr>
            <a:normAutofit fontScale="85000" lnSpcReduction="10000"/>
          </a:bodyPr>
          <a:lstStyle/>
          <a:p>
            <a:r>
              <a:rPr lang="en-US" dirty="0" smtClean="0"/>
              <a:t>Form has been revised to be year specific. </a:t>
            </a:r>
          </a:p>
          <a:p>
            <a:r>
              <a:rPr lang="en-US" dirty="0" smtClean="0"/>
              <a:t>Version dated 1/23 revised 9/15/23</a:t>
            </a:r>
          </a:p>
          <a:p>
            <a:pPr lvl="1"/>
            <a:r>
              <a:rPr lang="en-US" dirty="0"/>
              <a:t>Use this </a:t>
            </a:r>
            <a:r>
              <a:rPr lang="en-US" dirty="0" smtClean="0"/>
              <a:t>version for </a:t>
            </a:r>
            <a:r>
              <a:rPr lang="en-US" dirty="0"/>
              <a:t>new entities subject to franchise tax as of January 1, 2019, with a period end date prior to December 31, 2024</a:t>
            </a:r>
            <a:r>
              <a:rPr lang="en-US" dirty="0" smtClean="0"/>
              <a:t>.</a:t>
            </a:r>
          </a:p>
          <a:p>
            <a:r>
              <a:rPr lang="en-US" dirty="0" smtClean="0"/>
              <a:t>Version dated 1/24</a:t>
            </a:r>
          </a:p>
          <a:p>
            <a:pPr lvl="1"/>
            <a:r>
              <a:rPr lang="en-US" dirty="0" smtClean="0"/>
              <a:t>Use </a:t>
            </a:r>
            <a:r>
              <a:rPr lang="en-US" dirty="0"/>
              <a:t>this </a:t>
            </a:r>
            <a:r>
              <a:rPr lang="en-US" dirty="0" smtClean="0"/>
              <a:t>version for </a:t>
            </a:r>
            <a:r>
              <a:rPr lang="en-US" dirty="0"/>
              <a:t>new entities subject to franchise tax on or after January 1, 2024 with a period end date of December 31, 2024 or a fiscal year ending in </a:t>
            </a:r>
            <a:r>
              <a:rPr lang="en-US" dirty="0" smtClean="0"/>
              <a:t>2025. </a:t>
            </a:r>
            <a:endParaRPr lang="en-US" dirty="0"/>
          </a:p>
          <a:p>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34</a:t>
            </a:fld>
            <a:endParaRPr lang="en-US" dirty="0"/>
          </a:p>
        </p:txBody>
      </p:sp>
      <p:pic>
        <p:nvPicPr>
          <p:cNvPr id="5" name="Picture 4"/>
          <p:cNvPicPr>
            <a:picLocks noChangeAspect="1"/>
          </p:cNvPicPr>
          <p:nvPr/>
        </p:nvPicPr>
        <p:blipFill>
          <a:blip r:embed="rId2"/>
          <a:stretch>
            <a:fillRect/>
          </a:stretch>
        </p:blipFill>
        <p:spPr>
          <a:xfrm>
            <a:off x="762000" y="5334000"/>
            <a:ext cx="7230260" cy="1413020"/>
          </a:xfrm>
          <a:prstGeom prst="rect">
            <a:avLst/>
          </a:prstGeom>
        </p:spPr>
      </p:pic>
    </p:spTree>
    <p:extLst>
      <p:ext uri="{BB962C8B-B14F-4D97-AF65-F5344CB8AC3E}">
        <p14:creationId xmlns:p14="http://schemas.microsoft.com/office/powerpoint/2010/main" val="19921025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685800"/>
            <a:ext cx="8229600" cy="1066800"/>
          </a:xfrm>
        </p:spPr>
        <p:txBody>
          <a:bodyPr>
            <a:normAutofit fontScale="90000"/>
          </a:bodyPr>
          <a:lstStyle/>
          <a:p>
            <a:r>
              <a:rPr lang="en-US" dirty="0" smtClean="0"/>
              <a:t>Short Periods beginning on or after January 1, 2022</a:t>
            </a:r>
            <a:endParaRPr lang="en-US" dirty="0"/>
          </a:p>
        </p:txBody>
      </p:sp>
      <p:sp>
        <p:nvSpPr>
          <p:cNvPr id="3" name="Content Placeholder 2"/>
          <p:cNvSpPr>
            <a:spLocks noGrp="1"/>
          </p:cNvSpPr>
          <p:nvPr>
            <p:ph idx="1"/>
          </p:nvPr>
        </p:nvSpPr>
        <p:spPr/>
        <p:txBody>
          <a:bodyPr/>
          <a:lstStyle/>
          <a:p>
            <a:pPr marL="109728" indent="0">
              <a:buNone/>
            </a:pPr>
            <a:r>
              <a:rPr lang="en-US" dirty="0" smtClean="0"/>
              <a:t>CIFT</a:t>
            </a:r>
            <a:r>
              <a:rPr lang="en-US" dirty="0"/>
              <a:t>, </a:t>
            </a:r>
            <a:r>
              <a:rPr lang="en-US" dirty="0" smtClean="0"/>
              <a:t>Partnership Composite &amp; Fiduciary</a:t>
            </a:r>
          </a:p>
          <a:p>
            <a:pPr marL="109728" indent="0">
              <a:buNone/>
            </a:pPr>
            <a:endParaRPr lang="en-US" dirty="0" smtClean="0"/>
          </a:p>
          <a:p>
            <a:r>
              <a:rPr lang="en-US" dirty="0" smtClean="0"/>
              <a:t>LDR identified an issue that these periods, if filed on the 2021 return version, was assessed tax at the 2021 rates.  </a:t>
            </a:r>
          </a:p>
          <a:p>
            <a:r>
              <a:rPr lang="en-US" dirty="0" smtClean="0"/>
              <a:t>LDR will rework the returns to disallow the FIT Deduction if claimed and apply the 2022 tax rates. </a:t>
            </a:r>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35</a:t>
            </a:fld>
            <a:endParaRPr lang="en-US" dirty="0"/>
          </a:p>
        </p:txBody>
      </p:sp>
    </p:spTree>
    <p:extLst>
      <p:ext uri="{BB962C8B-B14F-4D97-AF65-F5344CB8AC3E}">
        <p14:creationId xmlns:p14="http://schemas.microsoft.com/office/powerpoint/2010/main" val="3578853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374508880"/>
              </p:ext>
            </p:extLst>
          </p:nvPr>
        </p:nvGraphicFramePr>
        <p:xfrm>
          <a:off x="76199" y="838200"/>
          <a:ext cx="8860537" cy="5999487"/>
        </p:xfrm>
        <a:graphic>
          <a:graphicData uri="http://schemas.openxmlformats.org/drawingml/2006/table">
            <a:tbl>
              <a:tblPr firstRow="1" bandRow="1"/>
              <a:tblGrid>
                <a:gridCol w="1722882">
                  <a:extLst>
                    <a:ext uri="{9D8B030D-6E8A-4147-A177-3AD203B41FA5}">
                      <a16:colId xmlns:a16="http://schemas.microsoft.com/office/drawing/2014/main" val="170179469"/>
                    </a:ext>
                  </a:extLst>
                </a:gridCol>
                <a:gridCol w="6049519">
                  <a:extLst>
                    <a:ext uri="{9D8B030D-6E8A-4147-A177-3AD203B41FA5}">
                      <a16:colId xmlns:a16="http://schemas.microsoft.com/office/drawing/2014/main" val="1073193318"/>
                    </a:ext>
                  </a:extLst>
                </a:gridCol>
                <a:gridCol w="1088136">
                  <a:extLst>
                    <a:ext uri="{9D8B030D-6E8A-4147-A177-3AD203B41FA5}">
                      <a16:colId xmlns:a16="http://schemas.microsoft.com/office/drawing/2014/main" val="2863025501"/>
                    </a:ext>
                  </a:extLst>
                </a:gridCol>
              </a:tblGrid>
              <a:tr h="492621">
                <a:tc>
                  <a:txBody>
                    <a:bodyPr/>
                    <a:lstStyle/>
                    <a:p>
                      <a:pPr algn="ctr" fontAlgn="ctr"/>
                      <a:r>
                        <a:rPr lang="en-US" sz="1400" b="1" i="0" u="none" strike="noStrike" dirty="0">
                          <a:solidFill>
                            <a:srgbClr val="FFFFFF"/>
                          </a:solidFill>
                          <a:effectLst/>
                          <a:latin typeface="Arial" panose="020B0604020202020204" pitchFamily="34" charset="0"/>
                        </a:rPr>
                        <a:t>Type of Return</a:t>
                      </a:r>
                    </a:p>
                  </a:txBody>
                  <a:tcPr marL="7686" marR="7686" marT="7686" marB="0" anchor="ctr">
                    <a:lnL>
                      <a:noFill/>
                    </a:lnL>
                    <a:lnR>
                      <a:noFill/>
                    </a:lnR>
                    <a:lnT>
                      <a:noFill/>
                    </a:lnT>
                    <a:lnB w="19050" cap="flat" cmpd="sng" algn="ctr">
                      <a:solidFill>
                        <a:srgbClr val="FFFFFF"/>
                      </a:solidFill>
                      <a:prstDash val="solid"/>
                      <a:round/>
                      <a:headEnd type="none" w="med" len="med"/>
                      <a:tailEnd type="none" w="med" len="med"/>
                    </a:lnB>
                    <a:solidFill>
                      <a:srgbClr val="438086"/>
                    </a:solidFill>
                  </a:tcPr>
                </a:tc>
                <a:tc>
                  <a:txBody>
                    <a:bodyPr/>
                    <a:lstStyle/>
                    <a:p>
                      <a:pPr algn="ctr" fontAlgn="ctr"/>
                      <a:r>
                        <a:rPr lang="en-US" sz="1400" b="1" i="0" u="none" strike="noStrike" dirty="0">
                          <a:solidFill>
                            <a:srgbClr val="FFFFFF"/>
                          </a:solidFill>
                          <a:effectLst/>
                          <a:latin typeface="Arial" panose="020B0604020202020204" pitchFamily="34" charset="0"/>
                        </a:rPr>
                        <a:t>Paper Extension or Electronic Filing</a:t>
                      </a:r>
                    </a:p>
                  </a:txBody>
                  <a:tcPr marL="7686" marR="7686" marT="7686" marB="0" anchor="ctr">
                    <a:lnL>
                      <a:noFill/>
                    </a:lnL>
                    <a:lnR>
                      <a:noFill/>
                    </a:lnR>
                    <a:lnT>
                      <a:noFill/>
                    </a:lnT>
                    <a:lnB w="19050" cap="flat" cmpd="sng" algn="ctr">
                      <a:solidFill>
                        <a:srgbClr val="FFFFFF"/>
                      </a:solidFill>
                      <a:prstDash val="solid"/>
                      <a:round/>
                      <a:headEnd type="none" w="med" len="med"/>
                      <a:tailEnd type="none" w="med" len="med"/>
                    </a:lnB>
                    <a:solidFill>
                      <a:srgbClr val="438086"/>
                    </a:solidFill>
                  </a:tcPr>
                </a:tc>
                <a:tc>
                  <a:txBody>
                    <a:bodyPr/>
                    <a:lstStyle/>
                    <a:p>
                      <a:pPr algn="ctr" fontAlgn="ctr"/>
                      <a:r>
                        <a:rPr lang="en-US" sz="1400" b="1" i="0" u="none" strike="noStrike" dirty="0">
                          <a:solidFill>
                            <a:srgbClr val="FFFFFF"/>
                          </a:solidFill>
                          <a:effectLst/>
                          <a:latin typeface="Arial" panose="020B0604020202020204" pitchFamily="34" charset="0"/>
                        </a:rPr>
                        <a:t>Due </a:t>
                      </a:r>
                      <a:r>
                        <a:rPr lang="en-US" sz="1400" b="1" i="0" u="none" strike="noStrike" dirty="0" smtClean="0">
                          <a:solidFill>
                            <a:srgbClr val="FFFFFF"/>
                          </a:solidFill>
                          <a:effectLst/>
                          <a:latin typeface="Arial" panose="020B0604020202020204" pitchFamily="34" charset="0"/>
                        </a:rPr>
                        <a:t>Date </a:t>
                      </a:r>
                      <a:r>
                        <a:rPr lang="en-US" sz="1400" b="1" i="0" u="none" strike="noStrike" dirty="0">
                          <a:solidFill>
                            <a:srgbClr val="FFFFFF"/>
                          </a:solidFill>
                          <a:effectLst/>
                          <a:latin typeface="Arial" panose="020B0604020202020204" pitchFamily="34" charset="0"/>
                        </a:rPr>
                        <a:t>for </a:t>
                      </a:r>
                      <a:r>
                        <a:rPr lang="en-US" sz="1400" b="1" i="0" u="none" strike="noStrike" dirty="0" smtClean="0">
                          <a:solidFill>
                            <a:srgbClr val="FFFFFF"/>
                          </a:solidFill>
                          <a:effectLst/>
                          <a:latin typeface="Arial" panose="020B0604020202020204" pitchFamily="34" charset="0"/>
                        </a:rPr>
                        <a:t>Return Filing</a:t>
                      </a:r>
                      <a:endParaRPr lang="en-US" sz="1400" b="1" i="0" u="none" strike="noStrike" dirty="0">
                        <a:solidFill>
                          <a:srgbClr val="FFFFFF"/>
                        </a:solidFill>
                        <a:effectLst/>
                        <a:latin typeface="Arial" panose="020B0604020202020204" pitchFamily="34" charset="0"/>
                      </a:endParaRPr>
                    </a:p>
                  </a:txBody>
                  <a:tcPr marL="7686" marR="7686" marT="7686" marB="0" anchor="ctr">
                    <a:lnL>
                      <a:noFill/>
                    </a:lnL>
                    <a:lnR>
                      <a:noFill/>
                    </a:lnR>
                    <a:lnT>
                      <a:noFill/>
                    </a:lnT>
                    <a:lnB w="19050" cap="flat" cmpd="sng" algn="ctr">
                      <a:solidFill>
                        <a:srgbClr val="FFFFFF"/>
                      </a:solidFill>
                      <a:prstDash val="solid"/>
                      <a:round/>
                      <a:headEnd type="none" w="med" len="med"/>
                      <a:tailEnd type="none" w="med" len="med"/>
                    </a:lnB>
                    <a:solidFill>
                      <a:srgbClr val="438086"/>
                    </a:solidFill>
                  </a:tcPr>
                </a:tc>
                <a:extLst>
                  <a:ext uri="{0D108BD9-81ED-4DB2-BD59-A6C34878D82A}">
                    <a16:rowId xmlns:a16="http://schemas.microsoft.com/office/drawing/2014/main" val="855163131"/>
                  </a:ext>
                </a:extLst>
              </a:tr>
              <a:tr h="955179">
                <a:tc>
                  <a:txBody>
                    <a:bodyPr/>
                    <a:lstStyle/>
                    <a:p>
                      <a:pPr algn="ctr" rtl="0" fontAlgn="ctr"/>
                      <a:r>
                        <a:rPr lang="en-US" sz="1400" b="0" i="0" u="none" strike="noStrike" dirty="0">
                          <a:solidFill>
                            <a:srgbClr val="000000"/>
                          </a:solidFill>
                          <a:effectLst/>
                          <a:latin typeface="Century Gothic" panose="020B0502020202020204" pitchFamily="34" charset="0"/>
                        </a:rPr>
                        <a:t>Individual</a:t>
                      </a:r>
                    </a:p>
                  </a:txBody>
                  <a:tcPr marL="7686" marR="7686" marT="76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ED2D6"/>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entury Gothic" panose="020B0502020202020204" pitchFamily="34" charset="0"/>
                        </a:rPr>
                        <a:t>Individuals </a:t>
                      </a:r>
                      <a:r>
                        <a:rPr lang="en-US" sz="1400" b="0" i="0" u="none" strike="noStrike" dirty="0" smtClean="0">
                          <a:solidFill>
                            <a:srgbClr val="000000"/>
                          </a:solidFill>
                          <a:effectLst/>
                          <a:latin typeface="Century Gothic" panose="020B0502020202020204" pitchFamily="34" charset="0"/>
                        </a:rPr>
                        <a:t>will</a:t>
                      </a:r>
                      <a:r>
                        <a:rPr lang="en-US" sz="1400" b="0" i="0" u="none" strike="noStrike" baseline="0" dirty="0" smtClean="0">
                          <a:solidFill>
                            <a:srgbClr val="000000"/>
                          </a:solidFill>
                          <a:effectLst/>
                          <a:latin typeface="Century Gothic" panose="020B0502020202020204" pitchFamily="34" charset="0"/>
                        </a:rPr>
                        <a:t> receive an automatic six months filing extension.</a:t>
                      </a:r>
                      <a:endParaRPr lang="en-US" sz="1400" b="0" i="0" u="none" strike="noStrike" dirty="0">
                        <a:solidFill>
                          <a:srgbClr val="000000"/>
                        </a:solidFill>
                        <a:effectLst/>
                        <a:latin typeface="Century Gothic" panose="020B0502020202020204" pitchFamily="34" charset="0"/>
                      </a:endParaRPr>
                    </a:p>
                  </a:txBody>
                  <a:tcPr marL="7686" marR="7686" marT="76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ED2D6"/>
                    </a:solidFill>
                  </a:tcPr>
                </a:tc>
                <a:tc>
                  <a:txBody>
                    <a:bodyPr/>
                    <a:lstStyle/>
                    <a:p>
                      <a:pPr algn="ctr" rtl="0" fontAlgn="ctr"/>
                      <a:r>
                        <a:rPr lang="en-US" sz="1400" b="0" i="0" u="none" strike="noStrike" dirty="0" smtClean="0">
                          <a:solidFill>
                            <a:srgbClr val="000000"/>
                          </a:solidFill>
                          <a:effectLst/>
                          <a:latin typeface="Century Gothic" panose="020B0502020202020204" pitchFamily="34" charset="0"/>
                        </a:rPr>
                        <a:t>5/15/2024 extended to 11/15/2024</a:t>
                      </a:r>
                      <a:endParaRPr lang="en-US" sz="1400" b="0" i="0" u="none" strike="noStrike" dirty="0">
                        <a:solidFill>
                          <a:srgbClr val="000000"/>
                        </a:solidFill>
                        <a:effectLst/>
                        <a:latin typeface="Century Gothic" panose="020B0502020202020204" pitchFamily="34" charset="0"/>
                      </a:endParaRPr>
                    </a:p>
                  </a:txBody>
                  <a:tcPr marL="7686" marR="7686" marT="76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ED2D6"/>
                    </a:solidFill>
                  </a:tcPr>
                </a:tc>
                <a:extLst>
                  <a:ext uri="{0D108BD9-81ED-4DB2-BD59-A6C34878D82A}">
                    <a16:rowId xmlns:a16="http://schemas.microsoft.com/office/drawing/2014/main" val="1650267477"/>
                  </a:ext>
                </a:extLst>
              </a:tr>
              <a:tr h="651912">
                <a:tc>
                  <a:txBody>
                    <a:bodyPr/>
                    <a:lstStyle/>
                    <a:p>
                      <a:pPr algn="ctr" rtl="0" fontAlgn="ctr"/>
                      <a:r>
                        <a:rPr lang="en-US" sz="1400" b="0" i="0" u="none" strike="noStrike">
                          <a:solidFill>
                            <a:srgbClr val="000000"/>
                          </a:solidFill>
                          <a:effectLst/>
                          <a:latin typeface="Century Gothic" panose="020B0502020202020204" pitchFamily="34" charset="0"/>
                        </a:rPr>
                        <a:t>Corporation</a:t>
                      </a:r>
                    </a:p>
                  </a:txBody>
                  <a:tcPr marL="7686" marR="7686" marT="76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0EEF0"/>
                    </a:solidFill>
                  </a:tcPr>
                </a:tc>
                <a:tc>
                  <a:txBody>
                    <a:bodyPr/>
                    <a:lstStyle/>
                    <a:p>
                      <a:pPr algn="ctr" rtl="0" fontAlgn="ctr"/>
                      <a:r>
                        <a:rPr lang="en-US" sz="1400" b="0" i="0" u="none" strike="noStrike" dirty="0" smtClean="0">
                          <a:solidFill>
                            <a:schemeClr val="tx1"/>
                          </a:solidFill>
                          <a:effectLst/>
                          <a:latin typeface="Century Gothic" panose="020B0502020202020204" pitchFamily="34" charset="0"/>
                        </a:rPr>
                        <a:t>Receives an extension of six months if you timely requested an extension for federal income tax purposes. Needs to check the box on the return indicating so.</a:t>
                      </a:r>
                      <a:r>
                        <a:rPr lang="en-US" sz="1400" b="0" i="0" u="none" strike="noStrike" baseline="0" dirty="0" smtClean="0">
                          <a:solidFill>
                            <a:schemeClr val="tx1"/>
                          </a:solidFill>
                          <a:effectLst/>
                          <a:latin typeface="Century Gothic" panose="020B0502020202020204" pitchFamily="34" charset="0"/>
                        </a:rPr>
                        <a:t> </a:t>
                      </a:r>
                    </a:p>
                    <a:p>
                      <a:pPr algn="ctr" rtl="0" fontAlgn="ctr"/>
                      <a:endParaRPr lang="en-US" sz="1400" b="0" i="0" u="none" strike="noStrike" dirty="0" smtClean="0">
                        <a:solidFill>
                          <a:schemeClr val="tx1"/>
                        </a:solidFill>
                        <a:effectLst/>
                        <a:latin typeface="Century Gothic" panose="020B0502020202020204" pitchFamily="34" charset="0"/>
                      </a:endParaRPr>
                    </a:p>
                    <a:p>
                      <a:pPr algn="ctr" rtl="0" fontAlgn="ctr"/>
                      <a:r>
                        <a:rPr lang="en-US" sz="1400" b="0" i="0" u="none" strike="noStrike" dirty="0" smtClean="0">
                          <a:solidFill>
                            <a:schemeClr val="tx1"/>
                          </a:solidFill>
                          <a:effectLst/>
                          <a:latin typeface="Century Gothic" panose="020B0502020202020204" pitchFamily="34" charset="0"/>
                        </a:rPr>
                        <a:t>The extension only applies to Corporation Franchise tax if you are also filing an income tax return.</a:t>
                      </a:r>
                      <a:endParaRPr lang="en-US" sz="1400" b="0" i="0" u="none" strike="noStrike" dirty="0">
                        <a:solidFill>
                          <a:schemeClr val="tx1"/>
                        </a:solidFill>
                        <a:effectLst/>
                        <a:latin typeface="Century Gothic" panose="020B0502020202020204" pitchFamily="34" charset="0"/>
                      </a:endParaRPr>
                    </a:p>
                  </a:txBody>
                  <a:tcPr marL="7686" marR="7686" marT="76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0EEF0"/>
                    </a:solidFill>
                  </a:tcPr>
                </a:tc>
                <a:tc>
                  <a:txBody>
                    <a:bodyPr/>
                    <a:lstStyle/>
                    <a:p>
                      <a:pPr algn="ctr" rtl="0" fontAlgn="ctr"/>
                      <a:r>
                        <a:rPr lang="en-US" sz="1400" b="0" i="0" u="none" strike="noStrike" dirty="0" smtClean="0">
                          <a:solidFill>
                            <a:srgbClr val="000000"/>
                          </a:solidFill>
                          <a:effectLst/>
                          <a:latin typeface="Century Gothic" panose="020B0502020202020204" pitchFamily="34" charset="0"/>
                        </a:rPr>
                        <a:t>5/15/2024</a:t>
                      </a:r>
                      <a:endParaRPr lang="en-US" sz="1400" b="0" i="0" u="none" strike="noStrike" dirty="0">
                        <a:solidFill>
                          <a:srgbClr val="000000"/>
                        </a:solidFill>
                        <a:effectLst/>
                        <a:latin typeface="Century Gothic" panose="020B0502020202020204" pitchFamily="34" charset="0"/>
                      </a:endParaRPr>
                    </a:p>
                  </a:txBody>
                  <a:tcPr marL="7686" marR="7686" marT="76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0EEF0"/>
                    </a:solidFill>
                  </a:tcPr>
                </a:tc>
                <a:extLst>
                  <a:ext uri="{0D108BD9-81ED-4DB2-BD59-A6C34878D82A}">
                    <a16:rowId xmlns:a16="http://schemas.microsoft.com/office/drawing/2014/main" val="1038375530"/>
                  </a:ext>
                </a:extLst>
              </a:tr>
              <a:tr h="651912">
                <a:tc>
                  <a:txBody>
                    <a:bodyPr/>
                    <a:lstStyle/>
                    <a:p>
                      <a:pPr algn="ctr" rtl="0" fontAlgn="ctr"/>
                      <a:r>
                        <a:rPr lang="en-US" sz="1400" b="0" i="0" u="none" strike="noStrike">
                          <a:solidFill>
                            <a:srgbClr val="000000"/>
                          </a:solidFill>
                          <a:effectLst/>
                          <a:latin typeface="Century Gothic" panose="020B0502020202020204" pitchFamily="34" charset="0"/>
                        </a:rPr>
                        <a:t>S Corporation</a:t>
                      </a:r>
                    </a:p>
                  </a:txBody>
                  <a:tcPr marL="7686" marR="7686" marT="76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ED2D6"/>
                    </a:solidFill>
                  </a:tcPr>
                </a:tc>
                <a:tc>
                  <a:txBody>
                    <a:bodyPr/>
                    <a:lstStyle/>
                    <a:p>
                      <a:pPr algn="ctr" rtl="0" fontAlgn="ctr"/>
                      <a:r>
                        <a:rPr lang="en-US" sz="1400" b="0" i="0" u="none" strike="noStrike" dirty="0" smtClean="0">
                          <a:solidFill>
                            <a:schemeClr val="tx1"/>
                          </a:solidFill>
                          <a:effectLst/>
                          <a:latin typeface="Century Gothic" panose="020B0502020202020204" pitchFamily="34" charset="0"/>
                        </a:rPr>
                        <a:t>Receives an extension of six months if you timely requested an extension for federal income tax purposes. Needs to check the box on the return indicating so. </a:t>
                      </a:r>
                    </a:p>
                    <a:p>
                      <a:pPr algn="ctr" rtl="0" fontAlgn="ctr"/>
                      <a:endParaRPr lang="en-US" sz="1400" b="0" i="0" u="none" strike="noStrike" dirty="0" smtClean="0">
                        <a:solidFill>
                          <a:schemeClr val="tx1"/>
                        </a:solidFill>
                        <a:effectLst/>
                        <a:latin typeface="Century Gothic" panose="020B0502020202020204" pitchFamily="34" charset="0"/>
                      </a:endParaRPr>
                    </a:p>
                    <a:p>
                      <a:pPr algn="ctr" rtl="0" fontAlgn="ctr"/>
                      <a:r>
                        <a:rPr lang="en-US" sz="1400" b="0" i="0" u="none" strike="noStrike" dirty="0" smtClean="0">
                          <a:solidFill>
                            <a:schemeClr val="tx1"/>
                          </a:solidFill>
                          <a:effectLst/>
                          <a:latin typeface="Century Gothic" panose="020B0502020202020204" pitchFamily="34" charset="0"/>
                        </a:rPr>
                        <a:t>The extension only applies to Corporation Franchise tax if you are also filing an income tax return.</a:t>
                      </a:r>
                      <a:endParaRPr lang="en-US" sz="1400" b="0" i="0" u="none" strike="noStrike" dirty="0">
                        <a:solidFill>
                          <a:schemeClr val="tx1"/>
                        </a:solidFill>
                        <a:effectLst/>
                        <a:latin typeface="Century Gothic" panose="020B0502020202020204" pitchFamily="34" charset="0"/>
                      </a:endParaRPr>
                    </a:p>
                  </a:txBody>
                  <a:tcPr marL="7686" marR="7686" marT="76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ED2D6"/>
                    </a:solidFill>
                  </a:tcPr>
                </a:tc>
                <a:tc>
                  <a:txBody>
                    <a:bodyPr/>
                    <a:lstStyle/>
                    <a:p>
                      <a:pPr algn="ctr" rtl="0" fontAlgn="ctr"/>
                      <a:r>
                        <a:rPr lang="en-US" sz="1400" b="0" i="0" u="none" strike="noStrike" dirty="0" smtClean="0">
                          <a:solidFill>
                            <a:srgbClr val="000000"/>
                          </a:solidFill>
                          <a:effectLst/>
                          <a:latin typeface="Century Gothic" panose="020B0502020202020204" pitchFamily="34" charset="0"/>
                        </a:rPr>
                        <a:t>5/15/2024</a:t>
                      </a:r>
                      <a:endParaRPr lang="en-US" sz="1400" b="0" i="0" u="none" strike="noStrike" dirty="0">
                        <a:solidFill>
                          <a:srgbClr val="000000"/>
                        </a:solidFill>
                        <a:effectLst/>
                        <a:latin typeface="Century Gothic" panose="020B0502020202020204" pitchFamily="34" charset="0"/>
                      </a:endParaRPr>
                    </a:p>
                  </a:txBody>
                  <a:tcPr marL="7686" marR="7686" marT="76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ED2D6"/>
                    </a:solidFill>
                  </a:tcPr>
                </a:tc>
                <a:extLst>
                  <a:ext uri="{0D108BD9-81ED-4DB2-BD59-A6C34878D82A}">
                    <a16:rowId xmlns:a16="http://schemas.microsoft.com/office/drawing/2014/main" val="3429066837"/>
                  </a:ext>
                </a:extLst>
              </a:tr>
              <a:tr h="853308">
                <a:tc>
                  <a:txBody>
                    <a:bodyPr/>
                    <a:lstStyle/>
                    <a:p>
                      <a:pPr algn="ctr" rtl="0" fontAlgn="ctr"/>
                      <a:r>
                        <a:rPr lang="en-US" sz="1400" b="0" i="0" u="none" strike="noStrike">
                          <a:solidFill>
                            <a:srgbClr val="000000"/>
                          </a:solidFill>
                          <a:effectLst/>
                          <a:latin typeface="Century Gothic" panose="020B0502020202020204" pitchFamily="34" charset="0"/>
                        </a:rPr>
                        <a:t>Partnership</a:t>
                      </a:r>
                    </a:p>
                  </a:txBody>
                  <a:tcPr marL="7686" marR="7686" marT="76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0EEF0"/>
                    </a:solidFill>
                  </a:tcPr>
                </a:tc>
                <a:tc>
                  <a:txBody>
                    <a:bodyPr/>
                    <a:lstStyle/>
                    <a:p>
                      <a:pPr algn="ctr" rtl="0" fontAlgn="ctr"/>
                      <a:r>
                        <a:rPr lang="en-US" sz="1400" b="0" i="0" u="none" strike="noStrike" dirty="0" smtClean="0">
                          <a:solidFill>
                            <a:srgbClr val="000000"/>
                          </a:solidFill>
                          <a:effectLst/>
                          <a:latin typeface="Century Gothic" panose="020B0502020202020204" pitchFamily="34" charset="0"/>
                        </a:rPr>
                        <a:t>Receives an automatic six months filing extension.</a:t>
                      </a:r>
                      <a:endParaRPr lang="en-US" sz="1400" b="0" i="0" u="none" strike="noStrike" dirty="0">
                        <a:solidFill>
                          <a:srgbClr val="000000"/>
                        </a:solidFill>
                        <a:effectLst/>
                        <a:latin typeface="Century Gothic" panose="020B0502020202020204" pitchFamily="34" charset="0"/>
                      </a:endParaRPr>
                    </a:p>
                  </a:txBody>
                  <a:tcPr marL="7686" marR="7686" marT="76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0EEF0"/>
                    </a:solidFill>
                  </a:tcPr>
                </a:tc>
                <a:tc>
                  <a:txBody>
                    <a:bodyPr/>
                    <a:lstStyle/>
                    <a:p>
                      <a:pPr algn="ctr" rtl="0" fontAlgn="ctr"/>
                      <a:r>
                        <a:rPr lang="en-US" sz="1400" b="0" i="0" u="none" strike="noStrike" dirty="0" smtClean="0">
                          <a:solidFill>
                            <a:srgbClr val="000000"/>
                          </a:solidFill>
                          <a:effectLst/>
                          <a:latin typeface="Century Gothic" panose="020B0502020202020204" pitchFamily="34" charset="0"/>
                        </a:rPr>
                        <a:t>5/15/2024 extended to 11/15/2024</a:t>
                      </a:r>
                      <a:endParaRPr lang="en-US" sz="1400" b="0" i="0" u="none" strike="noStrike" dirty="0">
                        <a:solidFill>
                          <a:srgbClr val="000000"/>
                        </a:solidFill>
                        <a:effectLst/>
                        <a:latin typeface="Century Gothic" panose="020B0502020202020204" pitchFamily="34" charset="0"/>
                      </a:endParaRPr>
                    </a:p>
                  </a:txBody>
                  <a:tcPr marL="7686" marR="7686" marT="76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0EEF0"/>
                    </a:solidFill>
                  </a:tcPr>
                </a:tc>
                <a:extLst>
                  <a:ext uri="{0D108BD9-81ED-4DB2-BD59-A6C34878D82A}">
                    <a16:rowId xmlns:a16="http://schemas.microsoft.com/office/drawing/2014/main" val="3865646514"/>
                  </a:ext>
                </a:extLst>
              </a:tr>
              <a:tr h="967542">
                <a:tc>
                  <a:txBody>
                    <a:bodyPr/>
                    <a:lstStyle/>
                    <a:p>
                      <a:pPr algn="ctr" rtl="0" fontAlgn="ctr"/>
                      <a:r>
                        <a:rPr lang="en-US" sz="1400" b="0" i="0" u="none" strike="noStrike" dirty="0" smtClean="0">
                          <a:solidFill>
                            <a:srgbClr val="000000"/>
                          </a:solidFill>
                          <a:effectLst/>
                          <a:latin typeface="Century Gothic" panose="020B0502020202020204" pitchFamily="34" charset="0"/>
                        </a:rPr>
                        <a:t>Fiduciary</a:t>
                      </a:r>
                      <a:endParaRPr lang="en-US" sz="1400" b="0" i="0" u="none" strike="noStrike" dirty="0">
                        <a:solidFill>
                          <a:srgbClr val="000000"/>
                        </a:solidFill>
                        <a:effectLst/>
                        <a:latin typeface="Century Gothic" panose="020B0502020202020204" pitchFamily="34" charset="0"/>
                      </a:endParaRPr>
                    </a:p>
                  </a:txBody>
                  <a:tcPr marL="7686" marR="7686" marT="76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ED2D6"/>
                    </a:solidFill>
                  </a:tcPr>
                </a:tc>
                <a:tc>
                  <a:txBody>
                    <a:bodyPr/>
                    <a:lstStyle/>
                    <a:p>
                      <a:pPr algn="ctr" rtl="0" fontAlgn="ctr"/>
                      <a:r>
                        <a:rPr lang="en-US" sz="1400" b="0" i="0" u="none" strike="noStrike" dirty="0" smtClean="0">
                          <a:solidFill>
                            <a:srgbClr val="000000"/>
                          </a:solidFill>
                          <a:effectLst/>
                          <a:latin typeface="Century Gothic" panose="020B0502020202020204" pitchFamily="34" charset="0"/>
                        </a:rPr>
                        <a:t>Receives</a:t>
                      </a:r>
                      <a:r>
                        <a:rPr lang="en-US" sz="1400" b="0" i="0" u="none" strike="noStrike" baseline="0" dirty="0" smtClean="0">
                          <a:solidFill>
                            <a:srgbClr val="000000"/>
                          </a:solidFill>
                          <a:effectLst/>
                          <a:latin typeface="Century Gothic" panose="020B0502020202020204" pitchFamily="34" charset="0"/>
                        </a:rPr>
                        <a:t> </a:t>
                      </a:r>
                      <a:r>
                        <a:rPr lang="en-US" sz="1400" b="0" i="0" u="none" strike="noStrike" dirty="0" smtClean="0">
                          <a:solidFill>
                            <a:srgbClr val="000000"/>
                          </a:solidFill>
                          <a:effectLst/>
                          <a:latin typeface="Century Gothic" panose="020B0502020202020204" pitchFamily="34" charset="0"/>
                        </a:rPr>
                        <a:t>an automatic six months filing extension.</a:t>
                      </a:r>
                      <a:endParaRPr lang="en-US" sz="1400" b="0" i="0" u="none" strike="noStrike" dirty="0">
                        <a:solidFill>
                          <a:srgbClr val="000000"/>
                        </a:solidFill>
                        <a:effectLst/>
                        <a:latin typeface="Century Gothic" panose="020B0502020202020204" pitchFamily="34" charset="0"/>
                      </a:endParaRPr>
                    </a:p>
                  </a:txBody>
                  <a:tcPr marL="7686" marR="7686" marT="76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ED2D6"/>
                    </a:solidFill>
                  </a:tcPr>
                </a:tc>
                <a:tc>
                  <a:txBody>
                    <a:bodyPr/>
                    <a:lstStyle/>
                    <a:p>
                      <a:pPr algn="ctr" rtl="0" fontAlgn="ctr"/>
                      <a:r>
                        <a:rPr lang="en-US" sz="1400" b="0" i="0" u="none" strike="noStrike" dirty="0" smtClean="0">
                          <a:solidFill>
                            <a:srgbClr val="000000"/>
                          </a:solidFill>
                          <a:effectLst/>
                          <a:latin typeface="Century Gothic" panose="020B0502020202020204" pitchFamily="34" charset="0"/>
                        </a:rPr>
                        <a:t>5/15/2024 extended to 11/15/2024</a:t>
                      </a:r>
                      <a:endParaRPr lang="en-US" sz="1400" b="0" i="0" u="none" strike="noStrike" dirty="0">
                        <a:solidFill>
                          <a:srgbClr val="000000"/>
                        </a:solidFill>
                        <a:effectLst/>
                        <a:latin typeface="Century Gothic" panose="020B0502020202020204" pitchFamily="34" charset="0"/>
                      </a:endParaRPr>
                    </a:p>
                  </a:txBody>
                  <a:tcPr marL="7686" marR="7686" marT="7686"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AED2D6"/>
                    </a:solidFill>
                  </a:tcPr>
                </a:tc>
                <a:extLst>
                  <a:ext uri="{0D108BD9-81ED-4DB2-BD59-A6C34878D82A}">
                    <a16:rowId xmlns:a16="http://schemas.microsoft.com/office/drawing/2014/main" val="976913657"/>
                  </a:ext>
                </a:extLst>
              </a:tr>
            </a:tbl>
          </a:graphicData>
        </a:graphic>
      </p:graphicFrame>
      <p:sp>
        <p:nvSpPr>
          <p:cNvPr id="3" name="Slide Number Placeholder 2"/>
          <p:cNvSpPr>
            <a:spLocks noGrp="1"/>
          </p:cNvSpPr>
          <p:nvPr>
            <p:ph type="sldNum" sz="quarter" idx="12"/>
          </p:nvPr>
        </p:nvSpPr>
        <p:spPr/>
        <p:txBody>
          <a:bodyPr/>
          <a:lstStyle/>
          <a:p>
            <a:fld id="{B8FAE254-F28A-499E-A6CA-517DEA838CB5}" type="slidenum">
              <a:rPr lang="en-US" smtClean="0"/>
              <a:t>36</a:t>
            </a:fld>
            <a:endParaRPr lang="en-US"/>
          </a:p>
        </p:txBody>
      </p:sp>
    </p:spTree>
    <p:extLst>
      <p:ext uri="{BB962C8B-B14F-4D97-AF65-F5344CB8AC3E}">
        <p14:creationId xmlns:p14="http://schemas.microsoft.com/office/powerpoint/2010/main" val="103074558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777" y="457200"/>
            <a:ext cx="8229600" cy="1066800"/>
          </a:xfrm>
        </p:spPr>
        <p:txBody>
          <a:bodyPr>
            <a:normAutofit/>
          </a:bodyPr>
          <a:lstStyle/>
          <a:p>
            <a:r>
              <a:rPr lang="en-US" dirty="0"/>
              <a:t>Act 410 - Extensions</a:t>
            </a:r>
          </a:p>
        </p:txBody>
      </p:sp>
      <p:sp>
        <p:nvSpPr>
          <p:cNvPr id="4" name="Slide Number Placeholder 3"/>
          <p:cNvSpPr>
            <a:spLocks noGrp="1"/>
          </p:cNvSpPr>
          <p:nvPr>
            <p:ph type="sldNum" sz="quarter" idx="12"/>
          </p:nvPr>
        </p:nvSpPr>
        <p:spPr/>
        <p:txBody>
          <a:bodyPr/>
          <a:lstStyle/>
          <a:p>
            <a:fld id="{539C9D5E-84EF-4F27-BE7F-C078E51DAA12}" type="slidenum">
              <a:rPr lang="en-US" smtClean="0"/>
              <a:t>37</a:t>
            </a:fld>
            <a:endParaRPr lang="en-US" dirty="0"/>
          </a:p>
        </p:txBody>
      </p:sp>
      <p:sp>
        <p:nvSpPr>
          <p:cNvPr id="5" name="Content Placeholder 4"/>
          <p:cNvSpPr>
            <a:spLocks noGrp="1"/>
          </p:cNvSpPr>
          <p:nvPr>
            <p:ph idx="1"/>
          </p:nvPr>
        </p:nvSpPr>
        <p:spPr>
          <a:xfrm>
            <a:off x="228599" y="1534212"/>
            <a:ext cx="8470777" cy="5018988"/>
          </a:xfrm>
        </p:spPr>
        <p:txBody>
          <a:bodyPr>
            <a:normAutofit fontScale="85000" lnSpcReduction="20000"/>
          </a:bodyPr>
          <a:lstStyle/>
          <a:p>
            <a:pPr marL="109728" indent="0">
              <a:buNone/>
            </a:pPr>
            <a:r>
              <a:rPr lang="en-US" dirty="0" smtClean="0"/>
              <a:t>Corporation Income Tax</a:t>
            </a:r>
          </a:p>
          <a:p>
            <a:r>
              <a:rPr lang="en-US" dirty="0" smtClean="0"/>
              <a:t>You will be granted an extension of six months to November 15</a:t>
            </a:r>
            <a:r>
              <a:rPr lang="en-US" baseline="30000" dirty="0" smtClean="0"/>
              <a:t>th</a:t>
            </a:r>
            <a:r>
              <a:rPr lang="en-US" dirty="0" smtClean="0"/>
              <a:t> </a:t>
            </a:r>
            <a:r>
              <a:rPr lang="en-US" b="1" u="sng" dirty="0" smtClean="0"/>
              <a:t>IF</a:t>
            </a:r>
            <a:r>
              <a:rPr lang="en-US" dirty="0" smtClean="0"/>
              <a:t> you timely requested an extension for federal income tax purposes.</a:t>
            </a:r>
          </a:p>
          <a:p>
            <a:pPr lvl="1"/>
            <a:r>
              <a:rPr lang="en-US" dirty="0" smtClean="0"/>
              <a:t>Will need to check a box on CIFT-620 indicating so.</a:t>
            </a:r>
          </a:p>
          <a:p>
            <a:r>
              <a:rPr lang="en-US" dirty="0" smtClean="0"/>
              <a:t>The extension only applies to Corporation Franchise tax if you are also filing an income tax return.</a:t>
            </a:r>
          </a:p>
          <a:p>
            <a:r>
              <a:rPr lang="en-US" dirty="0" smtClean="0"/>
              <a:t>No paper or electronic extension form needs to be filed to obtain the automatic extension.</a:t>
            </a:r>
          </a:p>
          <a:p>
            <a:pPr marL="118872" indent="0">
              <a:buNone/>
            </a:pPr>
            <a:endParaRPr lang="en-US" dirty="0" smtClean="0"/>
          </a:p>
          <a:p>
            <a:r>
              <a:rPr lang="en-US" dirty="0" smtClean="0"/>
              <a:t>If you have an extension &amp; file after the extended due date, delinquent filing penalty will be assessed from due date, therefore at 25%.</a:t>
            </a:r>
          </a:p>
          <a:p>
            <a:r>
              <a:rPr lang="en-US" dirty="0" smtClean="0"/>
              <a:t>RIB No. 23-001 updated May 12, 2023</a:t>
            </a:r>
          </a:p>
          <a:p>
            <a:r>
              <a:rPr lang="en-US" dirty="0" smtClean="0"/>
              <a:t>LAC 61:III.2503, Income Tax Return Filing Extensions</a:t>
            </a:r>
          </a:p>
          <a:p>
            <a:pPr lvl="1"/>
            <a:endParaRPr lang="en-US" dirty="0"/>
          </a:p>
          <a:p>
            <a:pPr lvl="1"/>
            <a:endParaRPr lang="en-US" dirty="0"/>
          </a:p>
        </p:txBody>
      </p:sp>
    </p:spTree>
    <p:extLst>
      <p:ext uri="{BB962C8B-B14F-4D97-AF65-F5344CB8AC3E}">
        <p14:creationId xmlns:p14="http://schemas.microsoft.com/office/powerpoint/2010/main" val="32693847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fontScale="90000"/>
          </a:bodyPr>
          <a:lstStyle/>
          <a:p>
            <a:r>
              <a:rPr lang="en-US" dirty="0" smtClean="0"/>
              <a:t>Individual Income </a:t>
            </a:r>
            <a:r>
              <a:rPr lang="en-US" dirty="0"/>
              <a:t>Tax Extension Payments</a:t>
            </a:r>
          </a:p>
        </p:txBody>
      </p:sp>
      <p:sp>
        <p:nvSpPr>
          <p:cNvPr id="3" name="Content Placeholder 2"/>
          <p:cNvSpPr>
            <a:spLocks noGrp="1"/>
          </p:cNvSpPr>
          <p:nvPr>
            <p:ph idx="1"/>
          </p:nvPr>
        </p:nvSpPr>
        <p:spPr>
          <a:xfrm>
            <a:off x="457200" y="1752600"/>
            <a:ext cx="8153400" cy="4898136"/>
          </a:xfrm>
        </p:spPr>
        <p:txBody>
          <a:bodyPr>
            <a:normAutofit fontScale="70000" lnSpcReduction="20000"/>
          </a:bodyPr>
          <a:lstStyle/>
          <a:p>
            <a:r>
              <a:rPr lang="en-US" dirty="0"/>
              <a:t>Mail a check with Form R-2868V, Individual Income Tax </a:t>
            </a:r>
            <a:r>
              <a:rPr lang="en-US" dirty="0" smtClean="0"/>
              <a:t>Automatic </a:t>
            </a:r>
            <a:r>
              <a:rPr lang="en-US" dirty="0"/>
              <a:t>Extension Payment Voucher, to the </a:t>
            </a:r>
            <a:r>
              <a:rPr lang="en-US" dirty="0" smtClean="0"/>
              <a:t>department.</a:t>
            </a:r>
            <a:endParaRPr lang="en-US" dirty="0"/>
          </a:p>
          <a:p>
            <a:r>
              <a:rPr lang="en-US" dirty="0"/>
              <a:t>Make a payment electronically through </a:t>
            </a:r>
            <a:r>
              <a:rPr lang="en-US" dirty="0" err="1" smtClean="0"/>
              <a:t>LaTAP</a:t>
            </a:r>
            <a:r>
              <a:rPr lang="en-US" dirty="0" smtClean="0"/>
              <a:t>.</a:t>
            </a:r>
            <a:endParaRPr lang="en-US" dirty="0"/>
          </a:p>
          <a:p>
            <a:r>
              <a:rPr lang="en-US" dirty="0"/>
              <a:t>Make a payment electronically through Louisiana File </a:t>
            </a:r>
            <a:r>
              <a:rPr lang="en-US" dirty="0" smtClean="0"/>
              <a:t>Online.</a:t>
            </a:r>
            <a:endParaRPr lang="en-US" dirty="0"/>
          </a:p>
          <a:p>
            <a:pPr lvl="1"/>
            <a:r>
              <a:rPr lang="en-US" dirty="0"/>
              <a:t>You can make an extension payment through your account by logging in, selecting the year 2022, then selecting “Make a payment using a bank account”</a:t>
            </a:r>
          </a:p>
          <a:p>
            <a:pPr lvl="2"/>
            <a:r>
              <a:rPr lang="en-US" dirty="0"/>
              <a:t>You must select “payment with extension” as your payment type</a:t>
            </a:r>
          </a:p>
          <a:p>
            <a:pPr lvl="1"/>
            <a:r>
              <a:rPr lang="en-US" dirty="0"/>
              <a:t>If you do not have an account, you can register for one and receive immediate access to your account</a:t>
            </a:r>
          </a:p>
          <a:p>
            <a:pPr lvl="2"/>
            <a:r>
              <a:rPr lang="en-US" dirty="0"/>
              <a:t>After registering, follow the instructions for making a payment above</a:t>
            </a:r>
          </a:p>
          <a:p>
            <a:r>
              <a:rPr lang="en-US" dirty="0"/>
              <a:t>Make a payment electronically through participating third-party software</a:t>
            </a:r>
          </a:p>
          <a:p>
            <a:r>
              <a:rPr lang="en-US" dirty="0"/>
              <a:t>Pay by debit or credit card through ACI Payments, </a:t>
            </a:r>
            <a:r>
              <a:rPr lang="en-US" dirty="0" err="1"/>
              <a:t>Inc</a:t>
            </a:r>
            <a:endParaRPr lang="en-US" dirty="0"/>
          </a:p>
          <a:p>
            <a:pPr lvl="1"/>
            <a:r>
              <a:rPr lang="en-US" dirty="0"/>
              <a:t>No login is required, but a fee is charged to make the payment</a:t>
            </a:r>
          </a:p>
          <a:p>
            <a:pPr lvl="1"/>
            <a:r>
              <a:rPr lang="en-US" dirty="0"/>
              <a:t>When using this option, you must select extension payment as the “Individual Income Tax Payment Type”</a:t>
            </a:r>
          </a:p>
        </p:txBody>
      </p:sp>
      <p:sp>
        <p:nvSpPr>
          <p:cNvPr id="4" name="Slide Number Placeholder 3"/>
          <p:cNvSpPr>
            <a:spLocks noGrp="1"/>
          </p:cNvSpPr>
          <p:nvPr>
            <p:ph type="sldNum" sz="quarter" idx="12"/>
          </p:nvPr>
        </p:nvSpPr>
        <p:spPr/>
        <p:txBody>
          <a:bodyPr/>
          <a:lstStyle/>
          <a:p>
            <a:fld id="{539C9D5E-84EF-4F27-BE7F-C078E51DAA12}" type="slidenum">
              <a:rPr lang="en-US" smtClean="0"/>
              <a:t>38</a:t>
            </a:fld>
            <a:endParaRPr lang="en-US" dirty="0"/>
          </a:p>
        </p:txBody>
      </p:sp>
    </p:spTree>
    <p:extLst>
      <p:ext uri="{BB962C8B-B14F-4D97-AF65-F5344CB8AC3E}">
        <p14:creationId xmlns:p14="http://schemas.microsoft.com/office/powerpoint/2010/main" val="140138237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136" y="775328"/>
            <a:ext cx="8229600" cy="1066800"/>
          </a:xfrm>
        </p:spPr>
        <p:txBody>
          <a:bodyPr>
            <a:normAutofit fontScale="90000"/>
          </a:bodyPr>
          <a:lstStyle/>
          <a:p>
            <a:r>
              <a:rPr lang="en-US" dirty="0"/>
              <a:t>Extension Payment for Corporation Income &amp; Franchise Tax, Partnership Income Tax, and Fiduciary Income Tax</a:t>
            </a:r>
          </a:p>
        </p:txBody>
      </p:sp>
      <p:sp>
        <p:nvSpPr>
          <p:cNvPr id="4" name="Slide Number Placeholder 3"/>
          <p:cNvSpPr>
            <a:spLocks noGrp="1"/>
          </p:cNvSpPr>
          <p:nvPr>
            <p:ph type="sldNum" sz="quarter" idx="12"/>
          </p:nvPr>
        </p:nvSpPr>
        <p:spPr/>
        <p:txBody>
          <a:bodyPr/>
          <a:lstStyle/>
          <a:p>
            <a:fld id="{539C9D5E-84EF-4F27-BE7F-C078E51DAA12}" type="slidenum">
              <a:rPr lang="en-US" smtClean="0"/>
              <a:t>39</a:t>
            </a:fld>
            <a:endParaRPr lang="en-US" dirty="0"/>
          </a:p>
        </p:txBody>
      </p:sp>
      <p:pic>
        <p:nvPicPr>
          <p:cNvPr id="5" name="Picture 4"/>
          <p:cNvPicPr>
            <a:picLocks noChangeAspect="1"/>
          </p:cNvPicPr>
          <p:nvPr/>
        </p:nvPicPr>
        <p:blipFill>
          <a:blip r:embed="rId2"/>
          <a:stretch>
            <a:fillRect/>
          </a:stretch>
        </p:blipFill>
        <p:spPr>
          <a:xfrm>
            <a:off x="1066800" y="2133600"/>
            <a:ext cx="6133928" cy="4724400"/>
          </a:xfrm>
          <a:prstGeom prst="rect">
            <a:avLst/>
          </a:prstGeom>
        </p:spPr>
      </p:pic>
    </p:spTree>
    <p:extLst>
      <p:ext uri="{BB962C8B-B14F-4D97-AF65-F5344CB8AC3E}">
        <p14:creationId xmlns:p14="http://schemas.microsoft.com/office/powerpoint/2010/main" val="800328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8901" y="2286000"/>
            <a:ext cx="9067799" cy="1362075"/>
          </a:xfrm>
        </p:spPr>
        <p:txBody>
          <a:bodyPr/>
          <a:lstStyle/>
          <a:p>
            <a:pPr algn="ctr"/>
            <a:r>
              <a:rPr lang="en-US" dirty="0" smtClean="0"/>
              <a:t>2023</a:t>
            </a:r>
            <a:br>
              <a:rPr lang="en-US" dirty="0" smtClean="0"/>
            </a:br>
            <a:r>
              <a:rPr lang="en-US" dirty="0" smtClean="0"/>
              <a:t>Income and Franchise Tax Changes</a:t>
            </a:r>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4</a:t>
            </a:fld>
            <a:endParaRPr lang="en-US" dirty="0"/>
          </a:p>
        </p:txBody>
      </p:sp>
    </p:spTree>
    <p:extLst>
      <p:ext uri="{BB962C8B-B14F-4D97-AF65-F5344CB8AC3E}">
        <p14:creationId xmlns:p14="http://schemas.microsoft.com/office/powerpoint/2010/main" val="602379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564" y="609600"/>
            <a:ext cx="8229600" cy="1066800"/>
          </a:xfrm>
        </p:spPr>
        <p:txBody>
          <a:bodyPr>
            <a:normAutofit fontScale="90000"/>
          </a:bodyPr>
          <a:lstStyle/>
          <a:p>
            <a:r>
              <a:rPr lang="en-US" dirty="0"/>
              <a:t>RIB 23-026: Income Tax Return Filing Deadlines Extended for Taxpayers Impacted by Seawater Intrusion</a:t>
            </a:r>
          </a:p>
        </p:txBody>
      </p:sp>
      <p:sp>
        <p:nvSpPr>
          <p:cNvPr id="3" name="Content Placeholder 2"/>
          <p:cNvSpPr>
            <a:spLocks noGrp="1"/>
          </p:cNvSpPr>
          <p:nvPr>
            <p:ph idx="1"/>
          </p:nvPr>
        </p:nvSpPr>
        <p:spPr/>
        <p:txBody>
          <a:bodyPr>
            <a:normAutofit lnSpcReduction="10000"/>
          </a:bodyPr>
          <a:lstStyle/>
          <a:p>
            <a:r>
              <a:rPr lang="en-US" dirty="0" smtClean="0"/>
              <a:t>Filing extension for taxpayers whose:</a:t>
            </a:r>
          </a:p>
          <a:p>
            <a:pPr lvl="1"/>
            <a:r>
              <a:rPr lang="en-US" dirty="0" smtClean="0"/>
              <a:t>primary </a:t>
            </a:r>
            <a:r>
              <a:rPr lang="en-US" dirty="0"/>
              <a:t>residences, </a:t>
            </a:r>
            <a:endParaRPr lang="en-US" dirty="0" smtClean="0"/>
          </a:p>
          <a:p>
            <a:pPr lvl="1"/>
            <a:r>
              <a:rPr lang="en-US" dirty="0" smtClean="0"/>
              <a:t>principal </a:t>
            </a:r>
            <a:r>
              <a:rPr lang="en-US" dirty="0"/>
              <a:t>places of business, </a:t>
            </a:r>
            <a:endParaRPr lang="en-US" dirty="0" smtClean="0"/>
          </a:p>
          <a:p>
            <a:pPr lvl="1"/>
            <a:r>
              <a:rPr lang="en-US" dirty="0" smtClean="0"/>
              <a:t>critical </a:t>
            </a:r>
            <a:r>
              <a:rPr lang="en-US" dirty="0"/>
              <a:t>tax records, or </a:t>
            </a:r>
            <a:endParaRPr lang="en-US" dirty="0" smtClean="0"/>
          </a:p>
          <a:p>
            <a:pPr lvl="1"/>
            <a:r>
              <a:rPr lang="en-US" dirty="0" smtClean="0"/>
              <a:t>paid </a:t>
            </a:r>
            <a:r>
              <a:rPr lang="en-US" dirty="0"/>
              <a:t>tax preparers </a:t>
            </a:r>
            <a:endParaRPr lang="en-US" dirty="0" smtClean="0"/>
          </a:p>
          <a:p>
            <a:pPr marL="109728" indent="0">
              <a:buNone/>
            </a:pPr>
            <a:r>
              <a:rPr lang="en-US" dirty="0" smtClean="0"/>
              <a:t>are </a:t>
            </a:r>
            <a:r>
              <a:rPr lang="en-US" dirty="0"/>
              <a:t>located in parishes within the federal disaster declaration as a result of seawater intrusion that began on September 20, </a:t>
            </a:r>
            <a:r>
              <a:rPr lang="en-US" dirty="0" smtClean="0"/>
              <a:t>2023. </a:t>
            </a:r>
          </a:p>
          <a:p>
            <a:r>
              <a:rPr lang="en-US" dirty="0"/>
              <a:t>Jefferson, Orleans, Plaquemines, and St. Bernard Parishes</a:t>
            </a:r>
          </a:p>
        </p:txBody>
      </p:sp>
      <p:sp>
        <p:nvSpPr>
          <p:cNvPr id="4" name="Slide Number Placeholder 3"/>
          <p:cNvSpPr>
            <a:spLocks noGrp="1"/>
          </p:cNvSpPr>
          <p:nvPr>
            <p:ph type="sldNum" sz="quarter" idx="12"/>
          </p:nvPr>
        </p:nvSpPr>
        <p:spPr/>
        <p:txBody>
          <a:bodyPr/>
          <a:lstStyle/>
          <a:p>
            <a:fld id="{539C9D5E-84EF-4F27-BE7F-C078E51DAA12}" type="slidenum">
              <a:rPr lang="en-US" smtClean="0"/>
              <a:t>40</a:t>
            </a:fld>
            <a:endParaRPr lang="en-US" dirty="0"/>
          </a:p>
        </p:txBody>
      </p:sp>
    </p:spTree>
    <p:extLst>
      <p:ext uri="{BB962C8B-B14F-4D97-AF65-F5344CB8AC3E}">
        <p14:creationId xmlns:p14="http://schemas.microsoft.com/office/powerpoint/2010/main" val="10014956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564" y="609600"/>
            <a:ext cx="8229600" cy="1066800"/>
          </a:xfrm>
        </p:spPr>
        <p:txBody>
          <a:bodyPr>
            <a:normAutofit fontScale="90000"/>
          </a:bodyPr>
          <a:lstStyle/>
          <a:p>
            <a:r>
              <a:rPr lang="en-US" dirty="0"/>
              <a:t>RIB 23-026: Income Tax Return Filing Deadlines Extended for Taxpayers Impacted by Seawater Intrusion</a:t>
            </a:r>
          </a:p>
        </p:txBody>
      </p:sp>
      <p:sp>
        <p:nvSpPr>
          <p:cNvPr id="3" name="Content Placeholder 2"/>
          <p:cNvSpPr>
            <a:spLocks noGrp="1"/>
          </p:cNvSpPr>
          <p:nvPr>
            <p:ph idx="1"/>
          </p:nvPr>
        </p:nvSpPr>
        <p:spPr/>
        <p:txBody>
          <a:bodyPr>
            <a:normAutofit/>
          </a:bodyPr>
          <a:lstStyle/>
          <a:p>
            <a:r>
              <a:rPr lang="en-US" dirty="0"/>
              <a:t>Automatic extensions are based on the taxpayer’s location address on file with </a:t>
            </a:r>
            <a:r>
              <a:rPr lang="en-US" dirty="0" smtClean="0"/>
              <a:t>LDR.</a:t>
            </a:r>
          </a:p>
          <a:p>
            <a:r>
              <a:rPr lang="en-US" dirty="0" smtClean="0"/>
              <a:t>If </a:t>
            </a:r>
            <a:r>
              <a:rPr lang="en-US" dirty="0"/>
              <a:t>a taxpayer’s location address is not within the parishes </a:t>
            </a:r>
            <a:r>
              <a:rPr lang="en-US" dirty="0" smtClean="0"/>
              <a:t>listed, </a:t>
            </a:r>
            <a:r>
              <a:rPr lang="en-US" u="sng" dirty="0"/>
              <a:t>the taxpayer may be eligible for penalty relief</a:t>
            </a:r>
            <a:r>
              <a:rPr lang="en-US" dirty="0"/>
              <a:t>, although an automatic extension does not apply</a:t>
            </a:r>
            <a:r>
              <a:rPr lang="en-US" dirty="0" smtClean="0"/>
              <a:t>.</a:t>
            </a:r>
          </a:p>
          <a:p>
            <a:pPr lvl="1"/>
            <a:r>
              <a:rPr lang="en-US" dirty="0" smtClean="0"/>
              <a:t>Taxpayers may </a:t>
            </a:r>
            <a:r>
              <a:rPr lang="en-US" dirty="0"/>
              <a:t>submit a request for penalty relief on the appropriate form. All such requests for relief will be considered by the Department on a case-by-case basis.</a:t>
            </a:r>
          </a:p>
        </p:txBody>
      </p:sp>
      <p:sp>
        <p:nvSpPr>
          <p:cNvPr id="4" name="Slide Number Placeholder 3"/>
          <p:cNvSpPr>
            <a:spLocks noGrp="1"/>
          </p:cNvSpPr>
          <p:nvPr>
            <p:ph type="sldNum" sz="quarter" idx="12"/>
          </p:nvPr>
        </p:nvSpPr>
        <p:spPr/>
        <p:txBody>
          <a:bodyPr/>
          <a:lstStyle/>
          <a:p>
            <a:fld id="{539C9D5E-84EF-4F27-BE7F-C078E51DAA12}" type="slidenum">
              <a:rPr lang="en-US" smtClean="0"/>
              <a:t>41</a:t>
            </a:fld>
            <a:endParaRPr lang="en-US" dirty="0"/>
          </a:p>
        </p:txBody>
      </p:sp>
    </p:spTree>
    <p:extLst>
      <p:ext uri="{BB962C8B-B14F-4D97-AF65-F5344CB8AC3E}">
        <p14:creationId xmlns:p14="http://schemas.microsoft.com/office/powerpoint/2010/main" val="27750506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564" y="609600"/>
            <a:ext cx="8229600" cy="1066800"/>
          </a:xfrm>
        </p:spPr>
        <p:txBody>
          <a:bodyPr>
            <a:noAutofit/>
          </a:bodyPr>
          <a:lstStyle/>
          <a:p>
            <a:r>
              <a:rPr lang="en-US" sz="3200" dirty="0"/>
              <a:t>RIB 23-026: Income Tax Return Filing Deadlines Extended for Taxpayers Impacted by Seawater Intrusion</a:t>
            </a:r>
          </a:p>
        </p:txBody>
      </p:sp>
      <p:sp>
        <p:nvSpPr>
          <p:cNvPr id="3" name="Content Placeholder 2"/>
          <p:cNvSpPr>
            <a:spLocks noGrp="1"/>
          </p:cNvSpPr>
          <p:nvPr>
            <p:ph idx="1"/>
          </p:nvPr>
        </p:nvSpPr>
        <p:spPr>
          <a:xfrm>
            <a:off x="451139" y="2057400"/>
            <a:ext cx="8305800" cy="4724400"/>
          </a:xfrm>
        </p:spPr>
        <p:txBody>
          <a:bodyPr>
            <a:normAutofit fontScale="55000" lnSpcReduction="20000"/>
          </a:bodyPr>
          <a:lstStyle/>
          <a:p>
            <a:pPr marL="109728" indent="0">
              <a:buNone/>
            </a:pPr>
            <a:r>
              <a:rPr lang="en-US" b="1" dirty="0"/>
              <a:t>Effected Tax Periods:</a:t>
            </a:r>
            <a:endParaRPr lang="en-US" dirty="0"/>
          </a:p>
          <a:p>
            <a:pPr lvl="0"/>
            <a:r>
              <a:rPr lang="en-US" dirty="0"/>
              <a:t>IIT, FID &amp; Partnership</a:t>
            </a:r>
          </a:p>
          <a:p>
            <a:pPr lvl="1"/>
            <a:r>
              <a:rPr lang="en-US" sz="2800" dirty="0"/>
              <a:t>11/2022, 12/2022, 1/2023,  and 2/2023 </a:t>
            </a:r>
          </a:p>
          <a:p>
            <a:pPr lvl="2"/>
            <a:r>
              <a:rPr lang="en-US" sz="2700" dirty="0" smtClean="0"/>
              <a:t>Their extended due date is extended to 2/15/2024.</a:t>
            </a:r>
            <a:endParaRPr lang="en-US" sz="2700" dirty="0"/>
          </a:p>
          <a:p>
            <a:pPr lvl="1"/>
            <a:r>
              <a:rPr lang="en-US" sz="2800" dirty="0"/>
              <a:t>5/2023, 6/2023, 7/2023, and 8/2023 </a:t>
            </a:r>
          </a:p>
          <a:p>
            <a:pPr lvl="2"/>
            <a:r>
              <a:rPr lang="en-US" sz="2700" dirty="0"/>
              <a:t>Their statutorily extended filing due date is after February 15, </a:t>
            </a:r>
            <a:r>
              <a:rPr lang="en-US" sz="2700" dirty="0" smtClean="0"/>
              <a:t>2024, therefore </a:t>
            </a:r>
            <a:r>
              <a:rPr lang="en-US" sz="2700" dirty="0"/>
              <a:t>the disaster extension has no effect on these periods. </a:t>
            </a:r>
          </a:p>
          <a:p>
            <a:pPr lvl="0"/>
            <a:r>
              <a:rPr lang="en-US" dirty="0" smtClean="0"/>
              <a:t>CIFT-</a:t>
            </a:r>
            <a:endParaRPr lang="en-US" dirty="0"/>
          </a:p>
          <a:p>
            <a:pPr lvl="1"/>
            <a:r>
              <a:rPr lang="en-US" sz="2800" dirty="0"/>
              <a:t>10/2022, 11/2022, 12/2022, 1/2023,  and 2/2023 </a:t>
            </a:r>
          </a:p>
          <a:p>
            <a:pPr lvl="2"/>
            <a:r>
              <a:rPr lang="en-US" sz="2700" dirty="0"/>
              <a:t>Only those that have timely requested a federal extension, their extended due date is extended to 2/15/2024.</a:t>
            </a:r>
          </a:p>
          <a:p>
            <a:pPr lvl="2"/>
            <a:r>
              <a:rPr lang="en-US" sz="2700" dirty="0"/>
              <a:t>There is an extra period due to the change in the length of the statutory extension.</a:t>
            </a:r>
          </a:p>
          <a:p>
            <a:pPr lvl="2"/>
            <a:r>
              <a:rPr lang="en-US" sz="2700" dirty="0"/>
              <a:t>Must check the box on Form CIFT-620 indicating that they have timely requested an extension for federal income tax purposes.</a:t>
            </a:r>
          </a:p>
          <a:p>
            <a:pPr lvl="2"/>
            <a:r>
              <a:rPr lang="en-US" sz="2700" dirty="0"/>
              <a:t>Nonprofit periods are: 10/2022, 11/2022, 12/2022, and  1/2023.  </a:t>
            </a:r>
          </a:p>
          <a:p>
            <a:pPr lvl="1"/>
            <a:r>
              <a:rPr lang="en-US" sz="2800" dirty="0"/>
              <a:t>5/2023, 6/2023, 7/2023, and 8/2023 </a:t>
            </a:r>
          </a:p>
          <a:p>
            <a:pPr lvl="2"/>
            <a:r>
              <a:rPr lang="en-US" sz="2700" dirty="0"/>
              <a:t>Their original due date is extended to February 15, 2024. </a:t>
            </a:r>
            <a:endParaRPr lang="en-US" sz="2700" dirty="0" smtClean="0"/>
          </a:p>
          <a:p>
            <a:pPr lvl="3"/>
            <a:r>
              <a:rPr lang="en-US" sz="2700" dirty="0"/>
              <a:t>If they timely </a:t>
            </a:r>
            <a:r>
              <a:rPr lang="en-US" sz="2700" dirty="0" smtClean="0"/>
              <a:t>requests </a:t>
            </a:r>
            <a:r>
              <a:rPr lang="en-US" sz="2700" dirty="0"/>
              <a:t>a federal </a:t>
            </a:r>
            <a:r>
              <a:rPr lang="en-US" sz="2700" dirty="0" smtClean="0"/>
              <a:t>extension, their extended due date is 6 months from original due date. </a:t>
            </a:r>
            <a:endParaRPr lang="en-US" sz="2700" dirty="0"/>
          </a:p>
          <a:p>
            <a:pPr lvl="2"/>
            <a:r>
              <a:rPr lang="en-US" sz="2700" dirty="0"/>
              <a:t>Nonprofit periods are: 4/2023, 5/2023, 6/2023, and 7/2023. </a:t>
            </a:r>
          </a:p>
        </p:txBody>
      </p:sp>
      <p:sp>
        <p:nvSpPr>
          <p:cNvPr id="4" name="Slide Number Placeholder 3"/>
          <p:cNvSpPr>
            <a:spLocks noGrp="1"/>
          </p:cNvSpPr>
          <p:nvPr>
            <p:ph type="sldNum" sz="quarter" idx="12"/>
          </p:nvPr>
        </p:nvSpPr>
        <p:spPr/>
        <p:txBody>
          <a:bodyPr/>
          <a:lstStyle/>
          <a:p>
            <a:fld id="{539C9D5E-84EF-4F27-BE7F-C078E51DAA12}" type="slidenum">
              <a:rPr lang="en-US" smtClean="0"/>
              <a:t>42</a:t>
            </a:fld>
            <a:endParaRPr lang="en-US" dirty="0"/>
          </a:p>
        </p:txBody>
      </p:sp>
    </p:spTree>
    <p:extLst>
      <p:ext uri="{BB962C8B-B14F-4D97-AF65-F5344CB8AC3E}">
        <p14:creationId xmlns:p14="http://schemas.microsoft.com/office/powerpoint/2010/main" val="41641901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775328"/>
            <a:ext cx="8229600" cy="1066800"/>
          </a:xfrm>
        </p:spPr>
        <p:txBody>
          <a:bodyPr/>
          <a:lstStyle/>
          <a:p>
            <a:r>
              <a:rPr lang="en-US" dirty="0"/>
              <a:t>Electronic Filing Mandates</a:t>
            </a:r>
          </a:p>
        </p:txBody>
      </p:sp>
      <p:sp>
        <p:nvSpPr>
          <p:cNvPr id="3" name="Text Placeholder 2"/>
          <p:cNvSpPr>
            <a:spLocks noGrp="1"/>
          </p:cNvSpPr>
          <p:nvPr>
            <p:ph idx="1"/>
          </p:nvPr>
        </p:nvSpPr>
        <p:spPr>
          <a:xfrm>
            <a:off x="457200" y="1842128"/>
            <a:ext cx="8229600" cy="4732408"/>
          </a:xfrm>
        </p:spPr>
        <p:txBody>
          <a:bodyPr>
            <a:normAutofit fontScale="92500" lnSpcReduction="10000"/>
          </a:bodyPr>
          <a:lstStyle/>
          <a:p>
            <a:pPr fontAlgn="t"/>
            <a:r>
              <a:rPr lang="en-US" dirty="0" smtClean="0"/>
              <a:t>LAC </a:t>
            </a:r>
            <a:r>
              <a:rPr lang="en-US" dirty="0"/>
              <a:t>61:I.1515- Withholding Tax Statements and </a:t>
            </a:r>
            <a:r>
              <a:rPr lang="en-US" dirty="0" smtClean="0"/>
              <a:t>Return</a:t>
            </a:r>
          </a:p>
          <a:p>
            <a:pPr lvl="1" fontAlgn="t"/>
            <a:r>
              <a:rPr lang="en-US" dirty="0" smtClean="0"/>
              <a:t>Employers filing 50 or more Forms W-2 are required to file Forms W-2 and any information returns electronically</a:t>
            </a:r>
            <a:r>
              <a:rPr lang="en-US" dirty="0"/>
              <a:t>. </a:t>
            </a:r>
            <a:endParaRPr lang="en-US" dirty="0" smtClean="0"/>
          </a:p>
          <a:p>
            <a:pPr lvl="1" fontAlgn="t"/>
            <a:r>
              <a:rPr lang="en-US" dirty="0" smtClean="0"/>
              <a:t>Service recipients </a:t>
            </a:r>
            <a:r>
              <a:rPr lang="en-US" dirty="0"/>
              <a:t>filing 50 or more Forms </a:t>
            </a:r>
            <a:r>
              <a:rPr lang="en-US" dirty="0" smtClean="0"/>
              <a:t>1099-NEC </a:t>
            </a:r>
            <a:r>
              <a:rPr lang="en-US" dirty="0"/>
              <a:t>are required to file Forms 1099-NEC</a:t>
            </a:r>
            <a:r>
              <a:rPr lang="en-US" dirty="0" smtClean="0"/>
              <a:t> </a:t>
            </a:r>
            <a:r>
              <a:rPr lang="en-US" dirty="0"/>
              <a:t>and any information returns electronically</a:t>
            </a:r>
            <a:r>
              <a:rPr lang="en-US" dirty="0" smtClean="0"/>
              <a:t>. </a:t>
            </a:r>
            <a:endParaRPr lang="en-US" dirty="0"/>
          </a:p>
          <a:p>
            <a:pPr fontAlgn="t"/>
            <a:r>
              <a:rPr lang="en-US" dirty="0" smtClean="0"/>
              <a:t>LAC </a:t>
            </a:r>
            <a:r>
              <a:rPr lang="en-US" dirty="0">
                <a:solidFill>
                  <a:srgbClr val="404040"/>
                </a:solidFill>
                <a:cs typeface="Century Gothic"/>
              </a:rPr>
              <a:t>61</a:t>
            </a:r>
            <a:r>
              <a:rPr lang="en-US" spc="-25" dirty="0">
                <a:solidFill>
                  <a:srgbClr val="404040"/>
                </a:solidFill>
                <a:cs typeface="Century Gothic"/>
              </a:rPr>
              <a:t>:</a:t>
            </a:r>
            <a:r>
              <a:rPr lang="en-US" dirty="0">
                <a:solidFill>
                  <a:srgbClr val="404040"/>
                </a:solidFill>
                <a:cs typeface="Century Gothic"/>
              </a:rPr>
              <a:t>1</a:t>
            </a:r>
            <a:r>
              <a:rPr lang="en-US" spc="-20" dirty="0">
                <a:solidFill>
                  <a:srgbClr val="404040"/>
                </a:solidFill>
                <a:cs typeface="Century Gothic"/>
              </a:rPr>
              <a:t>.</a:t>
            </a:r>
            <a:r>
              <a:rPr lang="en-US" dirty="0">
                <a:solidFill>
                  <a:srgbClr val="404040"/>
                </a:solidFill>
                <a:cs typeface="Century Gothic"/>
              </a:rPr>
              <a:t>150</a:t>
            </a:r>
            <a:r>
              <a:rPr lang="en-US" spc="-5" dirty="0">
                <a:solidFill>
                  <a:srgbClr val="404040"/>
                </a:solidFill>
                <a:cs typeface="Century Gothic"/>
              </a:rPr>
              <a:t>3</a:t>
            </a:r>
            <a:r>
              <a:rPr lang="en-US" dirty="0">
                <a:solidFill>
                  <a:srgbClr val="404040"/>
                </a:solidFill>
                <a:cs typeface="Century Gothic"/>
              </a:rPr>
              <a:t>-</a:t>
            </a:r>
            <a:r>
              <a:rPr lang="en-US" spc="65" dirty="0">
                <a:solidFill>
                  <a:srgbClr val="404040"/>
                </a:solidFill>
                <a:cs typeface="Century Gothic"/>
              </a:rPr>
              <a:t> </a:t>
            </a:r>
            <a:r>
              <a:rPr lang="en-US" spc="-15" dirty="0">
                <a:solidFill>
                  <a:srgbClr val="404040"/>
                </a:solidFill>
                <a:cs typeface="Century Gothic"/>
              </a:rPr>
              <a:t>Cor</a:t>
            </a:r>
            <a:r>
              <a:rPr lang="en-US" spc="-20" dirty="0">
                <a:solidFill>
                  <a:srgbClr val="404040"/>
                </a:solidFill>
                <a:cs typeface="Century Gothic"/>
              </a:rPr>
              <a:t>p</a:t>
            </a:r>
            <a:r>
              <a:rPr lang="en-US" spc="-10" dirty="0">
                <a:solidFill>
                  <a:srgbClr val="404040"/>
                </a:solidFill>
                <a:cs typeface="Century Gothic"/>
              </a:rPr>
              <a:t>or</a:t>
            </a:r>
            <a:r>
              <a:rPr lang="en-US" spc="-30" dirty="0">
                <a:solidFill>
                  <a:srgbClr val="404040"/>
                </a:solidFill>
                <a:cs typeface="Century Gothic"/>
              </a:rPr>
              <a:t>a</a:t>
            </a:r>
            <a:r>
              <a:rPr lang="en-US" spc="-25" dirty="0">
                <a:solidFill>
                  <a:srgbClr val="404040"/>
                </a:solidFill>
                <a:cs typeface="Century Gothic"/>
              </a:rPr>
              <a:t>t</a:t>
            </a:r>
            <a:r>
              <a:rPr lang="en-US" spc="20" dirty="0">
                <a:solidFill>
                  <a:srgbClr val="404040"/>
                </a:solidFill>
                <a:cs typeface="Century Gothic"/>
              </a:rPr>
              <a:t>i</a:t>
            </a:r>
            <a:r>
              <a:rPr lang="en-US" spc="-15" dirty="0">
                <a:solidFill>
                  <a:srgbClr val="404040"/>
                </a:solidFill>
                <a:cs typeface="Century Gothic"/>
              </a:rPr>
              <a:t>on</a:t>
            </a:r>
            <a:r>
              <a:rPr lang="en-US" spc="-20" dirty="0">
                <a:solidFill>
                  <a:srgbClr val="404040"/>
                </a:solidFill>
                <a:cs typeface="Century Gothic"/>
              </a:rPr>
              <a:t> </a:t>
            </a:r>
            <a:r>
              <a:rPr lang="en-US" spc="-10" dirty="0">
                <a:solidFill>
                  <a:srgbClr val="404040"/>
                </a:solidFill>
                <a:cs typeface="Century Gothic"/>
              </a:rPr>
              <a:t>Fra</a:t>
            </a:r>
            <a:r>
              <a:rPr lang="en-US" spc="-30" dirty="0">
                <a:solidFill>
                  <a:srgbClr val="404040"/>
                </a:solidFill>
                <a:cs typeface="Century Gothic"/>
              </a:rPr>
              <a:t>n</a:t>
            </a:r>
            <a:r>
              <a:rPr lang="en-US" spc="-15" dirty="0">
                <a:solidFill>
                  <a:srgbClr val="404040"/>
                </a:solidFill>
                <a:cs typeface="Century Gothic"/>
              </a:rPr>
              <a:t>c</a:t>
            </a:r>
            <a:r>
              <a:rPr lang="en-US" spc="-25" dirty="0">
                <a:solidFill>
                  <a:srgbClr val="404040"/>
                </a:solidFill>
                <a:cs typeface="Century Gothic"/>
              </a:rPr>
              <a:t>h</a:t>
            </a:r>
            <a:r>
              <a:rPr lang="en-US" spc="20" dirty="0">
                <a:solidFill>
                  <a:srgbClr val="404040"/>
                </a:solidFill>
                <a:cs typeface="Century Gothic"/>
              </a:rPr>
              <a:t>i</a:t>
            </a:r>
            <a:r>
              <a:rPr lang="en-US" dirty="0">
                <a:solidFill>
                  <a:srgbClr val="404040"/>
                </a:solidFill>
                <a:cs typeface="Century Gothic"/>
              </a:rPr>
              <a:t>se</a:t>
            </a:r>
            <a:r>
              <a:rPr lang="en-US" spc="-10" dirty="0">
                <a:solidFill>
                  <a:srgbClr val="404040"/>
                </a:solidFill>
                <a:cs typeface="Century Gothic"/>
              </a:rPr>
              <a:t> </a:t>
            </a:r>
            <a:r>
              <a:rPr lang="en-US" spc="-15" dirty="0">
                <a:solidFill>
                  <a:srgbClr val="404040"/>
                </a:solidFill>
                <a:cs typeface="Century Gothic"/>
              </a:rPr>
              <a:t>T</a:t>
            </a:r>
            <a:r>
              <a:rPr lang="en-US" spc="-10" dirty="0">
                <a:solidFill>
                  <a:srgbClr val="404040"/>
                </a:solidFill>
                <a:cs typeface="Century Gothic"/>
              </a:rPr>
              <a:t>ax</a:t>
            </a:r>
            <a:r>
              <a:rPr lang="en-US" spc="15" dirty="0">
                <a:solidFill>
                  <a:srgbClr val="404040"/>
                </a:solidFill>
                <a:cs typeface="Century Gothic"/>
              </a:rPr>
              <a:t> </a:t>
            </a:r>
            <a:r>
              <a:rPr lang="en-US" spc="-15" dirty="0">
                <a:solidFill>
                  <a:srgbClr val="404040"/>
                </a:solidFill>
                <a:cs typeface="Century Gothic"/>
              </a:rPr>
              <a:t>R</a:t>
            </a:r>
            <a:r>
              <a:rPr lang="en-US" spc="-25" dirty="0">
                <a:solidFill>
                  <a:srgbClr val="404040"/>
                </a:solidFill>
                <a:cs typeface="Century Gothic"/>
              </a:rPr>
              <a:t>et</a:t>
            </a:r>
            <a:r>
              <a:rPr lang="en-US" spc="-10" dirty="0">
                <a:solidFill>
                  <a:srgbClr val="404040"/>
                </a:solidFill>
                <a:cs typeface="Century Gothic"/>
              </a:rPr>
              <a:t>ur</a:t>
            </a:r>
            <a:r>
              <a:rPr lang="en-US" spc="-25" dirty="0">
                <a:solidFill>
                  <a:srgbClr val="404040"/>
                </a:solidFill>
                <a:cs typeface="Century Gothic"/>
              </a:rPr>
              <a:t>n</a:t>
            </a:r>
            <a:r>
              <a:rPr lang="en-US" dirty="0">
                <a:solidFill>
                  <a:srgbClr val="404040"/>
                </a:solidFill>
                <a:cs typeface="Century Gothic"/>
              </a:rPr>
              <a:t>s</a:t>
            </a:r>
            <a:r>
              <a:rPr lang="en-US" spc="35" dirty="0">
                <a:solidFill>
                  <a:srgbClr val="404040"/>
                </a:solidFill>
                <a:cs typeface="Century Gothic"/>
              </a:rPr>
              <a:t> </a:t>
            </a:r>
            <a:r>
              <a:rPr lang="en-US" spc="-10" dirty="0">
                <a:solidFill>
                  <a:srgbClr val="404040"/>
                </a:solidFill>
                <a:cs typeface="Century Gothic"/>
              </a:rPr>
              <a:t>a</a:t>
            </a:r>
            <a:r>
              <a:rPr lang="en-US" spc="-25" dirty="0">
                <a:solidFill>
                  <a:srgbClr val="404040"/>
                </a:solidFill>
                <a:cs typeface="Century Gothic"/>
              </a:rPr>
              <a:t>n</a:t>
            </a:r>
            <a:r>
              <a:rPr lang="en-US" dirty="0">
                <a:solidFill>
                  <a:srgbClr val="404040"/>
                </a:solidFill>
                <a:cs typeface="Century Gothic"/>
              </a:rPr>
              <a:t>d</a:t>
            </a:r>
            <a:r>
              <a:rPr lang="en-US" spc="15" dirty="0">
                <a:solidFill>
                  <a:srgbClr val="404040"/>
                </a:solidFill>
                <a:cs typeface="Century Gothic"/>
              </a:rPr>
              <a:t> </a:t>
            </a:r>
            <a:r>
              <a:rPr lang="en-US" spc="-10" dirty="0">
                <a:solidFill>
                  <a:srgbClr val="404040"/>
                </a:solidFill>
                <a:cs typeface="Century Gothic"/>
              </a:rPr>
              <a:t>L</a:t>
            </a:r>
            <a:r>
              <a:rPr lang="en-US" dirty="0">
                <a:solidFill>
                  <a:srgbClr val="404040"/>
                </a:solidFill>
                <a:cs typeface="Century Gothic"/>
              </a:rPr>
              <a:t>A</a:t>
            </a:r>
            <a:r>
              <a:rPr lang="en-US" spc="-15" dirty="0">
                <a:solidFill>
                  <a:srgbClr val="404040"/>
                </a:solidFill>
                <a:cs typeface="Century Gothic"/>
              </a:rPr>
              <a:t>C</a:t>
            </a:r>
            <a:r>
              <a:rPr lang="en-US" spc="-20" dirty="0">
                <a:solidFill>
                  <a:srgbClr val="404040"/>
                </a:solidFill>
                <a:cs typeface="Century Gothic"/>
              </a:rPr>
              <a:t> </a:t>
            </a:r>
            <a:r>
              <a:rPr lang="en-US" dirty="0">
                <a:solidFill>
                  <a:srgbClr val="404040"/>
                </a:solidFill>
                <a:cs typeface="Century Gothic"/>
              </a:rPr>
              <a:t>61</a:t>
            </a:r>
            <a:r>
              <a:rPr lang="en-US" spc="-25" dirty="0">
                <a:solidFill>
                  <a:srgbClr val="404040"/>
                </a:solidFill>
                <a:cs typeface="Century Gothic"/>
              </a:rPr>
              <a:t>:</a:t>
            </a:r>
            <a:r>
              <a:rPr lang="en-US" dirty="0">
                <a:solidFill>
                  <a:srgbClr val="404040"/>
                </a:solidFill>
                <a:cs typeface="Century Gothic"/>
              </a:rPr>
              <a:t>1</a:t>
            </a:r>
            <a:r>
              <a:rPr lang="en-US" spc="-20" dirty="0">
                <a:solidFill>
                  <a:srgbClr val="404040"/>
                </a:solidFill>
                <a:cs typeface="Century Gothic"/>
              </a:rPr>
              <a:t>.</a:t>
            </a:r>
            <a:r>
              <a:rPr lang="en-US" dirty="0">
                <a:solidFill>
                  <a:srgbClr val="404040"/>
                </a:solidFill>
                <a:cs typeface="Century Gothic"/>
              </a:rPr>
              <a:t>1</a:t>
            </a:r>
            <a:r>
              <a:rPr lang="en-US" spc="5" dirty="0">
                <a:solidFill>
                  <a:srgbClr val="404040"/>
                </a:solidFill>
                <a:cs typeface="Century Gothic"/>
              </a:rPr>
              <a:t>5</a:t>
            </a:r>
            <a:r>
              <a:rPr lang="en-US" dirty="0">
                <a:solidFill>
                  <a:srgbClr val="404040"/>
                </a:solidFill>
                <a:cs typeface="Century Gothic"/>
              </a:rPr>
              <a:t>0</a:t>
            </a:r>
            <a:r>
              <a:rPr lang="en-US" spc="5" dirty="0">
                <a:solidFill>
                  <a:srgbClr val="404040"/>
                </a:solidFill>
                <a:cs typeface="Century Gothic"/>
              </a:rPr>
              <a:t>5</a:t>
            </a:r>
            <a:r>
              <a:rPr lang="en-US" dirty="0">
                <a:solidFill>
                  <a:srgbClr val="404040"/>
                </a:solidFill>
                <a:cs typeface="Century Gothic"/>
              </a:rPr>
              <a:t>- </a:t>
            </a:r>
            <a:r>
              <a:rPr lang="en-US" spc="-15" dirty="0">
                <a:solidFill>
                  <a:srgbClr val="404040"/>
                </a:solidFill>
                <a:cs typeface="Century Gothic"/>
              </a:rPr>
              <a:t>Cor</a:t>
            </a:r>
            <a:r>
              <a:rPr lang="en-US" spc="-25" dirty="0">
                <a:solidFill>
                  <a:srgbClr val="404040"/>
                </a:solidFill>
                <a:cs typeface="Century Gothic"/>
              </a:rPr>
              <a:t>p</a:t>
            </a:r>
            <a:r>
              <a:rPr lang="en-US" spc="-10" dirty="0">
                <a:solidFill>
                  <a:srgbClr val="404040"/>
                </a:solidFill>
                <a:cs typeface="Century Gothic"/>
              </a:rPr>
              <a:t>or</a:t>
            </a:r>
            <a:r>
              <a:rPr lang="en-US" spc="-30" dirty="0">
                <a:solidFill>
                  <a:srgbClr val="404040"/>
                </a:solidFill>
                <a:cs typeface="Century Gothic"/>
              </a:rPr>
              <a:t>a</a:t>
            </a:r>
            <a:r>
              <a:rPr lang="en-US" spc="-25" dirty="0">
                <a:solidFill>
                  <a:srgbClr val="404040"/>
                </a:solidFill>
                <a:cs typeface="Century Gothic"/>
              </a:rPr>
              <a:t>t</a:t>
            </a:r>
            <a:r>
              <a:rPr lang="en-US" spc="20" dirty="0">
                <a:solidFill>
                  <a:srgbClr val="404040"/>
                </a:solidFill>
                <a:cs typeface="Century Gothic"/>
              </a:rPr>
              <a:t>i</a:t>
            </a:r>
            <a:r>
              <a:rPr lang="en-US" spc="-15" dirty="0">
                <a:solidFill>
                  <a:srgbClr val="404040"/>
                </a:solidFill>
                <a:cs typeface="Century Gothic"/>
              </a:rPr>
              <a:t>on </a:t>
            </a:r>
            <a:r>
              <a:rPr lang="en-US" spc="20" dirty="0">
                <a:solidFill>
                  <a:srgbClr val="404040"/>
                </a:solidFill>
                <a:cs typeface="Century Gothic"/>
              </a:rPr>
              <a:t>I</a:t>
            </a:r>
            <a:r>
              <a:rPr lang="en-US" spc="-25" dirty="0">
                <a:solidFill>
                  <a:srgbClr val="404040"/>
                </a:solidFill>
                <a:cs typeface="Century Gothic"/>
              </a:rPr>
              <a:t>n</a:t>
            </a:r>
            <a:r>
              <a:rPr lang="en-US" spc="-15" dirty="0">
                <a:solidFill>
                  <a:srgbClr val="404040"/>
                </a:solidFill>
                <a:cs typeface="Century Gothic"/>
              </a:rPr>
              <a:t>come</a:t>
            </a:r>
            <a:r>
              <a:rPr lang="en-US" spc="-10" dirty="0">
                <a:solidFill>
                  <a:srgbClr val="404040"/>
                </a:solidFill>
                <a:cs typeface="Century Gothic"/>
              </a:rPr>
              <a:t> </a:t>
            </a:r>
            <a:r>
              <a:rPr lang="en-US" spc="-25" dirty="0">
                <a:solidFill>
                  <a:srgbClr val="404040"/>
                </a:solidFill>
                <a:cs typeface="Century Gothic"/>
              </a:rPr>
              <a:t>T</a:t>
            </a:r>
            <a:r>
              <a:rPr lang="en-US" spc="-10" dirty="0">
                <a:solidFill>
                  <a:srgbClr val="404040"/>
                </a:solidFill>
                <a:cs typeface="Century Gothic"/>
              </a:rPr>
              <a:t>ax </a:t>
            </a:r>
            <a:r>
              <a:rPr lang="en-US" spc="-15" dirty="0">
                <a:solidFill>
                  <a:srgbClr val="404040"/>
                </a:solidFill>
                <a:cs typeface="Century Gothic"/>
              </a:rPr>
              <a:t>R</a:t>
            </a:r>
            <a:r>
              <a:rPr lang="en-US" spc="-25" dirty="0">
                <a:solidFill>
                  <a:srgbClr val="404040"/>
                </a:solidFill>
                <a:cs typeface="Century Gothic"/>
              </a:rPr>
              <a:t>et</a:t>
            </a:r>
            <a:r>
              <a:rPr lang="en-US" spc="-10" dirty="0">
                <a:solidFill>
                  <a:srgbClr val="404040"/>
                </a:solidFill>
                <a:cs typeface="Century Gothic"/>
              </a:rPr>
              <a:t>ur</a:t>
            </a:r>
            <a:r>
              <a:rPr lang="en-US" spc="-25" dirty="0">
                <a:solidFill>
                  <a:srgbClr val="404040"/>
                </a:solidFill>
                <a:cs typeface="Century Gothic"/>
              </a:rPr>
              <a:t>n</a:t>
            </a:r>
            <a:r>
              <a:rPr lang="en-US" dirty="0">
                <a:solidFill>
                  <a:srgbClr val="404040"/>
                </a:solidFill>
                <a:cs typeface="Century Gothic"/>
              </a:rPr>
              <a:t>s</a:t>
            </a:r>
            <a:endParaRPr lang="en-US" dirty="0">
              <a:cs typeface="Century Gothic"/>
            </a:endParaRPr>
          </a:p>
          <a:p>
            <a:pPr lvl="1" fontAlgn="t"/>
            <a:r>
              <a:rPr lang="en-US" dirty="0"/>
              <a:t>Must file </a:t>
            </a:r>
            <a:r>
              <a:rPr lang="en-US" dirty="0" smtClean="0"/>
              <a:t>electronically </a:t>
            </a:r>
            <a:r>
              <a:rPr lang="en-US" dirty="0"/>
              <a:t>if total assets </a:t>
            </a:r>
            <a:r>
              <a:rPr lang="en-US" dirty="0" smtClean="0"/>
              <a:t>have </a:t>
            </a:r>
            <a:r>
              <a:rPr lang="en-US" dirty="0"/>
              <a:t>an absolute value equal to or greater than $</a:t>
            </a:r>
            <a:r>
              <a:rPr lang="en-US" dirty="0" smtClean="0"/>
              <a:t>250,000 </a:t>
            </a:r>
            <a:endParaRPr lang="en-US" dirty="0"/>
          </a:p>
          <a:p>
            <a:pPr lvl="2" fontAlgn="t"/>
            <a:r>
              <a:rPr lang="en-US" sz="2600" dirty="0" smtClean="0">
                <a:solidFill>
                  <a:srgbClr val="404040"/>
                </a:solidFill>
                <a:cs typeface="Century Gothic"/>
              </a:rPr>
              <a:t>To</a:t>
            </a:r>
            <a:r>
              <a:rPr lang="en-US" sz="2600" spc="-10" dirty="0" smtClean="0">
                <a:solidFill>
                  <a:srgbClr val="404040"/>
                </a:solidFill>
                <a:cs typeface="Century Gothic"/>
              </a:rPr>
              <a:t>t</a:t>
            </a:r>
            <a:r>
              <a:rPr lang="en-US" sz="2600" dirty="0" smtClean="0">
                <a:solidFill>
                  <a:srgbClr val="404040"/>
                </a:solidFill>
                <a:cs typeface="Century Gothic"/>
              </a:rPr>
              <a:t>al</a:t>
            </a:r>
            <a:r>
              <a:rPr lang="en-US" sz="2600" spc="-15" dirty="0" smtClean="0">
                <a:solidFill>
                  <a:srgbClr val="404040"/>
                </a:solidFill>
                <a:cs typeface="Century Gothic"/>
              </a:rPr>
              <a:t> </a:t>
            </a:r>
            <a:r>
              <a:rPr lang="en-US" sz="2600" dirty="0">
                <a:solidFill>
                  <a:srgbClr val="404040"/>
                </a:solidFill>
                <a:cs typeface="Century Gothic"/>
              </a:rPr>
              <a:t>as</a:t>
            </a:r>
            <a:r>
              <a:rPr lang="en-US" sz="2600" spc="-10" dirty="0">
                <a:solidFill>
                  <a:srgbClr val="404040"/>
                </a:solidFill>
                <a:cs typeface="Century Gothic"/>
              </a:rPr>
              <a:t>s</a:t>
            </a:r>
            <a:r>
              <a:rPr lang="en-US" sz="2600" dirty="0">
                <a:solidFill>
                  <a:srgbClr val="404040"/>
                </a:solidFill>
                <a:cs typeface="Century Gothic"/>
              </a:rPr>
              <a:t>e</a:t>
            </a:r>
            <a:r>
              <a:rPr lang="en-US" sz="2600" spc="-10" dirty="0">
                <a:solidFill>
                  <a:srgbClr val="404040"/>
                </a:solidFill>
                <a:cs typeface="Century Gothic"/>
              </a:rPr>
              <a:t>t</a:t>
            </a:r>
            <a:r>
              <a:rPr lang="en-US" sz="2600" dirty="0">
                <a:solidFill>
                  <a:srgbClr val="404040"/>
                </a:solidFill>
                <a:cs typeface="Century Gothic"/>
              </a:rPr>
              <a:t>s as</a:t>
            </a:r>
            <a:r>
              <a:rPr lang="en-US" sz="2600" spc="-10" dirty="0">
                <a:solidFill>
                  <a:srgbClr val="404040"/>
                </a:solidFill>
                <a:cs typeface="Century Gothic"/>
              </a:rPr>
              <a:t> </a:t>
            </a:r>
            <a:r>
              <a:rPr lang="en-US" sz="2600" dirty="0">
                <a:solidFill>
                  <a:srgbClr val="404040"/>
                </a:solidFill>
                <a:cs typeface="Century Gothic"/>
              </a:rPr>
              <a:t>repor</a:t>
            </a:r>
            <a:r>
              <a:rPr lang="en-US" sz="2600" spc="-10" dirty="0">
                <a:solidFill>
                  <a:srgbClr val="404040"/>
                </a:solidFill>
                <a:cs typeface="Century Gothic"/>
              </a:rPr>
              <a:t>t</a:t>
            </a:r>
            <a:r>
              <a:rPr lang="en-US" sz="2600" dirty="0">
                <a:solidFill>
                  <a:srgbClr val="404040"/>
                </a:solidFill>
                <a:cs typeface="Century Gothic"/>
              </a:rPr>
              <a:t>ed</a:t>
            </a:r>
            <a:r>
              <a:rPr lang="en-US" sz="2600" spc="-10" dirty="0">
                <a:solidFill>
                  <a:srgbClr val="404040"/>
                </a:solidFill>
                <a:cs typeface="Century Gothic"/>
              </a:rPr>
              <a:t> </a:t>
            </a:r>
            <a:r>
              <a:rPr lang="en-US" sz="2600" dirty="0">
                <a:solidFill>
                  <a:srgbClr val="404040"/>
                </a:solidFill>
                <a:cs typeface="Century Gothic"/>
              </a:rPr>
              <a:t>on</a:t>
            </a:r>
            <a:r>
              <a:rPr lang="en-US" sz="2600" spc="-20" dirty="0">
                <a:solidFill>
                  <a:srgbClr val="404040"/>
                </a:solidFill>
                <a:cs typeface="Century Gothic"/>
              </a:rPr>
              <a:t> </a:t>
            </a:r>
            <a:r>
              <a:rPr lang="en-US" sz="2600" dirty="0">
                <a:solidFill>
                  <a:srgbClr val="404040"/>
                </a:solidFill>
                <a:cs typeface="Century Gothic"/>
              </a:rPr>
              <a:t>L</a:t>
            </a:r>
            <a:r>
              <a:rPr lang="en-US" sz="2600" spc="15" dirty="0">
                <a:solidFill>
                  <a:srgbClr val="404040"/>
                </a:solidFill>
                <a:cs typeface="Century Gothic"/>
              </a:rPr>
              <a:t>i</a:t>
            </a:r>
            <a:r>
              <a:rPr lang="en-US" sz="2600" spc="-5" dirty="0">
                <a:solidFill>
                  <a:srgbClr val="404040"/>
                </a:solidFill>
                <a:cs typeface="Century Gothic"/>
              </a:rPr>
              <a:t>n</a:t>
            </a:r>
            <a:r>
              <a:rPr lang="en-US" sz="2600" dirty="0">
                <a:solidFill>
                  <a:srgbClr val="404040"/>
                </a:solidFill>
                <a:cs typeface="Century Gothic"/>
              </a:rPr>
              <a:t>e</a:t>
            </a:r>
            <a:r>
              <a:rPr lang="en-US" sz="2600" spc="-30" dirty="0">
                <a:solidFill>
                  <a:srgbClr val="404040"/>
                </a:solidFill>
                <a:cs typeface="Century Gothic"/>
              </a:rPr>
              <a:t> </a:t>
            </a:r>
            <a:r>
              <a:rPr lang="en-US" sz="2600" dirty="0">
                <a:solidFill>
                  <a:srgbClr val="404040"/>
                </a:solidFill>
                <a:cs typeface="Century Gothic"/>
              </a:rPr>
              <a:t>F of</a:t>
            </a:r>
            <a:r>
              <a:rPr lang="en-US" sz="2600" spc="-15" dirty="0">
                <a:solidFill>
                  <a:srgbClr val="404040"/>
                </a:solidFill>
                <a:cs typeface="Century Gothic"/>
              </a:rPr>
              <a:t> </a:t>
            </a:r>
            <a:r>
              <a:rPr lang="en-US" sz="2600" dirty="0">
                <a:solidFill>
                  <a:srgbClr val="404040"/>
                </a:solidFill>
                <a:cs typeface="Century Gothic"/>
              </a:rPr>
              <a:t>C</a:t>
            </a:r>
            <a:r>
              <a:rPr lang="en-US" sz="2600" spc="15" dirty="0">
                <a:solidFill>
                  <a:srgbClr val="404040"/>
                </a:solidFill>
                <a:cs typeface="Century Gothic"/>
              </a:rPr>
              <a:t>I</a:t>
            </a:r>
            <a:r>
              <a:rPr lang="en-US" sz="2600" dirty="0">
                <a:solidFill>
                  <a:srgbClr val="404040"/>
                </a:solidFill>
                <a:cs typeface="Century Gothic"/>
              </a:rPr>
              <a:t>FT</a:t>
            </a:r>
            <a:r>
              <a:rPr lang="en-US" sz="2600" spc="-35" dirty="0">
                <a:solidFill>
                  <a:srgbClr val="404040"/>
                </a:solidFill>
                <a:cs typeface="Century Gothic"/>
              </a:rPr>
              <a:t> </a:t>
            </a:r>
            <a:r>
              <a:rPr lang="en-US" sz="2600" dirty="0" smtClean="0">
                <a:solidFill>
                  <a:srgbClr val="404040"/>
                </a:solidFill>
                <a:cs typeface="Century Gothic"/>
              </a:rPr>
              <a:t>620</a:t>
            </a:r>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43</a:t>
            </a:fld>
            <a:endParaRPr lang="en-US" dirty="0"/>
          </a:p>
        </p:txBody>
      </p:sp>
    </p:spTree>
    <p:extLst>
      <p:ext uri="{BB962C8B-B14F-4D97-AF65-F5344CB8AC3E}">
        <p14:creationId xmlns:p14="http://schemas.microsoft.com/office/powerpoint/2010/main" val="60686587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775328"/>
            <a:ext cx="8229600" cy="1066800"/>
          </a:xfrm>
        </p:spPr>
        <p:txBody>
          <a:bodyPr/>
          <a:lstStyle/>
          <a:p>
            <a:r>
              <a:rPr lang="en-US" dirty="0"/>
              <a:t>Electronic Filing Mandates</a:t>
            </a:r>
          </a:p>
        </p:txBody>
      </p:sp>
      <p:sp>
        <p:nvSpPr>
          <p:cNvPr id="3" name="Text Placeholder 2"/>
          <p:cNvSpPr>
            <a:spLocks noGrp="1"/>
          </p:cNvSpPr>
          <p:nvPr>
            <p:ph idx="1"/>
          </p:nvPr>
        </p:nvSpPr>
        <p:spPr>
          <a:xfrm>
            <a:off x="457200" y="1905000"/>
            <a:ext cx="8229600" cy="4669536"/>
          </a:xfrm>
        </p:spPr>
        <p:txBody>
          <a:bodyPr>
            <a:normAutofit/>
          </a:bodyPr>
          <a:lstStyle/>
          <a:p>
            <a:pPr fontAlgn="t"/>
            <a:r>
              <a:rPr lang="en-US" dirty="0"/>
              <a:t>LAC 61:1.1507- Partnership Returns</a:t>
            </a:r>
          </a:p>
          <a:p>
            <a:pPr lvl="1" fontAlgn="t"/>
            <a:r>
              <a:rPr lang="en-US" sz="2400" dirty="0"/>
              <a:t>Must  file electronically if total assets which have an absolute value equal to or greater than $</a:t>
            </a:r>
            <a:r>
              <a:rPr lang="en-US" sz="2400" dirty="0" smtClean="0"/>
              <a:t>250,000</a:t>
            </a:r>
          </a:p>
          <a:p>
            <a:pPr lvl="2" fontAlgn="t"/>
            <a:r>
              <a:rPr lang="en-US" sz="2800" dirty="0"/>
              <a:t>Total assets as reported on Line F of </a:t>
            </a:r>
            <a:r>
              <a:rPr lang="en-US" sz="2800" dirty="0" smtClean="0"/>
              <a:t>IT-565</a:t>
            </a:r>
          </a:p>
          <a:p>
            <a:pPr lvl="1" fontAlgn="t"/>
            <a:r>
              <a:rPr lang="en-US" sz="2400" dirty="0"/>
              <a:t>Must file electronically if filing Schedule R-6922, Composite Partnership Return</a:t>
            </a:r>
            <a:r>
              <a:rPr lang="en-US" sz="2400" dirty="0" smtClean="0"/>
              <a:t>.</a:t>
            </a:r>
          </a:p>
          <a:p>
            <a:pPr marL="411480" lvl="1" indent="0" fontAlgn="t">
              <a:buNone/>
            </a:pPr>
            <a:endParaRPr lang="en-US" sz="2400" dirty="0"/>
          </a:p>
          <a:p>
            <a:pPr fontAlgn="t"/>
            <a:r>
              <a:rPr lang="en-US" dirty="0"/>
              <a:t>LAC 61:1.1509- Fiduciary Income Tax Returns</a:t>
            </a:r>
          </a:p>
          <a:p>
            <a:pPr lvl="1" fontAlgn="t"/>
            <a:r>
              <a:rPr lang="en-US" sz="2400" dirty="0"/>
              <a:t>Must file electronically if return is filed with 1 or more Schedules K-1 attached</a:t>
            </a:r>
          </a:p>
        </p:txBody>
      </p:sp>
      <p:sp>
        <p:nvSpPr>
          <p:cNvPr id="4" name="Slide Number Placeholder 3"/>
          <p:cNvSpPr>
            <a:spLocks noGrp="1"/>
          </p:cNvSpPr>
          <p:nvPr>
            <p:ph type="sldNum" sz="quarter" idx="12"/>
          </p:nvPr>
        </p:nvSpPr>
        <p:spPr/>
        <p:txBody>
          <a:bodyPr/>
          <a:lstStyle/>
          <a:p>
            <a:fld id="{539C9D5E-84EF-4F27-BE7F-C078E51DAA12}" type="slidenum">
              <a:rPr lang="en-US" smtClean="0"/>
              <a:t>44</a:t>
            </a:fld>
            <a:endParaRPr lang="en-US" dirty="0"/>
          </a:p>
        </p:txBody>
      </p:sp>
    </p:spTree>
    <p:extLst>
      <p:ext uri="{BB962C8B-B14F-4D97-AF65-F5344CB8AC3E}">
        <p14:creationId xmlns:p14="http://schemas.microsoft.com/office/powerpoint/2010/main" val="102697850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96894"/>
            <a:ext cx="8229600" cy="1066800"/>
          </a:xfrm>
        </p:spPr>
        <p:txBody>
          <a:bodyPr>
            <a:normAutofit fontScale="90000"/>
          </a:bodyPr>
          <a:lstStyle/>
          <a:p>
            <a:r>
              <a:rPr lang="en-US" dirty="0" smtClean="0"/>
              <a:t>Requesting Copies of W-2’s to file IIT Return</a:t>
            </a:r>
            <a:endParaRPr lang="en-US" dirty="0"/>
          </a:p>
        </p:txBody>
      </p:sp>
      <p:sp>
        <p:nvSpPr>
          <p:cNvPr id="3" name="Content Placeholder 2"/>
          <p:cNvSpPr>
            <a:spLocks noGrp="1"/>
          </p:cNvSpPr>
          <p:nvPr>
            <p:ph idx="1"/>
          </p:nvPr>
        </p:nvSpPr>
        <p:spPr>
          <a:xfrm>
            <a:off x="406879" y="2133600"/>
            <a:ext cx="8229600" cy="4325112"/>
          </a:xfrm>
        </p:spPr>
        <p:txBody>
          <a:bodyPr/>
          <a:lstStyle/>
          <a:p>
            <a:r>
              <a:rPr lang="en-US" dirty="0"/>
              <a:t>To get W-2 information that LDR has on file, </a:t>
            </a:r>
            <a:r>
              <a:rPr lang="en-US" dirty="0" smtClean="0"/>
              <a:t>the taxpayer must use </a:t>
            </a:r>
            <a:r>
              <a:rPr lang="en-US" dirty="0"/>
              <a:t>Form R-7004, </a:t>
            </a:r>
            <a:r>
              <a:rPr lang="en-US" i="1" dirty="0"/>
              <a:t>Tax Information Disclosure Authorization</a:t>
            </a:r>
            <a:r>
              <a:rPr lang="en-US" dirty="0"/>
              <a:t>, and pay the fee for an LDR employee to research. </a:t>
            </a:r>
            <a:endParaRPr lang="en-US" dirty="0" smtClean="0"/>
          </a:p>
          <a:p>
            <a:r>
              <a:rPr lang="en-US" dirty="0" smtClean="0"/>
              <a:t>LDR </a:t>
            </a:r>
            <a:r>
              <a:rPr lang="en-US" dirty="0"/>
              <a:t>will only be able to provide the W-2’s if the employer submitted the W-2’s electronically.</a:t>
            </a:r>
          </a:p>
          <a:p>
            <a:r>
              <a:rPr lang="en-US" dirty="0"/>
              <a:t>Mail the form to PO Box 201, Baton Rouge, LA 70821. </a:t>
            </a:r>
          </a:p>
          <a:p>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45</a:t>
            </a:fld>
            <a:endParaRPr lang="en-US" dirty="0"/>
          </a:p>
        </p:txBody>
      </p:sp>
    </p:spTree>
    <p:extLst>
      <p:ext uri="{BB962C8B-B14F-4D97-AF65-F5344CB8AC3E}">
        <p14:creationId xmlns:p14="http://schemas.microsoft.com/office/powerpoint/2010/main" val="22527098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Corporation Income Tax Deduction for Net Operating </a:t>
            </a:r>
            <a:r>
              <a:rPr lang="en-US" dirty="0"/>
              <a:t>Losses (RS </a:t>
            </a:r>
            <a:r>
              <a:rPr lang="en-US" dirty="0" smtClean="0"/>
              <a:t>47:287.86)</a:t>
            </a:r>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46</a:t>
            </a:fld>
            <a:endParaRPr lang="en-US" dirty="0"/>
          </a:p>
        </p:txBody>
      </p:sp>
    </p:spTree>
    <p:extLst>
      <p:ext uri="{BB962C8B-B14F-4D97-AF65-F5344CB8AC3E}">
        <p14:creationId xmlns:p14="http://schemas.microsoft.com/office/powerpoint/2010/main" val="13935090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552" y="185152"/>
            <a:ext cx="8229600" cy="1066800"/>
          </a:xfrm>
        </p:spPr>
        <p:txBody>
          <a:bodyPr>
            <a:normAutofit/>
          </a:bodyPr>
          <a:lstStyle/>
          <a:p>
            <a:r>
              <a:rPr lang="en-US" dirty="0" smtClean="0"/>
              <a:t>CIT Deduction for NOLs</a:t>
            </a:r>
            <a:endParaRPr lang="en-US" dirty="0"/>
          </a:p>
        </p:txBody>
      </p:sp>
      <p:graphicFrame>
        <p:nvGraphicFramePr>
          <p:cNvPr id="5" name="Content Placeholder 4"/>
          <p:cNvGraphicFramePr>
            <a:graphicFrameLocks noGrp="1"/>
          </p:cNvGraphicFramePr>
          <p:nvPr>
            <p:ph idx="1"/>
            <p:extLst/>
          </p:nvPr>
        </p:nvGraphicFramePr>
        <p:xfrm>
          <a:off x="76200" y="1143000"/>
          <a:ext cx="8991600" cy="5486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2"/>
          </p:nvPr>
        </p:nvSpPr>
        <p:spPr/>
        <p:txBody>
          <a:bodyPr/>
          <a:lstStyle/>
          <a:p>
            <a:fld id="{539C9D5E-84EF-4F27-BE7F-C078E51DAA12}" type="slidenum">
              <a:rPr lang="en-US" smtClean="0"/>
              <a:t>47</a:t>
            </a:fld>
            <a:endParaRPr lang="en-US" dirty="0"/>
          </a:p>
        </p:txBody>
      </p:sp>
    </p:spTree>
    <p:extLst>
      <p:ext uri="{BB962C8B-B14F-4D97-AF65-F5344CB8AC3E}">
        <p14:creationId xmlns:p14="http://schemas.microsoft.com/office/powerpoint/2010/main" val="78210679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434" y="368032"/>
            <a:ext cx="8229600" cy="1066800"/>
          </a:xfrm>
        </p:spPr>
        <p:txBody>
          <a:bodyPr>
            <a:normAutofit/>
          </a:bodyPr>
          <a:lstStyle/>
          <a:p>
            <a:r>
              <a:rPr lang="en-US" dirty="0" smtClean="0"/>
              <a:t>CIT Deduction for NOLs</a:t>
            </a:r>
            <a:endParaRPr lang="en-US" dirty="0"/>
          </a:p>
        </p:txBody>
      </p:sp>
      <p:sp>
        <p:nvSpPr>
          <p:cNvPr id="3" name="Content Placeholder 2"/>
          <p:cNvSpPr>
            <a:spLocks noGrp="1"/>
          </p:cNvSpPr>
          <p:nvPr>
            <p:ph idx="1"/>
          </p:nvPr>
        </p:nvSpPr>
        <p:spPr>
          <a:xfrm>
            <a:off x="304800" y="5181600"/>
            <a:ext cx="8534400" cy="1447800"/>
          </a:xfrm>
        </p:spPr>
        <p:txBody>
          <a:bodyPr>
            <a:normAutofit fontScale="77500" lnSpcReduction="20000"/>
          </a:bodyPr>
          <a:lstStyle/>
          <a:p>
            <a:r>
              <a:rPr lang="en-US" dirty="0" smtClean="0"/>
              <a:t>Decoupled from Federal Rules</a:t>
            </a:r>
          </a:p>
          <a:p>
            <a:pPr lvl="1"/>
            <a:r>
              <a:rPr lang="en-US" dirty="0" smtClean="0"/>
              <a:t>For corporation income tax, the NOL deduction is calculated in accordance with LA R.S. 47:287.86</a:t>
            </a:r>
          </a:p>
          <a:p>
            <a:pPr lvl="1"/>
            <a:r>
              <a:rPr lang="en-US" dirty="0" smtClean="0"/>
              <a:t>Federal and Louisiana NOLs must be </a:t>
            </a:r>
            <a:r>
              <a:rPr lang="en-US" u="sng" dirty="0" smtClean="0"/>
              <a:t>tracked separately </a:t>
            </a:r>
            <a:r>
              <a:rPr lang="en-US" dirty="0" smtClean="0"/>
              <a:t>for tax purposes </a:t>
            </a:r>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539C9D5E-84EF-4F27-BE7F-C078E51DAA12}" type="slidenum">
              <a:rPr lang="en-US" smtClean="0"/>
              <a:t>48</a:t>
            </a:fld>
            <a:endParaRPr lang="en-US" dirty="0"/>
          </a:p>
        </p:txBody>
      </p:sp>
      <p:graphicFrame>
        <p:nvGraphicFramePr>
          <p:cNvPr id="5" name="Content Placeholder 4"/>
          <p:cNvGraphicFramePr>
            <a:graphicFrameLocks/>
          </p:cNvGraphicFramePr>
          <p:nvPr>
            <p:extLst/>
          </p:nvPr>
        </p:nvGraphicFramePr>
        <p:xfrm>
          <a:off x="190499" y="1295400"/>
          <a:ext cx="8801101" cy="3733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375858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62" y="324809"/>
            <a:ext cx="8626366" cy="1066800"/>
          </a:xfrm>
        </p:spPr>
        <p:txBody>
          <a:bodyPr>
            <a:normAutofit fontScale="90000"/>
          </a:bodyPr>
          <a:lstStyle/>
          <a:p>
            <a:r>
              <a:rPr lang="en-US" dirty="0" smtClean="0"/>
              <a:t>CIT Deduction for NOLs Changes by Year</a:t>
            </a:r>
            <a:endParaRPr lang="en-US" dirty="0"/>
          </a:p>
        </p:txBody>
      </p:sp>
      <p:sp>
        <p:nvSpPr>
          <p:cNvPr id="3" name="Content Placeholder 2"/>
          <p:cNvSpPr>
            <a:spLocks noGrp="1"/>
          </p:cNvSpPr>
          <p:nvPr>
            <p:ph idx="1"/>
          </p:nvPr>
        </p:nvSpPr>
        <p:spPr>
          <a:xfrm>
            <a:off x="304800" y="5181600"/>
            <a:ext cx="8534400" cy="1447800"/>
          </a:xfrm>
        </p:spPr>
        <p:txBody>
          <a:bodyPr>
            <a:normAutofit/>
          </a:bodyPr>
          <a:lstStyle/>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539C9D5E-84EF-4F27-BE7F-C078E51DAA12}" type="slidenum">
              <a:rPr lang="en-US" smtClean="0"/>
              <a:t>49</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001794809"/>
              </p:ext>
            </p:extLst>
          </p:nvPr>
        </p:nvGraphicFramePr>
        <p:xfrm>
          <a:off x="158262" y="1391609"/>
          <a:ext cx="8479828" cy="5397466"/>
        </p:xfrm>
        <a:graphic>
          <a:graphicData uri="http://schemas.openxmlformats.org/drawingml/2006/table">
            <a:tbl>
              <a:tblPr firstRow="1" firstCol="1" bandRow="1">
                <a:tableStyleId>{5C22544A-7EE6-4342-B048-85BDC9FD1C3A}</a:tableStyleId>
              </a:tblPr>
              <a:tblGrid>
                <a:gridCol w="1899138">
                  <a:extLst>
                    <a:ext uri="{9D8B030D-6E8A-4147-A177-3AD203B41FA5}">
                      <a16:colId xmlns:a16="http://schemas.microsoft.com/office/drawing/2014/main" val="1661100729"/>
                    </a:ext>
                  </a:extLst>
                </a:gridCol>
                <a:gridCol w="1732616">
                  <a:extLst>
                    <a:ext uri="{9D8B030D-6E8A-4147-A177-3AD203B41FA5}">
                      <a16:colId xmlns:a16="http://schemas.microsoft.com/office/drawing/2014/main" val="3930221078"/>
                    </a:ext>
                  </a:extLst>
                </a:gridCol>
                <a:gridCol w="1848784">
                  <a:extLst>
                    <a:ext uri="{9D8B030D-6E8A-4147-A177-3AD203B41FA5}">
                      <a16:colId xmlns:a16="http://schemas.microsoft.com/office/drawing/2014/main" val="2392227252"/>
                    </a:ext>
                  </a:extLst>
                </a:gridCol>
                <a:gridCol w="2999290">
                  <a:extLst>
                    <a:ext uri="{9D8B030D-6E8A-4147-A177-3AD203B41FA5}">
                      <a16:colId xmlns:a16="http://schemas.microsoft.com/office/drawing/2014/main" val="2634493588"/>
                    </a:ext>
                  </a:extLst>
                </a:gridCol>
              </a:tblGrid>
              <a:tr h="603532">
                <a:tc>
                  <a:txBody>
                    <a:bodyPr/>
                    <a:lstStyle/>
                    <a:p>
                      <a:pPr marL="0" marR="0" algn="ctr">
                        <a:lnSpc>
                          <a:spcPct val="107000"/>
                        </a:lnSpc>
                        <a:spcBef>
                          <a:spcPts val="0"/>
                        </a:spcBef>
                        <a:spcAft>
                          <a:spcPts val="0"/>
                        </a:spcAft>
                      </a:pPr>
                      <a:r>
                        <a:rPr lang="en-US" sz="1600" dirty="0">
                          <a:effectLst/>
                        </a:rPr>
                        <a:t>Effective Date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marL="0" marR="0" algn="ctr">
                        <a:lnSpc>
                          <a:spcPct val="107000"/>
                        </a:lnSpc>
                        <a:spcBef>
                          <a:spcPts val="0"/>
                        </a:spcBef>
                        <a:spcAft>
                          <a:spcPts val="0"/>
                        </a:spcAft>
                      </a:pPr>
                      <a:r>
                        <a:rPr lang="en-US" sz="1600">
                          <a:effectLst/>
                        </a:rPr>
                        <a:t>Carryback Years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marL="0" marR="0" algn="ctr">
                        <a:lnSpc>
                          <a:spcPct val="107000"/>
                        </a:lnSpc>
                        <a:spcBef>
                          <a:spcPts val="0"/>
                        </a:spcBef>
                        <a:spcAft>
                          <a:spcPts val="0"/>
                        </a:spcAft>
                      </a:pPr>
                      <a:r>
                        <a:rPr lang="en-US" sz="1600">
                          <a:effectLst/>
                        </a:rPr>
                        <a:t>Carryforward</a:t>
                      </a:r>
                    </a:p>
                    <a:p>
                      <a:pPr marL="0" marR="0" algn="ctr">
                        <a:lnSpc>
                          <a:spcPct val="107000"/>
                        </a:lnSpc>
                        <a:spcBef>
                          <a:spcPts val="0"/>
                        </a:spcBef>
                        <a:spcAft>
                          <a:spcPts val="0"/>
                        </a:spcAft>
                      </a:pPr>
                      <a:r>
                        <a:rPr lang="en-US" sz="1600">
                          <a:effectLst/>
                        </a:rPr>
                        <a:t>Years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marL="0" marR="0" algn="ctr">
                        <a:lnSpc>
                          <a:spcPct val="107000"/>
                        </a:lnSpc>
                        <a:spcBef>
                          <a:spcPts val="0"/>
                        </a:spcBef>
                        <a:spcAft>
                          <a:spcPts val="0"/>
                        </a:spcAft>
                      </a:pPr>
                      <a:r>
                        <a:rPr lang="en-US" sz="1600" dirty="0">
                          <a:effectLst/>
                        </a:rPr>
                        <a:t>Amount </a:t>
                      </a:r>
                      <a:r>
                        <a:rPr lang="en-US" sz="1600" dirty="0" smtClean="0">
                          <a:effectLst/>
                        </a:rPr>
                        <a:t>Allowed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extLst>
                  <a:ext uri="{0D108BD9-81ED-4DB2-BD59-A6C34878D82A}">
                    <a16:rowId xmlns:a16="http://schemas.microsoft.com/office/drawing/2014/main" val="3855601394"/>
                  </a:ext>
                </a:extLst>
              </a:tr>
              <a:tr h="808108">
                <a:tc>
                  <a:txBody>
                    <a:bodyPr/>
                    <a:lstStyle/>
                    <a:p>
                      <a:pPr marL="0" marR="0">
                        <a:lnSpc>
                          <a:spcPct val="107000"/>
                        </a:lnSpc>
                        <a:spcBef>
                          <a:spcPts val="0"/>
                        </a:spcBef>
                        <a:spcAft>
                          <a:spcPts val="0"/>
                        </a:spcAft>
                      </a:pPr>
                      <a:r>
                        <a:rPr lang="en-US" sz="1400" dirty="0">
                          <a:effectLst/>
                        </a:rPr>
                        <a:t>Return filed before 7/1/15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marL="0" marR="0" algn="ctr">
                        <a:lnSpc>
                          <a:spcPct val="107000"/>
                        </a:lnSpc>
                        <a:spcBef>
                          <a:spcPts val="0"/>
                        </a:spcBef>
                        <a:spcAft>
                          <a:spcPts val="0"/>
                        </a:spcAft>
                      </a:pPr>
                      <a:r>
                        <a:rPr lang="en-US" sz="14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L="0" marR="0" algn="ctr">
                        <a:lnSpc>
                          <a:spcPct val="107000"/>
                        </a:lnSpc>
                        <a:spcBef>
                          <a:spcPts val="0"/>
                        </a:spcBef>
                        <a:spcAft>
                          <a:spcPts val="0"/>
                        </a:spcAft>
                      </a:pPr>
                      <a:r>
                        <a:rPr lang="en-US" sz="1400" dirty="0">
                          <a:effectLst/>
                        </a:rPr>
                        <a:t>15 years </a:t>
                      </a:r>
                    </a:p>
                    <a:p>
                      <a:pPr marL="0" marR="0" algn="ctr">
                        <a:lnSpc>
                          <a:spcPct val="107000"/>
                        </a:lnSpc>
                        <a:spcBef>
                          <a:spcPts val="0"/>
                        </a:spcBef>
                        <a:spcAft>
                          <a:spcPts val="0"/>
                        </a:spcAft>
                      </a:pPr>
                      <a:r>
                        <a:rPr lang="en-US" sz="1400" dirty="0">
                          <a:effectLst/>
                        </a:rPr>
                        <a:t>start from oldest </a:t>
                      </a:r>
                      <a:r>
                        <a:rPr lang="en-US" sz="1400" dirty="0" smtClean="0">
                          <a:effectLst/>
                        </a:rPr>
                        <a:t>available</a:t>
                      </a:r>
                      <a:endParaRPr lang="en-US" sz="1400" dirty="0">
                        <a:effectLst/>
                      </a:endParaRPr>
                    </a:p>
                    <a:p>
                      <a:pPr marL="0" marR="0" algn="ctr">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L="0" marR="0" algn="ctr">
                        <a:lnSpc>
                          <a:spcPct val="107000"/>
                        </a:lnSpc>
                        <a:spcBef>
                          <a:spcPts val="0"/>
                        </a:spcBef>
                        <a:spcAft>
                          <a:spcPts val="0"/>
                        </a:spcAft>
                      </a:pPr>
                      <a:r>
                        <a:rPr lang="en-US" sz="1400" dirty="0">
                          <a:effectLst/>
                        </a:rPr>
                        <a:t>100% of income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2180176632"/>
                  </a:ext>
                </a:extLst>
              </a:tr>
              <a:tr h="1686458">
                <a:tc>
                  <a:txBody>
                    <a:bodyPr/>
                    <a:lstStyle/>
                    <a:p>
                      <a:pPr marL="0" marR="0">
                        <a:lnSpc>
                          <a:spcPct val="107000"/>
                        </a:lnSpc>
                        <a:spcBef>
                          <a:spcPts val="0"/>
                        </a:spcBef>
                        <a:spcAft>
                          <a:spcPts val="0"/>
                        </a:spcAft>
                      </a:pPr>
                      <a:r>
                        <a:rPr lang="en-US" sz="1400" dirty="0">
                          <a:effectLst/>
                        </a:rPr>
                        <a:t>Return filed on or after 7/1/15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marL="0" marR="0" algn="ctr">
                        <a:lnSpc>
                          <a:spcPct val="107000"/>
                        </a:lnSpc>
                        <a:spcBef>
                          <a:spcPts val="0"/>
                        </a:spcBef>
                        <a:spcAft>
                          <a:spcPts val="0"/>
                        </a:spcAft>
                      </a:pPr>
                      <a:r>
                        <a:rPr lang="en-US" sz="1400" dirty="0" smtClean="0">
                          <a:effectLst/>
                        </a:rPr>
                        <a:t>None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en-US" sz="1400" dirty="0">
                          <a:effectLst/>
                        </a:rPr>
                        <a:t>20 years</a:t>
                      </a:r>
                    </a:p>
                    <a:p>
                      <a:pPr marL="0" marR="0" algn="ctr">
                        <a:lnSpc>
                          <a:spcPct val="107000"/>
                        </a:lnSpc>
                        <a:spcBef>
                          <a:spcPts val="0"/>
                        </a:spcBef>
                        <a:spcAft>
                          <a:spcPts val="0"/>
                        </a:spcAft>
                      </a:pPr>
                      <a:r>
                        <a:rPr lang="en-US" sz="1400" dirty="0">
                          <a:effectLst/>
                        </a:rPr>
                        <a:t>start from oldest </a:t>
                      </a:r>
                      <a:r>
                        <a:rPr lang="en-US" sz="1400" dirty="0" smtClean="0">
                          <a:effectLst/>
                        </a:rPr>
                        <a:t>available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en-US" sz="1400" dirty="0">
                          <a:effectLst/>
                        </a:rPr>
                        <a:t>72% of NOL available, limited to 72% of net </a:t>
                      </a:r>
                      <a:r>
                        <a:rPr lang="en-US" sz="1400" dirty="0" smtClean="0">
                          <a:effectLst/>
                        </a:rPr>
                        <a:t>income. </a:t>
                      </a:r>
                    </a:p>
                    <a:p>
                      <a:pPr marL="285750" marR="0" indent="-285750" algn="ctr">
                        <a:lnSpc>
                          <a:spcPct val="107000"/>
                        </a:lnSpc>
                        <a:spcBef>
                          <a:spcPts val="0"/>
                        </a:spcBef>
                        <a:spcAft>
                          <a:spcPts val="0"/>
                        </a:spcAft>
                        <a:buFont typeface="Arial" panose="020B0604020202020204" pitchFamily="34" charset="0"/>
                        <a:buChar char="•"/>
                      </a:pPr>
                      <a:r>
                        <a:rPr lang="en-US" sz="1400" dirty="0" smtClean="0">
                          <a:effectLst/>
                          <a:latin typeface="Calibri" panose="020F0502020204030204" pitchFamily="34" charset="0"/>
                          <a:ea typeface="Calibri" panose="020F0502020204030204" pitchFamily="34" charset="0"/>
                          <a:cs typeface="Times New Roman" panose="02020603050405020304" pitchFamily="18" charset="0"/>
                        </a:rPr>
                        <a:t>72% limit does not apply to a properly filed NOL claimed prior to 7/1/15, however if income increases on amended return the 72% NOL limit applies to the increase in income.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extLst>
                  <a:ext uri="{0D108BD9-81ED-4DB2-BD59-A6C34878D82A}">
                    <a16:rowId xmlns:a16="http://schemas.microsoft.com/office/drawing/2014/main" val="2192665886"/>
                  </a:ext>
                </a:extLst>
              </a:tr>
              <a:tr h="603532">
                <a:tc>
                  <a:txBody>
                    <a:bodyPr/>
                    <a:lstStyle/>
                    <a:p>
                      <a:pPr marL="0" marR="0">
                        <a:lnSpc>
                          <a:spcPct val="107000"/>
                        </a:lnSpc>
                        <a:spcBef>
                          <a:spcPts val="0"/>
                        </a:spcBef>
                        <a:spcAft>
                          <a:spcPts val="0"/>
                        </a:spcAft>
                      </a:pPr>
                      <a:r>
                        <a:rPr lang="en-US" sz="1400" dirty="0">
                          <a:effectLst/>
                        </a:rPr>
                        <a:t>Periods beginning on or after 1/1/17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marL="0" marR="0" algn="ctr">
                        <a:lnSpc>
                          <a:spcPct val="107000"/>
                        </a:lnSpc>
                        <a:spcBef>
                          <a:spcPts val="0"/>
                        </a:spcBef>
                        <a:spcAft>
                          <a:spcPts val="0"/>
                        </a:spcAft>
                      </a:pPr>
                      <a:r>
                        <a:rPr lang="en-US" sz="1400" dirty="0" smtClean="0">
                          <a:effectLst/>
                        </a:rPr>
                        <a:t>None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L="0" marR="0" algn="ctr">
                        <a:lnSpc>
                          <a:spcPct val="107000"/>
                        </a:lnSpc>
                        <a:spcBef>
                          <a:spcPts val="0"/>
                        </a:spcBef>
                        <a:spcAft>
                          <a:spcPts val="0"/>
                        </a:spcAft>
                      </a:pPr>
                      <a:r>
                        <a:rPr lang="en-US" sz="1400" dirty="0">
                          <a:effectLst/>
                        </a:rPr>
                        <a:t>20 years </a:t>
                      </a:r>
                    </a:p>
                    <a:p>
                      <a:pPr marL="0" marR="0" algn="ctr">
                        <a:lnSpc>
                          <a:spcPct val="107000"/>
                        </a:lnSpc>
                        <a:spcBef>
                          <a:spcPts val="0"/>
                        </a:spcBef>
                        <a:spcAft>
                          <a:spcPts val="0"/>
                        </a:spcAft>
                      </a:pPr>
                      <a:r>
                        <a:rPr lang="en-US" sz="1400" dirty="0">
                          <a:effectLst/>
                        </a:rPr>
                        <a:t>start from most recent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L="0" marR="0" algn="ctr">
                        <a:lnSpc>
                          <a:spcPct val="107000"/>
                        </a:lnSpc>
                        <a:spcBef>
                          <a:spcPts val="0"/>
                        </a:spcBef>
                        <a:spcAft>
                          <a:spcPts val="0"/>
                        </a:spcAft>
                      </a:pPr>
                      <a:r>
                        <a:rPr lang="en-US" sz="1400" dirty="0">
                          <a:effectLst/>
                        </a:rPr>
                        <a:t>No change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578298801"/>
                  </a:ext>
                </a:extLst>
              </a:tr>
              <a:tr h="603532">
                <a:tc>
                  <a:txBody>
                    <a:bodyPr/>
                    <a:lstStyle/>
                    <a:p>
                      <a:pPr marL="0" marR="0">
                        <a:lnSpc>
                          <a:spcPct val="107000"/>
                        </a:lnSpc>
                        <a:spcBef>
                          <a:spcPts val="0"/>
                        </a:spcBef>
                        <a:spcAft>
                          <a:spcPts val="0"/>
                        </a:spcAft>
                      </a:pPr>
                      <a:r>
                        <a:rPr lang="en-US" sz="1400">
                          <a:effectLst/>
                        </a:rPr>
                        <a:t>Periods beginning on or after 1/1/20</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400" b="0" i="0" u="none" strike="noStrike" kern="1200" cap="none" spc="0" normalizeH="0" baseline="0" noProof="0" smtClean="0">
                          <a:ln>
                            <a:noFill/>
                          </a:ln>
                          <a:solidFill>
                            <a:prstClr val="black"/>
                          </a:solidFill>
                          <a:effectLst/>
                          <a:uLnTx/>
                          <a:uFillTx/>
                          <a:latin typeface="Georgia"/>
                          <a:ea typeface="+mn-ea"/>
                          <a:cs typeface="+mn-cs"/>
                        </a:rPr>
                        <a:t>None</a:t>
                      </a: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en-US" sz="1400" dirty="0">
                          <a:effectLst/>
                        </a:rPr>
                        <a:t>20 years</a:t>
                      </a:r>
                    </a:p>
                    <a:p>
                      <a:pPr marL="0" marR="0" algn="ctr">
                        <a:lnSpc>
                          <a:spcPct val="107000"/>
                        </a:lnSpc>
                        <a:spcBef>
                          <a:spcPts val="0"/>
                        </a:spcBef>
                        <a:spcAft>
                          <a:spcPts val="0"/>
                        </a:spcAft>
                      </a:pPr>
                      <a:r>
                        <a:rPr lang="en-US" sz="1400" dirty="0">
                          <a:effectLst/>
                        </a:rPr>
                        <a:t>start from oldest </a:t>
                      </a:r>
                      <a:r>
                        <a:rPr lang="en-US" sz="1400" dirty="0" smtClean="0">
                          <a:effectLst/>
                        </a:rPr>
                        <a:t>available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tc>
                  <a:txBody>
                    <a:bodyPr/>
                    <a:lstStyle/>
                    <a:p>
                      <a:pPr marL="0" marR="0" algn="ctr">
                        <a:lnSpc>
                          <a:spcPct val="107000"/>
                        </a:lnSpc>
                        <a:spcBef>
                          <a:spcPts val="0"/>
                        </a:spcBef>
                        <a:spcAft>
                          <a:spcPts val="0"/>
                        </a:spcAft>
                      </a:pPr>
                      <a:r>
                        <a:rPr lang="en-US" sz="1400" dirty="0">
                          <a:effectLst/>
                        </a:rPr>
                        <a:t>No change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40000"/>
                        <a:lumOff val="60000"/>
                      </a:schemeClr>
                    </a:solidFill>
                  </a:tcPr>
                </a:tc>
                <a:extLst>
                  <a:ext uri="{0D108BD9-81ED-4DB2-BD59-A6C34878D82A}">
                    <a16:rowId xmlns:a16="http://schemas.microsoft.com/office/drawing/2014/main" val="887369803"/>
                  </a:ext>
                </a:extLst>
              </a:tr>
              <a:tr h="603532">
                <a:tc>
                  <a:txBody>
                    <a:bodyPr/>
                    <a:lstStyle/>
                    <a:p>
                      <a:pPr marL="0" marR="0">
                        <a:lnSpc>
                          <a:spcPct val="107000"/>
                        </a:lnSpc>
                        <a:spcBef>
                          <a:spcPts val="0"/>
                        </a:spcBef>
                        <a:spcAft>
                          <a:spcPts val="0"/>
                        </a:spcAft>
                      </a:pPr>
                      <a:r>
                        <a:rPr lang="en-US" sz="1400" dirty="0">
                          <a:effectLst/>
                        </a:rPr>
                        <a:t>Periods beginning on or after 1/1/21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solidFill>
                  </a:tcPr>
                </a:tc>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Georgia"/>
                          <a:ea typeface="+mn-ea"/>
                          <a:cs typeface="+mn-cs"/>
                        </a:rPr>
                        <a:t>None</a:t>
                      </a:r>
                      <a:endParaRPr kumimoji="0" lang="en-US"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L="0" marR="0" algn="ctr">
                        <a:lnSpc>
                          <a:spcPct val="107000"/>
                        </a:lnSpc>
                        <a:spcBef>
                          <a:spcPts val="0"/>
                        </a:spcBef>
                        <a:spcAft>
                          <a:spcPts val="0"/>
                        </a:spcAft>
                      </a:pPr>
                      <a:r>
                        <a:rPr lang="en-US" sz="1400" dirty="0">
                          <a:effectLst/>
                        </a:rPr>
                        <a:t>Unlimited </a:t>
                      </a:r>
                    </a:p>
                    <a:p>
                      <a:pPr marL="0" marR="0" algn="ctr">
                        <a:lnSpc>
                          <a:spcPct val="107000"/>
                        </a:lnSpc>
                        <a:spcBef>
                          <a:spcPts val="0"/>
                        </a:spcBef>
                        <a:spcAft>
                          <a:spcPts val="0"/>
                        </a:spcAft>
                      </a:pPr>
                      <a:r>
                        <a:rPr lang="en-US" sz="1400" dirty="0">
                          <a:effectLst/>
                        </a:rPr>
                        <a:t>start from oldest </a:t>
                      </a:r>
                      <a:r>
                        <a:rPr lang="en-US" sz="1400" dirty="0" smtClean="0">
                          <a:effectLst/>
                        </a:rPr>
                        <a:t>available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tc>
                  <a:txBody>
                    <a:bodyPr/>
                    <a:lstStyle/>
                    <a:p>
                      <a:pPr marL="0" marR="0" algn="ctr">
                        <a:lnSpc>
                          <a:spcPct val="107000"/>
                        </a:lnSpc>
                        <a:spcBef>
                          <a:spcPts val="0"/>
                        </a:spcBef>
                        <a:spcAft>
                          <a:spcPts val="0"/>
                        </a:spcAft>
                      </a:pPr>
                      <a:r>
                        <a:rPr lang="en-US" sz="1400" dirty="0">
                          <a:effectLst/>
                        </a:rPr>
                        <a:t>No change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2">
                        <a:lumMod val="20000"/>
                        <a:lumOff val="80000"/>
                      </a:schemeClr>
                    </a:solidFill>
                  </a:tcPr>
                </a:tc>
                <a:extLst>
                  <a:ext uri="{0D108BD9-81ED-4DB2-BD59-A6C34878D82A}">
                    <a16:rowId xmlns:a16="http://schemas.microsoft.com/office/drawing/2014/main" val="3457433778"/>
                  </a:ext>
                </a:extLst>
              </a:tr>
            </a:tbl>
          </a:graphicData>
        </a:graphic>
      </p:graphicFrame>
    </p:spTree>
    <p:extLst>
      <p:ext uri="{BB962C8B-B14F-4D97-AF65-F5344CB8AC3E}">
        <p14:creationId xmlns:p14="http://schemas.microsoft.com/office/powerpoint/2010/main" val="1206953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767" y="533400"/>
            <a:ext cx="8229600" cy="1066800"/>
          </a:xfrm>
        </p:spPr>
        <p:txBody>
          <a:bodyPr>
            <a:normAutofit fontScale="90000"/>
          </a:bodyPr>
          <a:lstStyle/>
          <a:p>
            <a:r>
              <a:rPr lang="it-IT" dirty="0" smtClean="0"/>
              <a:t>2023 </a:t>
            </a:r>
            <a:r>
              <a:rPr lang="it-IT" dirty="0"/>
              <a:t>Corporation Income &amp;</a:t>
            </a:r>
            <a:br>
              <a:rPr lang="it-IT" dirty="0"/>
            </a:br>
            <a:r>
              <a:rPr lang="it-IT" dirty="0" smtClean="0"/>
              <a:t>2024 </a:t>
            </a:r>
            <a:r>
              <a:rPr lang="it-IT" dirty="0"/>
              <a:t>Franchise Tax</a:t>
            </a:r>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5</a:t>
            </a:fld>
            <a:endParaRPr lang="en-US" dirty="0"/>
          </a:p>
        </p:txBody>
      </p:sp>
      <p:sp>
        <p:nvSpPr>
          <p:cNvPr id="6" name="TextBox 5"/>
          <p:cNvSpPr txBox="1"/>
          <p:nvPr/>
        </p:nvSpPr>
        <p:spPr>
          <a:xfrm>
            <a:off x="436767" y="2057400"/>
            <a:ext cx="8686800" cy="3970318"/>
          </a:xfrm>
          <a:prstGeom prst="rect">
            <a:avLst/>
          </a:prstGeom>
          <a:noFill/>
        </p:spPr>
        <p:txBody>
          <a:bodyPr wrap="square" rtlCol="0">
            <a:spAutoFit/>
          </a:bodyPr>
          <a:lstStyle/>
          <a:p>
            <a:pPr marL="285750" indent="-285750">
              <a:buFont typeface="Arial" panose="020B0604020202020204" pitchFamily="34" charset="0"/>
              <a:buChar char="•"/>
            </a:pPr>
            <a:r>
              <a:rPr lang="en-US" b="1" dirty="0" smtClean="0"/>
              <a:t>Franchise Tax Exemption Reason/Other (Box on Line 7) –</a:t>
            </a:r>
          </a:p>
          <a:p>
            <a:pPr marL="285750" indent="-285750">
              <a:buFont typeface="Arial" panose="020B0604020202020204" pitchFamily="34" charset="0"/>
              <a:buChar char="•"/>
            </a:pPr>
            <a:endParaRPr lang="en-US" b="1" dirty="0" smtClean="0"/>
          </a:p>
          <a:p>
            <a:pPr marL="742950" lvl="1" indent="-285750">
              <a:buFont typeface="Arial" panose="020B0604020202020204" pitchFamily="34" charset="0"/>
              <a:buChar char="•"/>
            </a:pPr>
            <a:r>
              <a:rPr lang="en-US" dirty="0" smtClean="0"/>
              <a:t>Act 432 </a:t>
            </a:r>
            <a:r>
              <a:rPr lang="en-US" dirty="0"/>
              <a:t>of the 2023 Regular Legislative Session creates an exemption </a:t>
            </a:r>
            <a:r>
              <a:rPr lang="en-US" dirty="0" smtClean="0"/>
              <a:t>from the </a:t>
            </a:r>
            <a:r>
              <a:rPr lang="en-US" dirty="0"/>
              <a:t>franchise tax for a limited liability company that meets the </a:t>
            </a:r>
            <a:r>
              <a:rPr lang="en-US" dirty="0" smtClean="0"/>
              <a:t>following requirements </a:t>
            </a:r>
            <a:r>
              <a:rPr lang="en-US" dirty="0"/>
              <a:t>on or before July 1, 2023:</a:t>
            </a:r>
          </a:p>
          <a:p>
            <a:pPr marL="1200150" lvl="2" indent="-285750">
              <a:buFont typeface="Arial" panose="020B0604020202020204" pitchFamily="34" charset="0"/>
              <a:buChar char="•"/>
            </a:pPr>
            <a:r>
              <a:rPr lang="en-US" dirty="0" smtClean="0"/>
              <a:t>Files </a:t>
            </a:r>
            <a:r>
              <a:rPr lang="en-US" dirty="0"/>
              <a:t>as real estate investment trust for federal income tax purposes, and</a:t>
            </a:r>
          </a:p>
          <a:p>
            <a:pPr marL="1200150" lvl="2" indent="-285750">
              <a:buFont typeface="Arial" panose="020B0604020202020204" pitchFamily="34" charset="0"/>
              <a:buChar char="•"/>
            </a:pPr>
            <a:r>
              <a:rPr lang="en-US" dirty="0" smtClean="0"/>
              <a:t>100 </a:t>
            </a:r>
            <a:r>
              <a:rPr lang="en-US" dirty="0"/>
              <a:t>percent of the limited liability company’s shares of common stock </a:t>
            </a:r>
            <a:r>
              <a:rPr lang="en-US" dirty="0" smtClean="0"/>
              <a:t>are owned </a:t>
            </a:r>
            <a:r>
              <a:rPr lang="en-US" dirty="0"/>
              <a:t>by a tax-exempt organization.</a:t>
            </a:r>
          </a:p>
          <a:p>
            <a:pPr marL="742950" lvl="1" indent="-285750">
              <a:buFont typeface="Arial" panose="020B0604020202020204" pitchFamily="34" charset="0"/>
              <a:buChar char="•"/>
            </a:pPr>
            <a:r>
              <a:rPr lang="en-US" dirty="0"/>
              <a:t>Qualifying taxpayers should utilize code 6 for “other” for purposes </a:t>
            </a:r>
            <a:r>
              <a:rPr lang="en-US" dirty="0" smtClean="0"/>
              <a:t>of reporting </a:t>
            </a:r>
            <a:r>
              <a:rPr lang="en-US" dirty="0"/>
              <a:t>the exemption on Line 7 and attach a statement listing </a:t>
            </a:r>
            <a:r>
              <a:rPr lang="en-US" dirty="0" smtClean="0"/>
              <a:t>the exemption </a:t>
            </a:r>
            <a:r>
              <a:rPr lang="en-US" dirty="0"/>
              <a:t>and statutory citation. (R.S. 47:601(C)(1)(c)(ii))</a:t>
            </a:r>
            <a:endParaRPr lang="en-US" dirty="0" smtClean="0"/>
          </a:p>
          <a:p>
            <a:pPr lvl="1"/>
            <a:endParaRPr lang="en-US" dirty="0" smtClean="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375483345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a:t>Future Income </a:t>
            </a:r>
            <a:r>
              <a:rPr lang="en-US" dirty="0" smtClean="0"/>
              <a:t>Tax Changes</a:t>
            </a:r>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50</a:t>
            </a:fld>
            <a:endParaRPr lang="en-US" dirty="0"/>
          </a:p>
        </p:txBody>
      </p:sp>
    </p:spTree>
    <p:extLst>
      <p:ext uri="{BB962C8B-B14F-4D97-AF65-F5344CB8AC3E}">
        <p14:creationId xmlns:p14="http://schemas.microsoft.com/office/powerpoint/2010/main" val="4304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838200"/>
            <a:ext cx="8229600" cy="1066800"/>
          </a:xfrm>
        </p:spPr>
        <p:txBody>
          <a:bodyPr>
            <a:noAutofit/>
          </a:bodyPr>
          <a:lstStyle/>
          <a:p>
            <a:r>
              <a:rPr lang="en-US" sz="3200" dirty="0" smtClean="0"/>
              <a:t>Deductions </a:t>
            </a:r>
            <a:r>
              <a:rPr lang="en-US" sz="3200" dirty="0"/>
              <a:t>for </a:t>
            </a:r>
            <a:r>
              <a:rPr lang="en-US" sz="3200" dirty="0" smtClean="0"/>
              <a:t>Elementary </a:t>
            </a:r>
            <a:r>
              <a:rPr lang="en-US" sz="3200" dirty="0"/>
              <a:t>and </a:t>
            </a:r>
            <a:r>
              <a:rPr lang="en-US" sz="3200" dirty="0" smtClean="0"/>
              <a:t>Secondary School Tuition</a:t>
            </a:r>
            <a:r>
              <a:rPr lang="en-US" sz="3200" dirty="0"/>
              <a:t>, </a:t>
            </a:r>
            <a:r>
              <a:rPr lang="en-US" sz="3200" dirty="0" smtClean="0"/>
              <a:t>Educational Expenses </a:t>
            </a:r>
            <a:r>
              <a:rPr lang="en-US" sz="3200" dirty="0"/>
              <a:t>for </a:t>
            </a:r>
            <a:r>
              <a:rPr lang="en-US" sz="3200" dirty="0" smtClean="0"/>
              <a:t>Home-schooled Children</a:t>
            </a:r>
            <a:r>
              <a:rPr lang="en-US" sz="3200" dirty="0"/>
              <a:t>, and </a:t>
            </a:r>
            <a:r>
              <a:rPr lang="en-US" sz="3200" dirty="0" smtClean="0"/>
              <a:t>Educational Expenses </a:t>
            </a:r>
            <a:r>
              <a:rPr lang="en-US" sz="3200" dirty="0"/>
              <a:t>for a </a:t>
            </a:r>
            <a:r>
              <a:rPr lang="en-US" sz="3200" dirty="0" smtClean="0"/>
              <a:t>Quality Public Education </a:t>
            </a:r>
            <a:endParaRPr lang="en-US" sz="3200" dirty="0"/>
          </a:p>
        </p:txBody>
      </p:sp>
      <p:sp>
        <p:nvSpPr>
          <p:cNvPr id="6" name="Content Placeholder 5"/>
          <p:cNvSpPr>
            <a:spLocks noGrp="1"/>
          </p:cNvSpPr>
          <p:nvPr>
            <p:ph idx="1"/>
          </p:nvPr>
        </p:nvSpPr>
        <p:spPr>
          <a:xfrm>
            <a:off x="381000" y="2895600"/>
            <a:ext cx="8229600" cy="3511685"/>
          </a:xfrm>
        </p:spPr>
        <p:txBody>
          <a:bodyPr>
            <a:normAutofit/>
          </a:bodyPr>
          <a:lstStyle/>
          <a:p>
            <a:pPr marL="109728" lvl="0" indent="0">
              <a:buNone/>
            </a:pPr>
            <a:r>
              <a:rPr lang="en-US" dirty="0" smtClean="0"/>
              <a:t>Individual Income Tax </a:t>
            </a:r>
          </a:p>
          <a:p>
            <a:pPr marL="109728" lvl="0" indent="0">
              <a:buNone/>
            </a:pPr>
            <a:r>
              <a:rPr lang="en-US" dirty="0" smtClean="0"/>
              <a:t>Acts 2023, </a:t>
            </a:r>
            <a:r>
              <a:rPr lang="en-US" dirty="0"/>
              <a:t>No. </a:t>
            </a:r>
            <a:r>
              <a:rPr lang="en-US" dirty="0" smtClean="0"/>
              <a:t>423</a:t>
            </a:r>
          </a:p>
          <a:p>
            <a:pPr marL="109728" lvl="0" indent="0">
              <a:buNone/>
            </a:pPr>
            <a:r>
              <a:rPr lang="en-US" dirty="0" smtClean="0"/>
              <a:t>Effective for 2024</a:t>
            </a:r>
            <a:endParaRPr lang="en-US" dirty="0"/>
          </a:p>
          <a:p>
            <a:pPr marL="109728" lvl="0" indent="0">
              <a:buNone/>
            </a:pPr>
            <a:endParaRPr lang="en-US" dirty="0" smtClean="0"/>
          </a:p>
          <a:p>
            <a:pPr lvl="0"/>
            <a:r>
              <a:rPr lang="en-US" dirty="0" smtClean="0"/>
              <a:t>Increases the limitation from $5,000 to $6,000 per child.</a:t>
            </a:r>
            <a:endParaRPr lang="en-US" sz="3000" dirty="0" smtClean="0"/>
          </a:p>
          <a:p>
            <a:r>
              <a:rPr lang="en-US" sz="3000" dirty="0" smtClean="0"/>
              <a:t>Revenue Information Bulletin forthcoming</a:t>
            </a:r>
            <a:endParaRPr lang="en-US" sz="3000" dirty="0"/>
          </a:p>
          <a:p>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51</a:t>
            </a:fld>
            <a:endParaRPr lang="en-US" dirty="0"/>
          </a:p>
        </p:txBody>
      </p:sp>
    </p:spTree>
    <p:extLst>
      <p:ext uri="{BB962C8B-B14F-4D97-AF65-F5344CB8AC3E}">
        <p14:creationId xmlns:p14="http://schemas.microsoft.com/office/powerpoint/2010/main" val="210583157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685800"/>
            <a:ext cx="8229600" cy="1066800"/>
          </a:xfrm>
        </p:spPr>
        <p:txBody>
          <a:bodyPr>
            <a:normAutofit/>
          </a:bodyPr>
          <a:lstStyle/>
          <a:p>
            <a:r>
              <a:rPr lang="en-US" dirty="0" smtClean="0"/>
              <a:t>Oyster Shell Recycling </a:t>
            </a:r>
            <a:r>
              <a:rPr lang="en-US" dirty="0"/>
              <a:t>C</a:t>
            </a:r>
            <a:r>
              <a:rPr lang="en-US" dirty="0" smtClean="0"/>
              <a:t>redit</a:t>
            </a:r>
            <a:endParaRPr lang="en-US" dirty="0"/>
          </a:p>
        </p:txBody>
      </p:sp>
      <p:sp>
        <p:nvSpPr>
          <p:cNvPr id="6" name="Content Placeholder 5"/>
          <p:cNvSpPr>
            <a:spLocks noGrp="1"/>
          </p:cNvSpPr>
          <p:nvPr>
            <p:ph idx="1"/>
          </p:nvPr>
        </p:nvSpPr>
        <p:spPr>
          <a:xfrm>
            <a:off x="457200" y="1828800"/>
            <a:ext cx="8229600" cy="4745736"/>
          </a:xfrm>
        </p:spPr>
        <p:txBody>
          <a:bodyPr>
            <a:normAutofit/>
          </a:bodyPr>
          <a:lstStyle/>
          <a:p>
            <a:pPr marL="109728" lvl="0" indent="0">
              <a:buNone/>
            </a:pPr>
            <a:r>
              <a:rPr lang="en-US" dirty="0"/>
              <a:t>Income Taxes </a:t>
            </a:r>
            <a:endParaRPr lang="en-US" dirty="0" smtClean="0"/>
          </a:p>
          <a:p>
            <a:pPr marL="109728" lvl="0" indent="0">
              <a:buNone/>
            </a:pPr>
            <a:r>
              <a:rPr lang="en-US" dirty="0" smtClean="0"/>
              <a:t>Acts 2023, </a:t>
            </a:r>
            <a:r>
              <a:rPr lang="en-US" dirty="0"/>
              <a:t>No. </a:t>
            </a:r>
            <a:r>
              <a:rPr lang="en-US" dirty="0" smtClean="0"/>
              <a:t>404</a:t>
            </a:r>
          </a:p>
          <a:p>
            <a:pPr marL="109728" lvl="0" indent="0">
              <a:buNone/>
            </a:pPr>
            <a:r>
              <a:rPr lang="en-US" dirty="0" smtClean="0"/>
              <a:t>Tax years 2024-2028</a:t>
            </a:r>
            <a:endParaRPr lang="en-US" dirty="0"/>
          </a:p>
          <a:p>
            <a:pPr marL="109728" lvl="0" indent="0">
              <a:buNone/>
            </a:pPr>
            <a:endParaRPr lang="en-US" dirty="0" smtClean="0"/>
          </a:p>
          <a:p>
            <a:pPr lvl="0"/>
            <a:r>
              <a:rPr lang="en-US" dirty="0"/>
              <a:t>R</a:t>
            </a:r>
            <a:r>
              <a:rPr lang="en-US" sz="2800" dirty="0" smtClean="0"/>
              <a:t>efundable </a:t>
            </a:r>
            <a:r>
              <a:rPr lang="en-US" sz="2800" dirty="0"/>
              <a:t>credit </a:t>
            </a:r>
            <a:r>
              <a:rPr lang="en-US" dirty="0"/>
              <a:t>for restaurants that donate oysters shells for a beneficial use. </a:t>
            </a:r>
            <a:endParaRPr lang="en-US" dirty="0" smtClean="0"/>
          </a:p>
          <a:p>
            <a:pPr lvl="0"/>
            <a:r>
              <a:rPr lang="en-US" dirty="0" smtClean="0"/>
              <a:t>Credit equal </a:t>
            </a:r>
            <a:r>
              <a:rPr lang="en-US" dirty="0"/>
              <a:t>to $1.00 per 50 </a:t>
            </a:r>
            <a:r>
              <a:rPr lang="en-US" dirty="0" smtClean="0"/>
              <a:t>lbs. </a:t>
            </a:r>
            <a:r>
              <a:rPr lang="en-US" dirty="0"/>
              <a:t>of oyster shell material or $2,000, whichever is less.</a:t>
            </a:r>
          </a:p>
          <a:p>
            <a:r>
              <a:rPr lang="en-US" sz="3000" dirty="0" smtClean="0"/>
              <a:t>Capped </a:t>
            </a:r>
            <a:r>
              <a:rPr lang="en-US" sz="3000" dirty="0"/>
              <a:t>at $100,000 per calendar </a:t>
            </a:r>
            <a:r>
              <a:rPr lang="en-US" sz="3000" dirty="0" smtClean="0"/>
              <a:t>year</a:t>
            </a:r>
          </a:p>
          <a:p>
            <a:r>
              <a:rPr lang="en-US" sz="3000" dirty="0" smtClean="0"/>
              <a:t>Notice of Intent forthcoming</a:t>
            </a:r>
            <a:endParaRPr lang="en-US" sz="3000" dirty="0"/>
          </a:p>
          <a:p>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52</a:t>
            </a:fld>
            <a:endParaRPr lang="en-US" dirty="0"/>
          </a:p>
        </p:txBody>
      </p:sp>
    </p:spTree>
    <p:extLst>
      <p:ext uri="{BB962C8B-B14F-4D97-AF65-F5344CB8AC3E}">
        <p14:creationId xmlns:p14="http://schemas.microsoft.com/office/powerpoint/2010/main" val="21495064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26136" y="760737"/>
            <a:ext cx="8229600" cy="1066800"/>
          </a:xfrm>
        </p:spPr>
        <p:txBody>
          <a:bodyPr>
            <a:normAutofit fontScale="90000"/>
          </a:bodyPr>
          <a:lstStyle/>
          <a:p>
            <a:r>
              <a:rPr lang="en-US" dirty="0" smtClean="0"/>
              <a:t>Corporation Income Tax “throw-out rule”</a:t>
            </a:r>
            <a:endParaRPr lang="en-US" dirty="0"/>
          </a:p>
        </p:txBody>
      </p:sp>
      <p:sp>
        <p:nvSpPr>
          <p:cNvPr id="6" name="Content Placeholder 5"/>
          <p:cNvSpPr>
            <a:spLocks noGrp="1"/>
          </p:cNvSpPr>
          <p:nvPr>
            <p:ph idx="1"/>
          </p:nvPr>
        </p:nvSpPr>
        <p:spPr>
          <a:xfrm>
            <a:off x="457200" y="1981200"/>
            <a:ext cx="8098536" cy="4593336"/>
          </a:xfrm>
        </p:spPr>
        <p:txBody>
          <a:bodyPr>
            <a:normAutofit fontScale="77500" lnSpcReduction="20000"/>
          </a:bodyPr>
          <a:lstStyle/>
          <a:p>
            <a:pPr marL="109728" lvl="0" indent="0">
              <a:buNone/>
            </a:pPr>
            <a:r>
              <a:rPr lang="en-US" dirty="0" smtClean="0"/>
              <a:t>R.S</a:t>
            </a:r>
            <a:r>
              <a:rPr lang="en-US" dirty="0"/>
              <a:t>. </a:t>
            </a:r>
            <a:r>
              <a:rPr lang="en-US" dirty="0" smtClean="0"/>
              <a:t>47:287.95</a:t>
            </a:r>
            <a:endParaRPr lang="en-US" dirty="0"/>
          </a:p>
          <a:p>
            <a:pPr marL="109728" lvl="0" indent="0">
              <a:buNone/>
            </a:pPr>
            <a:r>
              <a:rPr lang="en-US" dirty="0" smtClean="0"/>
              <a:t>Acts 2023, No. 430</a:t>
            </a:r>
          </a:p>
          <a:p>
            <a:pPr marL="109728" lvl="0" indent="0">
              <a:buNone/>
            </a:pPr>
            <a:r>
              <a:rPr lang="en-US" dirty="0" smtClean="0"/>
              <a:t>Applicable </a:t>
            </a:r>
            <a:r>
              <a:rPr lang="en-US" dirty="0"/>
              <a:t>to taxable periods beginning on or after January 1, </a:t>
            </a:r>
            <a:r>
              <a:rPr lang="en-US" dirty="0" smtClean="0"/>
              <a:t>2024</a:t>
            </a:r>
          </a:p>
          <a:p>
            <a:pPr marL="109728" lvl="0" indent="0">
              <a:buNone/>
            </a:pPr>
            <a:endParaRPr lang="en-US" dirty="0" smtClean="0"/>
          </a:p>
          <a:p>
            <a:pPr lvl="0"/>
            <a:r>
              <a:rPr lang="en-US" dirty="0" smtClean="0"/>
              <a:t>The Act repeals </a:t>
            </a:r>
            <a:r>
              <a:rPr lang="en-US" dirty="0"/>
              <a:t>the </a:t>
            </a:r>
            <a:r>
              <a:rPr lang="en-US" dirty="0" smtClean="0"/>
              <a:t>“throw-out rule” which </a:t>
            </a:r>
            <a:r>
              <a:rPr lang="en-US" dirty="0"/>
              <a:t>requires unassignable sales to be excluded from both the numerator and the denominator for purposes of determining apportionable income. </a:t>
            </a:r>
            <a:endParaRPr lang="en-US" dirty="0" smtClean="0"/>
          </a:p>
          <a:p>
            <a:pPr lvl="0"/>
            <a:r>
              <a:rPr lang="en-US" dirty="0" smtClean="0"/>
              <a:t>The Act </a:t>
            </a:r>
            <a:r>
              <a:rPr lang="en-US" dirty="0"/>
              <a:t>amends R.S. 47:287.95(L) relative to market-based sourcing of apportionable income to eliminate an overlap of items specified as allocable income in R.S. 47:287.93. </a:t>
            </a:r>
            <a:endParaRPr lang="en-US" dirty="0" smtClean="0"/>
          </a:p>
          <a:p>
            <a:pPr lvl="1"/>
            <a:r>
              <a:rPr lang="en-US" dirty="0" smtClean="0"/>
              <a:t>eliminates </a:t>
            </a:r>
            <a:r>
              <a:rPr lang="en-US" dirty="0"/>
              <a:t>the rental, lease, or license of tangible personal property and immoveable property, and the lease or license of intangible property. </a:t>
            </a:r>
          </a:p>
        </p:txBody>
      </p:sp>
      <p:sp>
        <p:nvSpPr>
          <p:cNvPr id="4" name="Slide Number Placeholder 3"/>
          <p:cNvSpPr>
            <a:spLocks noGrp="1"/>
          </p:cNvSpPr>
          <p:nvPr>
            <p:ph type="sldNum" sz="quarter" idx="12"/>
          </p:nvPr>
        </p:nvSpPr>
        <p:spPr/>
        <p:txBody>
          <a:bodyPr/>
          <a:lstStyle/>
          <a:p>
            <a:fld id="{539C9D5E-84EF-4F27-BE7F-C078E51DAA12}" type="slidenum">
              <a:rPr lang="en-US" smtClean="0"/>
              <a:t>53</a:t>
            </a:fld>
            <a:endParaRPr lang="en-US" dirty="0"/>
          </a:p>
        </p:txBody>
      </p:sp>
    </p:spTree>
    <p:extLst>
      <p:ext uri="{BB962C8B-B14F-4D97-AF65-F5344CB8AC3E}">
        <p14:creationId xmlns:p14="http://schemas.microsoft.com/office/powerpoint/2010/main" val="18016439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363425" y="533400"/>
            <a:ext cx="8229600" cy="1066800"/>
          </a:xfrm>
        </p:spPr>
        <p:txBody>
          <a:bodyPr>
            <a:normAutofit fontScale="90000"/>
          </a:bodyPr>
          <a:lstStyle/>
          <a:p>
            <a:r>
              <a:rPr lang="en-US" dirty="0" smtClean="0"/>
              <a:t>Credit </a:t>
            </a:r>
            <a:r>
              <a:rPr lang="en-US" dirty="0"/>
              <a:t>for </a:t>
            </a:r>
            <a:r>
              <a:rPr lang="en-US" dirty="0" smtClean="0"/>
              <a:t>Maternal Wellness Centers</a:t>
            </a:r>
            <a:endParaRPr lang="en-US" dirty="0"/>
          </a:p>
        </p:txBody>
      </p:sp>
      <p:sp>
        <p:nvSpPr>
          <p:cNvPr id="6" name="Content Placeholder 5"/>
          <p:cNvSpPr>
            <a:spLocks noGrp="1"/>
          </p:cNvSpPr>
          <p:nvPr>
            <p:ph idx="1"/>
          </p:nvPr>
        </p:nvSpPr>
        <p:spPr>
          <a:xfrm>
            <a:off x="457200" y="1765568"/>
            <a:ext cx="8135825" cy="4808968"/>
          </a:xfrm>
        </p:spPr>
        <p:txBody>
          <a:bodyPr>
            <a:normAutofit fontScale="85000" lnSpcReduction="20000"/>
          </a:bodyPr>
          <a:lstStyle/>
          <a:p>
            <a:pPr marL="109728" lvl="0" indent="0">
              <a:buNone/>
            </a:pPr>
            <a:r>
              <a:rPr lang="en-US" dirty="0" smtClean="0"/>
              <a:t>Income Taxes</a:t>
            </a:r>
          </a:p>
          <a:p>
            <a:pPr marL="109728" lvl="0" indent="0">
              <a:buNone/>
            </a:pPr>
            <a:r>
              <a:rPr lang="en-US" dirty="0" smtClean="0"/>
              <a:t>R.S. 47:6111-6116</a:t>
            </a:r>
          </a:p>
          <a:p>
            <a:pPr marL="109728" lvl="0" indent="0">
              <a:buNone/>
            </a:pPr>
            <a:r>
              <a:rPr lang="en-US" dirty="0" smtClean="0"/>
              <a:t>Acts 2023, No. 437</a:t>
            </a:r>
          </a:p>
          <a:p>
            <a:pPr marL="109728" lvl="0" indent="0">
              <a:buNone/>
            </a:pPr>
            <a:r>
              <a:rPr lang="en-US" dirty="0" smtClean="0"/>
              <a:t>Tax years 2025 – 2030</a:t>
            </a:r>
          </a:p>
          <a:p>
            <a:pPr marL="109728" lvl="0" indent="0">
              <a:buNone/>
            </a:pPr>
            <a:endParaRPr lang="en-US" dirty="0" smtClean="0"/>
          </a:p>
          <a:p>
            <a:pPr lvl="0"/>
            <a:r>
              <a:rPr lang="en-US" dirty="0" smtClean="0"/>
              <a:t>Nonrefundable credit</a:t>
            </a:r>
            <a:r>
              <a:rPr lang="en-US" dirty="0"/>
              <a:t>, no </a:t>
            </a:r>
            <a:r>
              <a:rPr lang="en-US" dirty="0" smtClean="0"/>
              <a:t>carry forward of unused amounts</a:t>
            </a:r>
            <a:endParaRPr lang="en-US" dirty="0"/>
          </a:p>
          <a:p>
            <a:pPr lvl="1"/>
            <a:r>
              <a:rPr lang="en-US" dirty="0" smtClean="0"/>
              <a:t>Equal to </a:t>
            </a:r>
            <a:r>
              <a:rPr lang="en-US" dirty="0"/>
              <a:t>50% of donation</a:t>
            </a:r>
          </a:p>
          <a:p>
            <a:pPr lvl="1"/>
            <a:r>
              <a:rPr lang="en-US" dirty="0" smtClean="0"/>
              <a:t>Limited </a:t>
            </a:r>
            <a:r>
              <a:rPr lang="en-US" dirty="0"/>
              <a:t>to 50% of tax liability</a:t>
            </a:r>
          </a:p>
          <a:p>
            <a:pPr lvl="0"/>
            <a:r>
              <a:rPr lang="en-US" dirty="0" smtClean="0"/>
              <a:t>Has </a:t>
            </a:r>
            <a:r>
              <a:rPr lang="en-US" dirty="0"/>
              <a:t>cap on credits that can be granted of $5M</a:t>
            </a:r>
          </a:p>
          <a:p>
            <a:pPr lvl="1"/>
            <a:r>
              <a:rPr lang="en-US" dirty="0" smtClean="0"/>
              <a:t>Limit </a:t>
            </a:r>
            <a:r>
              <a:rPr lang="en-US" dirty="0"/>
              <a:t>of 20% of total credits on each wellness </a:t>
            </a:r>
            <a:r>
              <a:rPr lang="en-US" dirty="0" smtClean="0"/>
              <a:t>center</a:t>
            </a:r>
            <a:endParaRPr lang="en-US" dirty="0"/>
          </a:p>
          <a:p>
            <a:pPr lvl="0"/>
            <a:r>
              <a:rPr lang="en-US" dirty="0" smtClean="0"/>
              <a:t>Wellness </a:t>
            </a:r>
            <a:r>
              <a:rPr lang="en-US" dirty="0"/>
              <a:t>center has to register w/LDH for donation to qualify for credit</a:t>
            </a:r>
            <a:r>
              <a:rPr lang="en-US" dirty="0" smtClean="0"/>
              <a:t>.</a:t>
            </a:r>
            <a:endParaRPr lang="en-US" dirty="0"/>
          </a:p>
          <a:p>
            <a:pPr lvl="0"/>
            <a:r>
              <a:rPr lang="en-US" dirty="0" smtClean="0"/>
              <a:t>Notice of Intent forthcoming. </a:t>
            </a:r>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54</a:t>
            </a:fld>
            <a:endParaRPr lang="en-US" dirty="0"/>
          </a:p>
        </p:txBody>
      </p:sp>
    </p:spTree>
    <p:extLst>
      <p:ext uri="{BB962C8B-B14F-4D97-AF65-F5344CB8AC3E}">
        <p14:creationId xmlns:p14="http://schemas.microsoft.com/office/powerpoint/2010/main" val="166293510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37072" y="685800"/>
            <a:ext cx="8229600" cy="1066800"/>
          </a:xfrm>
        </p:spPr>
        <p:txBody>
          <a:bodyPr>
            <a:normAutofit/>
          </a:bodyPr>
          <a:lstStyle/>
          <a:p>
            <a:r>
              <a:rPr lang="en-US" dirty="0" smtClean="0"/>
              <a:t>Angel Investor Tax Credit</a:t>
            </a:r>
            <a:endParaRPr lang="en-US" dirty="0"/>
          </a:p>
        </p:txBody>
      </p:sp>
      <p:sp>
        <p:nvSpPr>
          <p:cNvPr id="6" name="Content Placeholder 5"/>
          <p:cNvSpPr>
            <a:spLocks noGrp="1"/>
          </p:cNvSpPr>
          <p:nvPr>
            <p:ph idx="1"/>
          </p:nvPr>
        </p:nvSpPr>
        <p:spPr>
          <a:xfrm>
            <a:off x="457200" y="1676400"/>
            <a:ext cx="8229600" cy="4898136"/>
          </a:xfrm>
        </p:spPr>
        <p:txBody>
          <a:bodyPr/>
          <a:lstStyle/>
          <a:p>
            <a:pPr marL="109728" lvl="0" indent="0">
              <a:buNone/>
            </a:pPr>
            <a:r>
              <a:rPr lang="en-US" dirty="0" smtClean="0"/>
              <a:t>R.S. 47:6020</a:t>
            </a:r>
          </a:p>
          <a:p>
            <a:pPr marL="109728" lvl="0" indent="0">
              <a:buNone/>
            </a:pPr>
            <a:r>
              <a:rPr lang="en-US" dirty="0" smtClean="0"/>
              <a:t>Acts 2023, No. 253</a:t>
            </a:r>
          </a:p>
          <a:p>
            <a:pPr marL="109728" lvl="0" indent="0">
              <a:buNone/>
            </a:pPr>
            <a:endParaRPr lang="en-US" dirty="0" smtClean="0"/>
          </a:p>
          <a:p>
            <a:pPr lvl="0"/>
            <a:r>
              <a:rPr lang="en-US" dirty="0" smtClean="0"/>
              <a:t>Effective </a:t>
            </a:r>
            <a:r>
              <a:rPr lang="en-US" dirty="0"/>
              <a:t>for taxable periods beginning on or after January 1, </a:t>
            </a:r>
            <a:r>
              <a:rPr lang="en-US" dirty="0" smtClean="0"/>
              <a:t>2024</a:t>
            </a:r>
          </a:p>
          <a:p>
            <a:pPr lvl="0"/>
            <a:r>
              <a:rPr lang="en-US" dirty="0" smtClean="0"/>
              <a:t>Extends sunset to July 1, 2030</a:t>
            </a:r>
          </a:p>
          <a:p>
            <a:pPr lvl="0"/>
            <a:r>
              <a:rPr lang="en-US" dirty="0" smtClean="0"/>
              <a:t>Removes </a:t>
            </a:r>
            <a:r>
              <a:rPr lang="en-US" dirty="0"/>
              <a:t>the provisions referencing requirements under the federal opportunity zones. </a:t>
            </a:r>
          </a:p>
          <a:p>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55</a:t>
            </a:fld>
            <a:endParaRPr lang="en-US" dirty="0"/>
          </a:p>
        </p:txBody>
      </p:sp>
    </p:spTree>
    <p:extLst>
      <p:ext uri="{BB962C8B-B14F-4D97-AF65-F5344CB8AC3E}">
        <p14:creationId xmlns:p14="http://schemas.microsoft.com/office/powerpoint/2010/main" val="36486180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a:t>Electric and Hybrid Vehicle Road Usage Fee </a:t>
            </a:r>
          </a:p>
        </p:txBody>
      </p:sp>
      <p:sp>
        <p:nvSpPr>
          <p:cNvPr id="4" name="Slide Number Placeholder 3"/>
          <p:cNvSpPr>
            <a:spLocks noGrp="1"/>
          </p:cNvSpPr>
          <p:nvPr>
            <p:ph type="sldNum" sz="quarter" idx="12"/>
          </p:nvPr>
        </p:nvSpPr>
        <p:spPr/>
        <p:txBody>
          <a:bodyPr/>
          <a:lstStyle/>
          <a:p>
            <a:fld id="{539C9D5E-84EF-4F27-BE7F-C078E51DAA12}" type="slidenum">
              <a:rPr lang="en-US" smtClean="0"/>
              <a:t>56</a:t>
            </a:fld>
            <a:endParaRPr lang="en-US" dirty="0"/>
          </a:p>
        </p:txBody>
      </p:sp>
    </p:spTree>
    <p:extLst>
      <p:ext uri="{BB962C8B-B14F-4D97-AF65-F5344CB8AC3E}">
        <p14:creationId xmlns:p14="http://schemas.microsoft.com/office/powerpoint/2010/main" val="312455515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fontScale="90000"/>
          </a:bodyPr>
          <a:lstStyle/>
          <a:p>
            <a:r>
              <a:rPr lang="en-US" dirty="0"/>
              <a:t>Electric and Hybrid Vehicle Road Usage Fee (R.S. 32:461)</a:t>
            </a:r>
          </a:p>
        </p:txBody>
      </p:sp>
      <p:sp>
        <p:nvSpPr>
          <p:cNvPr id="3" name="Text Placeholder 2"/>
          <p:cNvSpPr>
            <a:spLocks noGrp="1"/>
          </p:cNvSpPr>
          <p:nvPr>
            <p:ph idx="1"/>
          </p:nvPr>
        </p:nvSpPr>
        <p:spPr>
          <a:xfrm>
            <a:off x="457200" y="1828800"/>
            <a:ext cx="8229600" cy="4745736"/>
          </a:xfrm>
        </p:spPr>
        <p:txBody>
          <a:bodyPr>
            <a:normAutofit lnSpcReduction="10000"/>
          </a:bodyPr>
          <a:lstStyle/>
          <a:p>
            <a:r>
              <a:rPr lang="en-US" dirty="0" smtClean="0"/>
              <a:t>Act </a:t>
            </a:r>
            <a:r>
              <a:rPr lang="en-US" dirty="0"/>
              <a:t>578 of the 2022 Regular Legislative Session </a:t>
            </a:r>
            <a:r>
              <a:rPr lang="en-US" dirty="0" smtClean="0"/>
              <a:t>levied </a:t>
            </a:r>
            <a:r>
              <a:rPr lang="en-US" dirty="0"/>
              <a:t>a road usage fee to be paid by the owner or lessee of an electric or hybrid vehicle registered and operated in Louisiana during the calendar year. </a:t>
            </a:r>
            <a:endParaRPr lang="en-US" dirty="0" smtClean="0"/>
          </a:p>
          <a:p>
            <a:r>
              <a:rPr lang="en-US" dirty="0" smtClean="0"/>
              <a:t>The </a:t>
            </a:r>
            <a:r>
              <a:rPr lang="en-US" dirty="0"/>
              <a:t>fee is based on a calendar year and is prorated if the vehicle was owned or leased for less than a year. </a:t>
            </a:r>
            <a:endParaRPr lang="en-US" dirty="0" smtClean="0"/>
          </a:p>
          <a:p>
            <a:r>
              <a:rPr lang="en-US" dirty="0" smtClean="0"/>
              <a:t>The </a:t>
            </a:r>
            <a:r>
              <a:rPr lang="en-US" dirty="0"/>
              <a:t>fee is dedicated to state and local transportation and development funds and is to supplement the “road tax” paid on gas. </a:t>
            </a:r>
            <a:endParaRPr lang="en-US" dirty="0" smtClean="0"/>
          </a:p>
        </p:txBody>
      </p:sp>
      <p:sp>
        <p:nvSpPr>
          <p:cNvPr id="4" name="Slide Number Placeholder 3"/>
          <p:cNvSpPr>
            <a:spLocks noGrp="1"/>
          </p:cNvSpPr>
          <p:nvPr>
            <p:ph type="sldNum" sz="quarter" idx="12"/>
          </p:nvPr>
        </p:nvSpPr>
        <p:spPr/>
        <p:txBody>
          <a:bodyPr/>
          <a:lstStyle/>
          <a:p>
            <a:fld id="{539C9D5E-84EF-4F27-BE7F-C078E51DAA12}" type="slidenum">
              <a:rPr lang="en-US" smtClean="0"/>
              <a:t>57</a:t>
            </a:fld>
            <a:endParaRPr lang="en-US" dirty="0"/>
          </a:p>
        </p:txBody>
      </p:sp>
    </p:spTree>
    <p:extLst>
      <p:ext uri="{BB962C8B-B14F-4D97-AF65-F5344CB8AC3E}">
        <p14:creationId xmlns:p14="http://schemas.microsoft.com/office/powerpoint/2010/main" val="349709979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normAutofit fontScale="90000"/>
          </a:bodyPr>
          <a:lstStyle/>
          <a:p>
            <a:r>
              <a:rPr lang="en-US" b="1" dirty="0"/>
              <a:t>Electric and Hybrid Vehicle Road Usage Fee (R.S. 32:461)</a:t>
            </a:r>
            <a:endParaRPr lang="en-US" dirty="0"/>
          </a:p>
        </p:txBody>
      </p:sp>
      <p:graphicFrame>
        <p:nvGraphicFramePr>
          <p:cNvPr id="5" name="Content Placeholder 4"/>
          <p:cNvGraphicFramePr>
            <a:graphicFrameLocks noGrp="1"/>
          </p:cNvGraphicFramePr>
          <p:nvPr>
            <p:ph idx="1"/>
            <p:extLst/>
          </p:nvPr>
        </p:nvGraphicFramePr>
        <p:xfrm>
          <a:off x="609600" y="1752600"/>
          <a:ext cx="7772400" cy="5029200"/>
        </p:xfrm>
        <a:graphic>
          <a:graphicData uri="http://schemas.openxmlformats.org/drawingml/2006/table">
            <a:tbl>
              <a:tblPr firstRow="1" bandRow="1">
                <a:tableStyleId>{5C22544A-7EE6-4342-B048-85BDC9FD1C3A}</a:tableStyleId>
              </a:tblPr>
              <a:tblGrid>
                <a:gridCol w="2590800">
                  <a:extLst>
                    <a:ext uri="{9D8B030D-6E8A-4147-A177-3AD203B41FA5}">
                      <a16:colId xmlns:a16="http://schemas.microsoft.com/office/drawing/2014/main" val="3312877695"/>
                    </a:ext>
                  </a:extLst>
                </a:gridCol>
                <a:gridCol w="2590800">
                  <a:extLst>
                    <a:ext uri="{9D8B030D-6E8A-4147-A177-3AD203B41FA5}">
                      <a16:colId xmlns:a16="http://schemas.microsoft.com/office/drawing/2014/main" val="3531499733"/>
                    </a:ext>
                  </a:extLst>
                </a:gridCol>
                <a:gridCol w="2590800">
                  <a:extLst>
                    <a:ext uri="{9D8B030D-6E8A-4147-A177-3AD203B41FA5}">
                      <a16:colId xmlns:a16="http://schemas.microsoft.com/office/drawing/2014/main" val="2391725755"/>
                    </a:ext>
                  </a:extLst>
                </a:gridCol>
              </a:tblGrid>
              <a:tr h="571546">
                <a:tc>
                  <a:txBody>
                    <a:bodyPr/>
                    <a:lstStyle/>
                    <a:p>
                      <a:pPr algn="ctr"/>
                      <a:r>
                        <a:rPr lang="en-US" dirty="0" smtClean="0"/>
                        <a:t>Number of Months Registered</a:t>
                      </a:r>
                      <a:endParaRPr lang="en-US" dirty="0"/>
                    </a:p>
                  </a:txBody>
                  <a:tcPr/>
                </a:tc>
                <a:tc>
                  <a:txBody>
                    <a:bodyPr/>
                    <a:lstStyle/>
                    <a:p>
                      <a:pPr algn="ctr"/>
                      <a:r>
                        <a:rPr lang="en-US" dirty="0" smtClean="0"/>
                        <a:t>Fee for Electric Vehicles</a:t>
                      </a:r>
                      <a:endParaRPr lang="en-US" dirty="0"/>
                    </a:p>
                  </a:txBody>
                  <a:tcPr/>
                </a:tc>
                <a:tc>
                  <a:txBody>
                    <a:bodyPr/>
                    <a:lstStyle/>
                    <a:p>
                      <a:pPr algn="ctr"/>
                      <a:r>
                        <a:rPr lang="en-US" dirty="0" smtClean="0"/>
                        <a:t>Fee for Hybrid</a:t>
                      </a:r>
                      <a:r>
                        <a:rPr lang="en-US" baseline="0" dirty="0" smtClean="0"/>
                        <a:t> Vehicles</a:t>
                      </a:r>
                      <a:endParaRPr lang="en-US" dirty="0"/>
                    </a:p>
                  </a:txBody>
                  <a:tcPr/>
                </a:tc>
                <a:extLst>
                  <a:ext uri="{0D108BD9-81ED-4DB2-BD59-A6C34878D82A}">
                    <a16:rowId xmlns:a16="http://schemas.microsoft.com/office/drawing/2014/main" val="703553166"/>
                  </a:ext>
                </a:extLst>
              </a:tr>
              <a:tr h="326598">
                <a:tc>
                  <a:txBody>
                    <a:bodyPr/>
                    <a:lstStyle/>
                    <a:p>
                      <a:pPr algn="ctr"/>
                      <a:r>
                        <a:rPr lang="en-US" dirty="0" smtClean="0"/>
                        <a:t>1</a:t>
                      </a:r>
                      <a:endParaRPr lang="en-US" dirty="0"/>
                    </a:p>
                  </a:txBody>
                  <a:tcPr/>
                </a:tc>
                <a:tc>
                  <a:txBody>
                    <a:bodyPr/>
                    <a:lstStyle/>
                    <a:p>
                      <a:pPr algn="ctr"/>
                      <a:r>
                        <a:rPr lang="en-US" dirty="0" smtClean="0"/>
                        <a:t>$9</a:t>
                      </a:r>
                      <a:endParaRPr lang="en-US" dirty="0"/>
                    </a:p>
                  </a:txBody>
                  <a:tcPr/>
                </a:tc>
                <a:tc>
                  <a:txBody>
                    <a:bodyPr/>
                    <a:lstStyle/>
                    <a:p>
                      <a:pPr algn="ctr"/>
                      <a:r>
                        <a:rPr lang="en-US" dirty="0" smtClean="0"/>
                        <a:t>$5</a:t>
                      </a:r>
                      <a:endParaRPr lang="en-US" dirty="0"/>
                    </a:p>
                  </a:txBody>
                  <a:tcPr/>
                </a:tc>
                <a:extLst>
                  <a:ext uri="{0D108BD9-81ED-4DB2-BD59-A6C34878D82A}">
                    <a16:rowId xmlns:a16="http://schemas.microsoft.com/office/drawing/2014/main" val="54895679"/>
                  </a:ext>
                </a:extLst>
              </a:tr>
              <a:tr h="326598">
                <a:tc>
                  <a:txBody>
                    <a:bodyPr/>
                    <a:lstStyle/>
                    <a:p>
                      <a:pPr algn="ctr"/>
                      <a:r>
                        <a:rPr lang="en-US" dirty="0" smtClean="0"/>
                        <a:t>2</a:t>
                      </a:r>
                      <a:endParaRPr lang="en-US" dirty="0"/>
                    </a:p>
                  </a:txBody>
                  <a:tcPr/>
                </a:tc>
                <a:tc>
                  <a:txBody>
                    <a:bodyPr/>
                    <a:lstStyle/>
                    <a:p>
                      <a:pPr algn="ctr"/>
                      <a:r>
                        <a:rPr lang="en-US" dirty="0" smtClean="0"/>
                        <a:t>$18</a:t>
                      </a:r>
                    </a:p>
                  </a:txBody>
                  <a:tcPr/>
                </a:tc>
                <a:tc>
                  <a:txBody>
                    <a:bodyPr/>
                    <a:lstStyle/>
                    <a:p>
                      <a:pPr algn="ctr"/>
                      <a:r>
                        <a:rPr lang="en-US" dirty="0" smtClean="0"/>
                        <a:t>$10</a:t>
                      </a:r>
                      <a:endParaRPr lang="en-US" dirty="0"/>
                    </a:p>
                  </a:txBody>
                  <a:tcPr/>
                </a:tc>
                <a:extLst>
                  <a:ext uri="{0D108BD9-81ED-4DB2-BD59-A6C34878D82A}">
                    <a16:rowId xmlns:a16="http://schemas.microsoft.com/office/drawing/2014/main" val="514322944"/>
                  </a:ext>
                </a:extLst>
              </a:tr>
              <a:tr h="326598">
                <a:tc>
                  <a:txBody>
                    <a:bodyPr/>
                    <a:lstStyle/>
                    <a:p>
                      <a:pPr algn="ctr"/>
                      <a:r>
                        <a:rPr lang="en-US" dirty="0" smtClean="0"/>
                        <a:t>3</a:t>
                      </a:r>
                      <a:endParaRPr lang="en-US" dirty="0"/>
                    </a:p>
                  </a:txBody>
                  <a:tcPr/>
                </a:tc>
                <a:tc>
                  <a:txBody>
                    <a:bodyPr/>
                    <a:lstStyle/>
                    <a:p>
                      <a:pPr algn="ctr"/>
                      <a:r>
                        <a:rPr lang="en-US" dirty="0" smtClean="0"/>
                        <a:t>$28</a:t>
                      </a:r>
                      <a:endParaRPr lang="en-US" dirty="0"/>
                    </a:p>
                  </a:txBody>
                  <a:tcPr/>
                </a:tc>
                <a:tc>
                  <a:txBody>
                    <a:bodyPr/>
                    <a:lstStyle/>
                    <a:p>
                      <a:pPr algn="ctr"/>
                      <a:r>
                        <a:rPr lang="en-US" dirty="0" smtClean="0"/>
                        <a:t>$15</a:t>
                      </a:r>
                      <a:endParaRPr lang="en-US" dirty="0"/>
                    </a:p>
                  </a:txBody>
                  <a:tcPr/>
                </a:tc>
                <a:extLst>
                  <a:ext uri="{0D108BD9-81ED-4DB2-BD59-A6C34878D82A}">
                    <a16:rowId xmlns:a16="http://schemas.microsoft.com/office/drawing/2014/main" val="498754803"/>
                  </a:ext>
                </a:extLst>
              </a:tr>
              <a:tr h="326598">
                <a:tc>
                  <a:txBody>
                    <a:bodyPr/>
                    <a:lstStyle/>
                    <a:p>
                      <a:pPr algn="ctr"/>
                      <a:r>
                        <a:rPr lang="en-US" dirty="0" smtClean="0"/>
                        <a:t>4</a:t>
                      </a:r>
                      <a:endParaRPr lang="en-US" dirty="0"/>
                    </a:p>
                  </a:txBody>
                  <a:tcPr/>
                </a:tc>
                <a:tc>
                  <a:txBody>
                    <a:bodyPr/>
                    <a:lstStyle/>
                    <a:p>
                      <a:pPr algn="ctr"/>
                      <a:r>
                        <a:rPr lang="en-US" dirty="0" smtClean="0"/>
                        <a:t>$37</a:t>
                      </a:r>
                      <a:endParaRPr lang="en-US" dirty="0"/>
                    </a:p>
                  </a:txBody>
                  <a:tcPr/>
                </a:tc>
                <a:tc>
                  <a:txBody>
                    <a:bodyPr/>
                    <a:lstStyle/>
                    <a:p>
                      <a:pPr algn="ctr"/>
                      <a:r>
                        <a:rPr lang="en-US" dirty="0" smtClean="0"/>
                        <a:t>$20</a:t>
                      </a:r>
                      <a:endParaRPr lang="en-US" dirty="0"/>
                    </a:p>
                  </a:txBody>
                  <a:tcPr/>
                </a:tc>
                <a:extLst>
                  <a:ext uri="{0D108BD9-81ED-4DB2-BD59-A6C34878D82A}">
                    <a16:rowId xmlns:a16="http://schemas.microsoft.com/office/drawing/2014/main" val="4275504384"/>
                  </a:ext>
                </a:extLst>
              </a:tr>
              <a:tr h="326598">
                <a:tc>
                  <a:txBody>
                    <a:bodyPr/>
                    <a:lstStyle/>
                    <a:p>
                      <a:pPr algn="ctr"/>
                      <a:r>
                        <a:rPr lang="en-US" dirty="0" smtClean="0"/>
                        <a:t>5</a:t>
                      </a:r>
                      <a:endParaRPr lang="en-US" dirty="0"/>
                    </a:p>
                  </a:txBody>
                  <a:tcPr/>
                </a:tc>
                <a:tc>
                  <a:txBody>
                    <a:bodyPr/>
                    <a:lstStyle/>
                    <a:p>
                      <a:pPr algn="ctr"/>
                      <a:r>
                        <a:rPr lang="en-US" dirty="0" smtClean="0"/>
                        <a:t>$46</a:t>
                      </a:r>
                      <a:endParaRPr lang="en-US" dirty="0"/>
                    </a:p>
                  </a:txBody>
                  <a:tcPr/>
                </a:tc>
                <a:tc>
                  <a:txBody>
                    <a:bodyPr/>
                    <a:lstStyle/>
                    <a:p>
                      <a:pPr algn="ctr"/>
                      <a:r>
                        <a:rPr lang="en-US" dirty="0" smtClean="0"/>
                        <a:t>$25</a:t>
                      </a:r>
                      <a:endParaRPr lang="en-US" dirty="0"/>
                    </a:p>
                  </a:txBody>
                  <a:tcPr/>
                </a:tc>
                <a:extLst>
                  <a:ext uri="{0D108BD9-81ED-4DB2-BD59-A6C34878D82A}">
                    <a16:rowId xmlns:a16="http://schemas.microsoft.com/office/drawing/2014/main" val="1491641793"/>
                  </a:ext>
                </a:extLst>
              </a:tr>
              <a:tr h="326598">
                <a:tc>
                  <a:txBody>
                    <a:bodyPr/>
                    <a:lstStyle/>
                    <a:p>
                      <a:pPr algn="ctr"/>
                      <a:r>
                        <a:rPr lang="en-US" dirty="0" smtClean="0"/>
                        <a:t>6</a:t>
                      </a:r>
                      <a:endParaRPr lang="en-US" dirty="0"/>
                    </a:p>
                  </a:txBody>
                  <a:tcPr/>
                </a:tc>
                <a:tc>
                  <a:txBody>
                    <a:bodyPr/>
                    <a:lstStyle/>
                    <a:p>
                      <a:pPr algn="ctr"/>
                      <a:r>
                        <a:rPr lang="en-US" dirty="0" smtClean="0"/>
                        <a:t>$55</a:t>
                      </a:r>
                      <a:endParaRPr lang="en-US" dirty="0"/>
                    </a:p>
                  </a:txBody>
                  <a:tcPr/>
                </a:tc>
                <a:tc>
                  <a:txBody>
                    <a:bodyPr/>
                    <a:lstStyle/>
                    <a:p>
                      <a:pPr algn="ctr"/>
                      <a:r>
                        <a:rPr lang="en-US" dirty="0" smtClean="0"/>
                        <a:t>$30</a:t>
                      </a:r>
                      <a:endParaRPr lang="en-US" dirty="0"/>
                    </a:p>
                  </a:txBody>
                  <a:tcPr/>
                </a:tc>
                <a:extLst>
                  <a:ext uri="{0D108BD9-81ED-4DB2-BD59-A6C34878D82A}">
                    <a16:rowId xmlns:a16="http://schemas.microsoft.com/office/drawing/2014/main" val="3891565884"/>
                  </a:ext>
                </a:extLst>
              </a:tr>
              <a:tr h="326598">
                <a:tc>
                  <a:txBody>
                    <a:bodyPr/>
                    <a:lstStyle/>
                    <a:p>
                      <a:pPr algn="ctr"/>
                      <a:r>
                        <a:rPr lang="en-US" dirty="0" smtClean="0"/>
                        <a:t>7</a:t>
                      </a:r>
                      <a:endParaRPr lang="en-US" dirty="0"/>
                    </a:p>
                  </a:txBody>
                  <a:tcPr/>
                </a:tc>
                <a:tc>
                  <a:txBody>
                    <a:bodyPr/>
                    <a:lstStyle/>
                    <a:p>
                      <a:pPr algn="ctr"/>
                      <a:r>
                        <a:rPr lang="en-US" dirty="0" smtClean="0"/>
                        <a:t>$64</a:t>
                      </a:r>
                      <a:endParaRPr lang="en-US" dirty="0"/>
                    </a:p>
                  </a:txBody>
                  <a:tcPr/>
                </a:tc>
                <a:tc>
                  <a:txBody>
                    <a:bodyPr/>
                    <a:lstStyle/>
                    <a:p>
                      <a:pPr algn="ctr"/>
                      <a:r>
                        <a:rPr lang="en-US" dirty="0" smtClean="0"/>
                        <a:t>$35</a:t>
                      </a:r>
                      <a:endParaRPr lang="en-US" dirty="0"/>
                    </a:p>
                  </a:txBody>
                  <a:tcPr/>
                </a:tc>
                <a:extLst>
                  <a:ext uri="{0D108BD9-81ED-4DB2-BD59-A6C34878D82A}">
                    <a16:rowId xmlns:a16="http://schemas.microsoft.com/office/drawing/2014/main" val="4201750594"/>
                  </a:ext>
                </a:extLst>
              </a:tr>
              <a:tr h="326598">
                <a:tc>
                  <a:txBody>
                    <a:bodyPr/>
                    <a:lstStyle/>
                    <a:p>
                      <a:pPr algn="ctr"/>
                      <a:r>
                        <a:rPr lang="en-US" dirty="0" smtClean="0"/>
                        <a:t>8</a:t>
                      </a:r>
                      <a:endParaRPr lang="en-US" dirty="0"/>
                    </a:p>
                  </a:txBody>
                  <a:tcPr/>
                </a:tc>
                <a:tc>
                  <a:txBody>
                    <a:bodyPr/>
                    <a:lstStyle/>
                    <a:p>
                      <a:pPr algn="ctr"/>
                      <a:r>
                        <a:rPr lang="en-US" dirty="0" smtClean="0"/>
                        <a:t>$73</a:t>
                      </a:r>
                      <a:endParaRPr lang="en-US" dirty="0"/>
                    </a:p>
                  </a:txBody>
                  <a:tcPr/>
                </a:tc>
                <a:tc>
                  <a:txBody>
                    <a:bodyPr/>
                    <a:lstStyle/>
                    <a:p>
                      <a:pPr algn="ctr"/>
                      <a:r>
                        <a:rPr lang="en-US" dirty="0" smtClean="0"/>
                        <a:t>$40</a:t>
                      </a:r>
                      <a:endParaRPr lang="en-US" dirty="0"/>
                    </a:p>
                  </a:txBody>
                  <a:tcPr/>
                </a:tc>
                <a:extLst>
                  <a:ext uri="{0D108BD9-81ED-4DB2-BD59-A6C34878D82A}">
                    <a16:rowId xmlns:a16="http://schemas.microsoft.com/office/drawing/2014/main" val="3538693018"/>
                  </a:ext>
                </a:extLst>
              </a:tr>
              <a:tr h="326598">
                <a:tc>
                  <a:txBody>
                    <a:bodyPr/>
                    <a:lstStyle/>
                    <a:p>
                      <a:pPr algn="ctr"/>
                      <a:r>
                        <a:rPr lang="en-US" dirty="0" smtClean="0"/>
                        <a:t>9</a:t>
                      </a:r>
                      <a:endParaRPr lang="en-US" dirty="0"/>
                    </a:p>
                  </a:txBody>
                  <a:tcPr/>
                </a:tc>
                <a:tc>
                  <a:txBody>
                    <a:bodyPr/>
                    <a:lstStyle/>
                    <a:p>
                      <a:pPr algn="ctr"/>
                      <a:r>
                        <a:rPr lang="en-US" dirty="0" smtClean="0"/>
                        <a:t>$82</a:t>
                      </a:r>
                      <a:endParaRPr lang="en-US" dirty="0"/>
                    </a:p>
                  </a:txBody>
                  <a:tcPr/>
                </a:tc>
                <a:tc>
                  <a:txBody>
                    <a:bodyPr/>
                    <a:lstStyle/>
                    <a:p>
                      <a:pPr algn="ctr"/>
                      <a:r>
                        <a:rPr lang="en-US" dirty="0" smtClean="0"/>
                        <a:t>$45</a:t>
                      </a:r>
                      <a:endParaRPr lang="en-US" dirty="0"/>
                    </a:p>
                  </a:txBody>
                  <a:tcPr/>
                </a:tc>
                <a:extLst>
                  <a:ext uri="{0D108BD9-81ED-4DB2-BD59-A6C34878D82A}">
                    <a16:rowId xmlns:a16="http://schemas.microsoft.com/office/drawing/2014/main" val="30726070"/>
                  </a:ext>
                </a:extLst>
              </a:tr>
              <a:tr h="326598">
                <a:tc>
                  <a:txBody>
                    <a:bodyPr/>
                    <a:lstStyle/>
                    <a:p>
                      <a:pPr algn="ctr"/>
                      <a:r>
                        <a:rPr lang="en-US" dirty="0" smtClean="0"/>
                        <a:t>10</a:t>
                      </a:r>
                      <a:endParaRPr lang="en-US" dirty="0"/>
                    </a:p>
                  </a:txBody>
                  <a:tcPr/>
                </a:tc>
                <a:tc>
                  <a:txBody>
                    <a:bodyPr/>
                    <a:lstStyle/>
                    <a:p>
                      <a:pPr algn="ctr"/>
                      <a:r>
                        <a:rPr lang="en-US" dirty="0" smtClean="0"/>
                        <a:t>$92</a:t>
                      </a:r>
                      <a:endParaRPr lang="en-US" dirty="0"/>
                    </a:p>
                  </a:txBody>
                  <a:tcPr/>
                </a:tc>
                <a:tc>
                  <a:txBody>
                    <a:bodyPr/>
                    <a:lstStyle/>
                    <a:p>
                      <a:pPr algn="ctr"/>
                      <a:r>
                        <a:rPr lang="en-US" dirty="0" smtClean="0"/>
                        <a:t>$40</a:t>
                      </a:r>
                      <a:endParaRPr lang="en-US" dirty="0"/>
                    </a:p>
                  </a:txBody>
                  <a:tcPr/>
                </a:tc>
                <a:extLst>
                  <a:ext uri="{0D108BD9-81ED-4DB2-BD59-A6C34878D82A}">
                    <a16:rowId xmlns:a16="http://schemas.microsoft.com/office/drawing/2014/main" val="1760326883"/>
                  </a:ext>
                </a:extLst>
              </a:tr>
              <a:tr h="326598">
                <a:tc>
                  <a:txBody>
                    <a:bodyPr/>
                    <a:lstStyle/>
                    <a:p>
                      <a:pPr algn="ctr"/>
                      <a:r>
                        <a:rPr lang="en-US" dirty="0" smtClean="0"/>
                        <a:t>11</a:t>
                      </a:r>
                      <a:endParaRPr lang="en-US" dirty="0"/>
                    </a:p>
                  </a:txBody>
                  <a:tcPr/>
                </a:tc>
                <a:tc>
                  <a:txBody>
                    <a:bodyPr/>
                    <a:lstStyle/>
                    <a:p>
                      <a:pPr algn="ctr"/>
                      <a:r>
                        <a:rPr lang="en-US" dirty="0" smtClean="0"/>
                        <a:t>$101</a:t>
                      </a:r>
                      <a:endParaRPr lang="en-US" dirty="0"/>
                    </a:p>
                  </a:txBody>
                  <a:tcPr/>
                </a:tc>
                <a:tc>
                  <a:txBody>
                    <a:bodyPr/>
                    <a:lstStyle/>
                    <a:p>
                      <a:pPr algn="ctr"/>
                      <a:r>
                        <a:rPr lang="en-US" dirty="0" smtClean="0"/>
                        <a:t>$55</a:t>
                      </a:r>
                      <a:endParaRPr lang="en-US" dirty="0"/>
                    </a:p>
                  </a:txBody>
                  <a:tcPr/>
                </a:tc>
                <a:extLst>
                  <a:ext uri="{0D108BD9-81ED-4DB2-BD59-A6C34878D82A}">
                    <a16:rowId xmlns:a16="http://schemas.microsoft.com/office/drawing/2014/main" val="2922363140"/>
                  </a:ext>
                </a:extLst>
              </a:tr>
              <a:tr h="326598">
                <a:tc>
                  <a:txBody>
                    <a:bodyPr/>
                    <a:lstStyle/>
                    <a:p>
                      <a:pPr algn="ctr"/>
                      <a:r>
                        <a:rPr lang="en-US" dirty="0" smtClean="0"/>
                        <a:t>12</a:t>
                      </a:r>
                      <a:endParaRPr lang="en-US" dirty="0"/>
                    </a:p>
                  </a:txBody>
                  <a:tcPr/>
                </a:tc>
                <a:tc>
                  <a:txBody>
                    <a:bodyPr/>
                    <a:lstStyle/>
                    <a:p>
                      <a:pPr algn="ctr"/>
                      <a:r>
                        <a:rPr lang="en-US" dirty="0" smtClean="0"/>
                        <a:t>$110</a:t>
                      </a:r>
                      <a:endParaRPr lang="en-US" dirty="0"/>
                    </a:p>
                  </a:txBody>
                  <a:tcPr/>
                </a:tc>
                <a:tc>
                  <a:txBody>
                    <a:bodyPr/>
                    <a:lstStyle/>
                    <a:p>
                      <a:pPr algn="ctr"/>
                      <a:r>
                        <a:rPr lang="en-US" dirty="0" smtClean="0"/>
                        <a:t>$60</a:t>
                      </a:r>
                      <a:endParaRPr lang="en-US" dirty="0"/>
                    </a:p>
                  </a:txBody>
                  <a:tcPr/>
                </a:tc>
                <a:extLst>
                  <a:ext uri="{0D108BD9-81ED-4DB2-BD59-A6C34878D82A}">
                    <a16:rowId xmlns:a16="http://schemas.microsoft.com/office/drawing/2014/main" val="4074721512"/>
                  </a:ext>
                </a:extLst>
              </a:tr>
            </a:tbl>
          </a:graphicData>
        </a:graphic>
      </p:graphicFrame>
      <p:sp>
        <p:nvSpPr>
          <p:cNvPr id="4" name="Slide Number Placeholder 3"/>
          <p:cNvSpPr>
            <a:spLocks noGrp="1"/>
          </p:cNvSpPr>
          <p:nvPr>
            <p:ph type="sldNum" sz="quarter" idx="12"/>
          </p:nvPr>
        </p:nvSpPr>
        <p:spPr/>
        <p:txBody>
          <a:bodyPr/>
          <a:lstStyle/>
          <a:p>
            <a:fld id="{539C9D5E-84EF-4F27-BE7F-C078E51DAA12}" type="slidenum">
              <a:rPr lang="en-US" smtClean="0"/>
              <a:t>58</a:t>
            </a:fld>
            <a:endParaRPr lang="en-US" dirty="0"/>
          </a:p>
        </p:txBody>
      </p:sp>
    </p:spTree>
    <p:extLst>
      <p:ext uri="{BB962C8B-B14F-4D97-AF65-F5344CB8AC3E}">
        <p14:creationId xmlns:p14="http://schemas.microsoft.com/office/powerpoint/2010/main" val="340689008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775328"/>
            <a:ext cx="8229600" cy="1066800"/>
          </a:xfrm>
        </p:spPr>
        <p:txBody>
          <a:bodyPr>
            <a:normAutofit fontScale="90000"/>
          </a:bodyPr>
          <a:lstStyle/>
          <a:p>
            <a:r>
              <a:rPr lang="en-US" b="1" dirty="0"/>
              <a:t>Electric and Hybrid Vehicle Road Usage Fee (R.S. 32:461)</a:t>
            </a:r>
            <a:endParaRPr lang="en-US" dirty="0"/>
          </a:p>
        </p:txBody>
      </p:sp>
      <p:sp>
        <p:nvSpPr>
          <p:cNvPr id="3" name="Text Placeholder 2"/>
          <p:cNvSpPr>
            <a:spLocks noGrp="1"/>
          </p:cNvSpPr>
          <p:nvPr>
            <p:ph idx="1"/>
          </p:nvPr>
        </p:nvSpPr>
        <p:spPr>
          <a:xfrm>
            <a:off x="381000" y="2438400"/>
            <a:ext cx="8229600" cy="3907536"/>
          </a:xfrm>
        </p:spPr>
        <p:txBody>
          <a:bodyPr>
            <a:normAutofit/>
          </a:bodyPr>
          <a:lstStyle/>
          <a:p>
            <a:pPr fontAlgn="t"/>
            <a:r>
              <a:rPr lang="en-US" sz="2400" dirty="0"/>
              <a:t>For additional information, see LAC </a:t>
            </a:r>
            <a:r>
              <a:rPr lang="en-US" sz="2400" dirty="0" smtClean="0"/>
              <a:t>61:I.5501</a:t>
            </a:r>
          </a:p>
          <a:p>
            <a:pPr lvl="1" fontAlgn="t"/>
            <a:r>
              <a:rPr lang="en-US" sz="2200" dirty="0"/>
              <a:t>Notice of Intent was published in </a:t>
            </a:r>
            <a:r>
              <a:rPr lang="en-US" sz="2200" dirty="0" smtClean="0"/>
              <a:t>September </a:t>
            </a:r>
          </a:p>
          <a:p>
            <a:pPr fontAlgn="t"/>
            <a:r>
              <a:rPr lang="en-US" sz="2400" dirty="0"/>
              <a:t>Form R-19000, </a:t>
            </a:r>
            <a:r>
              <a:rPr lang="en-US" sz="2400" i="1" dirty="0"/>
              <a:t>Electric and Hybrid Vehicle Road Usage </a:t>
            </a:r>
            <a:r>
              <a:rPr lang="en-US" sz="2400" i="1" dirty="0" smtClean="0"/>
              <a:t>Fee</a:t>
            </a:r>
            <a:r>
              <a:rPr lang="en-US" sz="2400" dirty="0" smtClean="0"/>
              <a:t>, is used in most cases.  (See next slide)</a:t>
            </a:r>
          </a:p>
          <a:p>
            <a:pPr fontAlgn="t"/>
            <a:r>
              <a:rPr lang="en-US" sz="2400" dirty="0" smtClean="0"/>
              <a:t>Form </a:t>
            </a:r>
            <a:r>
              <a:rPr lang="en-US" sz="2400" dirty="0"/>
              <a:t>19000A, </a:t>
            </a:r>
            <a:r>
              <a:rPr lang="en-US" sz="2400" i="1" dirty="0"/>
              <a:t>Schedule A for Electric </a:t>
            </a:r>
            <a:r>
              <a:rPr lang="en-US" sz="2400" i="1" dirty="0" smtClean="0"/>
              <a:t>and Hybrid </a:t>
            </a:r>
            <a:r>
              <a:rPr lang="en-US" sz="2400" i="1" dirty="0"/>
              <a:t>Vehicle Road Usage </a:t>
            </a:r>
            <a:r>
              <a:rPr lang="en-US" sz="2400" i="1" dirty="0" smtClean="0"/>
              <a:t>Fee, </a:t>
            </a:r>
            <a:r>
              <a:rPr lang="en-US" sz="2400" dirty="0" smtClean="0"/>
              <a:t>provides the details per vehicle and is attached to the R-19000.</a:t>
            </a:r>
          </a:p>
          <a:p>
            <a:pPr lvl="1" fontAlgn="t"/>
            <a:r>
              <a:rPr lang="en-US" sz="2200" dirty="0" smtClean="0"/>
              <a:t>It is page </a:t>
            </a:r>
            <a:r>
              <a:rPr lang="en-US" sz="2200" dirty="0"/>
              <a:t>2 of Form </a:t>
            </a:r>
            <a:r>
              <a:rPr lang="en-US" sz="2200" dirty="0" smtClean="0"/>
              <a:t>R-19000. </a:t>
            </a:r>
          </a:p>
          <a:p>
            <a:pPr lvl="1" fontAlgn="t"/>
            <a:r>
              <a:rPr lang="en-US" sz="2200" dirty="0" smtClean="0"/>
              <a:t>Form accommodates 2 vehicles. You can attached additional copies to Form R-19000 if needed.</a:t>
            </a:r>
            <a:endParaRPr lang="en-US" sz="2200" dirty="0"/>
          </a:p>
        </p:txBody>
      </p:sp>
      <p:sp>
        <p:nvSpPr>
          <p:cNvPr id="4" name="Slide Number Placeholder 3"/>
          <p:cNvSpPr>
            <a:spLocks noGrp="1"/>
          </p:cNvSpPr>
          <p:nvPr>
            <p:ph type="sldNum" sz="quarter" idx="12"/>
          </p:nvPr>
        </p:nvSpPr>
        <p:spPr/>
        <p:txBody>
          <a:bodyPr/>
          <a:lstStyle/>
          <a:p>
            <a:fld id="{539C9D5E-84EF-4F27-BE7F-C078E51DAA12}" type="slidenum">
              <a:rPr lang="en-US" smtClean="0"/>
              <a:t>59</a:t>
            </a:fld>
            <a:endParaRPr lang="en-US" dirty="0"/>
          </a:p>
        </p:txBody>
      </p:sp>
    </p:spTree>
    <p:extLst>
      <p:ext uri="{BB962C8B-B14F-4D97-AF65-F5344CB8AC3E}">
        <p14:creationId xmlns:p14="http://schemas.microsoft.com/office/powerpoint/2010/main" val="470703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393" y="368032"/>
            <a:ext cx="8229600" cy="1066800"/>
          </a:xfrm>
        </p:spPr>
        <p:txBody>
          <a:bodyPr>
            <a:normAutofit fontScale="90000"/>
          </a:bodyPr>
          <a:lstStyle/>
          <a:p>
            <a:r>
              <a:rPr lang="it-IT" dirty="0" smtClean="0"/>
              <a:t>2023 </a:t>
            </a:r>
            <a:r>
              <a:rPr lang="it-IT" dirty="0"/>
              <a:t>Corporation Income &amp;</a:t>
            </a:r>
            <a:br>
              <a:rPr lang="it-IT" dirty="0"/>
            </a:br>
            <a:r>
              <a:rPr lang="it-IT" dirty="0" smtClean="0"/>
              <a:t>2024 </a:t>
            </a:r>
            <a:r>
              <a:rPr lang="it-IT" dirty="0"/>
              <a:t>Franchise Tax</a:t>
            </a:r>
            <a:endParaRPr lang="en-US" dirty="0"/>
          </a:p>
        </p:txBody>
      </p:sp>
      <p:sp>
        <p:nvSpPr>
          <p:cNvPr id="3" name="Content Placeholder 2"/>
          <p:cNvSpPr>
            <a:spLocks noGrp="1"/>
          </p:cNvSpPr>
          <p:nvPr>
            <p:ph idx="1"/>
          </p:nvPr>
        </p:nvSpPr>
        <p:spPr>
          <a:xfrm>
            <a:off x="432815" y="1275976"/>
            <a:ext cx="8242178" cy="877048"/>
          </a:xfrm>
        </p:spPr>
        <p:txBody>
          <a:bodyPr>
            <a:normAutofit/>
          </a:bodyPr>
          <a:lstStyle/>
          <a:p>
            <a:endParaRPr lang="en-US" dirty="0" smtClean="0"/>
          </a:p>
          <a:p>
            <a:pPr lvl="2"/>
            <a:endParaRPr lang="en-US" dirty="0" smtClean="0"/>
          </a:p>
          <a:p>
            <a:pPr lvl="1"/>
            <a:endParaRPr lang="en-US" dirty="0" smtClean="0"/>
          </a:p>
          <a:p>
            <a:pPr lvl="1"/>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6</a:t>
            </a:fld>
            <a:endParaRPr lang="en-US" dirty="0"/>
          </a:p>
        </p:txBody>
      </p:sp>
      <p:sp>
        <p:nvSpPr>
          <p:cNvPr id="6" name="TextBox 5"/>
          <p:cNvSpPr txBox="1"/>
          <p:nvPr/>
        </p:nvSpPr>
        <p:spPr>
          <a:xfrm>
            <a:off x="533400" y="2346548"/>
            <a:ext cx="8001000" cy="2677656"/>
          </a:xfrm>
          <a:prstGeom prst="rect">
            <a:avLst/>
          </a:prstGeom>
          <a:noFill/>
        </p:spPr>
        <p:txBody>
          <a:bodyPr wrap="square" rtlCol="0">
            <a:spAutoFit/>
          </a:bodyPr>
          <a:lstStyle/>
          <a:p>
            <a:r>
              <a:rPr lang="en-US" sz="2400" b="1" dirty="0"/>
              <a:t>Schedule D – Computation of Louisiana Net </a:t>
            </a:r>
            <a:r>
              <a:rPr lang="en-US" sz="2400" b="1" dirty="0" smtClean="0"/>
              <a:t>Income</a:t>
            </a:r>
          </a:p>
          <a:p>
            <a:endParaRPr lang="en-US" sz="2400" b="1" dirty="0"/>
          </a:p>
          <a:p>
            <a:pPr marL="285750" indent="-285750">
              <a:buFont typeface="Arial" panose="020B0604020202020204" pitchFamily="34" charset="0"/>
              <a:buChar char="•"/>
            </a:pPr>
            <a:r>
              <a:rPr lang="en-US" sz="2400" b="1" dirty="0"/>
              <a:t>Energy Efficient Commercial Buildings Deduction- Line 23 - </a:t>
            </a:r>
            <a:r>
              <a:rPr lang="en-US" sz="2400" dirty="0"/>
              <a:t>This deduction was added to Schedule D to correspond to the change made on Federal Form 1120.</a:t>
            </a:r>
          </a:p>
        </p:txBody>
      </p:sp>
    </p:spTree>
    <p:extLst>
      <p:ext uri="{BB962C8B-B14F-4D97-AF65-F5344CB8AC3E}">
        <p14:creationId xmlns:p14="http://schemas.microsoft.com/office/powerpoint/2010/main" val="2449104568"/>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3650" y="679316"/>
            <a:ext cx="8229600" cy="1066800"/>
          </a:xfrm>
        </p:spPr>
        <p:txBody>
          <a:bodyPr>
            <a:normAutofit fontScale="90000"/>
          </a:bodyPr>
          <a:lstStyle/>
          <a:p>
            <a:r>
              <a:rPr lang="en-US" b="1" dirty="0"/>
              <a:t>Electric and Hybrid Vehicle Road Usage Fee (R.S. 32:461)</a:t>
            </a:r>
            <a:endParaRPr lang="en-US" dirty="0"/>
          </a:p>
        </p:txBody>
      </p:sp>
      <p:pic>
        <p:nvPicPr>
          <p:cNvPr id="5" name="Content Placeholder 4"/>
          <p:cNvPicPr>
            <a:picLocks noGrp="1" noChangeAspect="1"/>
          </p:cNvPicPr>
          <p:nvPr>
            <p:ph idx="1"/>
          </p:nvPr>
        </p:nvPicPr>
        <p:blipFill>
          <a:blip r:embed="rId3"/>
          <a:stretch>
            <a:fillRect/>
          </a:stretch>
        </p:blipFill>
        <p:spPr>
          <a:xfrm>
            <a:off x="138581" y="2057400"/>
            <a:ext cx="8979738" cy="3886935"/>
          </a:xfrm>
          <a:prstGeom prst="rect">
            <a:avLst/>
          </a:prstGeom>
        </p:spPr>
      </p:pic>
      <p:sp>
        <p:nvSpPr>
          <p:cNvPr id="4" name="Slide Number Placeholder 3"/>
          <p:cNvSpPr>
            <a:spLocks noGrp="1"/>
          </p:cNvSpPr>
          <p:nvPr>
            <p:ph type="sldNum" sz="quarter" idx="12"/>
          </p:nvPr>
        </p:nvSpPr>
        <p:spPr/>
        <p:txBody>
          <a:bodyPr/>
          <a:lstStyle/>
          <a:p>
            <a:fld id="{539C9D5E-84EF-4F27-BE7F-C078E51DAA12}" type="slidenum">
              <a:rPr lang="en-US" smtClean="0"/>
              <a:t>60</a:t>
            </a:fld>
            <a:endParaRPr lang="en-US" dirty="0"/>
          </a:p>
        </p:txBody>
      </p:sp>
    </p:spTree>
    <p:extLst>
      <p:ext uri="{BB962C8B-B14F-4D97-AF65-F5344CB8AC3E}">
        <p14:creationId xmlns:p14="http://schemas.microsoft.com/office/powerpoint/2010/main" val="419943736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9900" y="775328"/>
            <a:ext cx="8229600" cy="1066800"/>
          </a:xfrm>
        </p:spPr>
        <p:txBody>
          <a:bodyPr>
            <a:normAutofit fontScale="90000"/>
          </a:bodyPr>
          <a:lstStyle/>
          <a:p>
            <a:r>
              <a:rPr lang="en-US" b="1" dirty="0"/>
              <a:t>Electric and Hybrid Vehicle Road Usage Fee (R.S. 32:461)</a:t>
            </a:r>
            <a:endParaRPr lang="en-US" dirty="0"/>
          </a:p>
        </p:txBody>
      </p:sp>
      <p:sp>
        <p:nvSpPr>
          <p:cNvPr id="3" name="Text Placeholder 2"/>
          <p:cNvSpPr>
            <a:spLocks noGrp="1"/>
          </p:cNvSpPr>
          <p:nvPr>
            <p:ph idx="1"/>
          </p:nvPr>
        </p:nvSpPr>
        <p:spPr>
          <a:xfrm>
            <a:off x="381000" y="2438400"/>
            <a:ext cx="8229600" cy="3907536"/>
          </a:xfrm>
        </p:spPr>
        <p:txBody>
          <a:bodyPr>
            <a:normAutofit/>
          </a:bodyPr>
          <a:lstStyle/>
          <a:p>
            <a:pPr fontAlgn="t"/>
            <a:r>
              <a:rPr lang="en-US" sz="2400" dirty="0" smtClean="0"/>
              <a:t>The fee is owned for any electric or hybrid vehicle as of January 1, 2023.</a:t>
            </a:r>
          </a:p>
          <a:p>
            <a:pPr fontAlgn="t"/>
            <a:r>
              <a:rPr lang="en-US" sz="2400" dirty="0" smtClean="0"/>
              <a:t>The </a:t>
            </a:r>
            <a:r>
              <a:rPr lang="en-US" sz="2400" dirty="0"/>
              <a:t>fee </a:t>
            </a:r>
            <a:r>
              <a:rPr lang="en-US" sz="2400" dirty="0" smtClean="0"/>
              <a:t>is due by May </a:t>
            </a:r>
            <a:r>
              <a:rPr lang="en-US" sz="2400" dirty="0"/>
              <a:t>15th </a:t>
            </a:r>
            <a:r>
              <a:rPr lang="en-US" sz="2400" dirty="0" smtClean="0"/>
              <a:t>for the prior calendar year. </a:t>
            </a:r>
          </a:p>
          <a:p>
            <a:pPr lvl="1" fontAlgn="t"/>
            <a:r>
              <a:rPr lang="en-US" sz="2000" dirty="0" smtClean="0"/>
              <a:t>The fee for 2023 can be paid starting January 16, 2024 and is due by May 15, 2024.</a:t>
            </a:r>
          </a:p>
          <a:p>
            <a:pPr lvl="1" fontAlgn="t"/>
            <a:r>
              <a:rPr lang="en-US" sz="2000" dirty="0" smtClean="0"/>
              <a:t>The fee for 2024 can be paid starting in February 2024 and is due May 15, 2025.</a:t>
            </a:r>
          </a:p>
          <a:p>
            <a:pPr fontAlgn="t"/>
            <a:r>
              <a:rPr lang="en-US" sz="2200" dirty="0" smtClean="0"/>
              <a:t>You can pay the fee:</a:t>
            </a:r>
          </a:p>
          <a:p>
            <a:pPr lvl="1" fontAlgn="t"/>
            <a:r>
              <a:rPr lang="en-US" sz="2000" dirty="0" smtClean="0"/>
              <a:t>After the end of the calendar year, or</a:t>
            </a:r>
          </a:p>
          <a:p>
            <a:pPr lvl="1" fontAlgn="t"/>
            <a:r>
              <a:rPr lang="en-US" sz="2000" dirty="0" smtClean="0"/>
              <a:t>Any time during the calendar year of ownership</a:t>
            </a:r>
          </a:p>
          <a:p>
            <a:pPr lvl="1" fontAlgn="t"/>
            <a:endParaRPr lang="en-US" sz="2000" dirty="0"/>
          </a:p>
        </p:txBody>
      </p:sp>
      <p:sp>
        <p:nvSpPr>
          <p:cNvPr id="4" name="Slide Number Placeholder 3"/>
          <p:cNvSpPr>
            <a:spLocks noGrp="1"/>
          </p:cNvSpPr>
          <p:nvPr>
            <p:ph type="sldNum" sz="quarter" idx="12"/>
          </p:nvPr>
        </p:nvSpPr>
        <p:spPr/>
        <p:txBody>
          <a:bodyPr/>
          <a:lstStyle/>
          <a:p>
            <a:fld id="{539C9D5E-84EF-4F27-BE7F-C078E51DAA12}" type="slidenum">
              <a:rPr lang="en-US" smtClean="0"/>
              <a:t>61</a:t>
            </a:fld>
            <a:endParaRPr lang="en-US" dirty="0"/>
          </a:p>
        </p:txBody>
      </p:sp>
    </p:spTree>
    <p:extLst>
      <p:ext uri="{BB962C8B-B14F-4D97-AF65-F5344CB8AC3E}">
        <p14:creationId xmlns:p14="http://schemas.microsoft.com/office/powerpoint/2010/main" val="4038746107"/>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6222"/>
            <a:ext cx="8229600" cy="1066800"/>
          </a:xfrm>
        </p:spPr>
        <p:txBody>
          <a:bodyPr>
            <a:normAutofit fontScale="90000"/>
          </a:bodyPr>
          <a:lstStyle/>
          <a:p>
            <a:r>
              <a:rPr lang="en-US" b="1" dirty="0"/>
              <a:t>Electric and Hybrid Vehicle Road Usage Fee (R.S. 32:461)</a:t>
            </a:r>
            <a:endParaRPr lang="en-US" dirty="0"/>
          </a:p>
        </p:txBody>
      </p:sp>
      <p:sp>
        <p:nvSpPr>
          <p:cNvPr id="3" name="Text Placeholder 2"/>
          <p:cNvSpPr>
            <a:spLocks noGrp="1"/>
          </p:cNvSpPr>
          <p:nvPr>
            <p:ph idx="1"/>
          </p:nvPr>
        </p:nvSpPr>
        <p:spPr>
          <a:xfrm>
            <a:off x="457200" y="1905000"/>
            <a:ext cx="8229600" cy="4800600"/>
          </a:xfrm>
        </p:spPr>
        <p:txBody>
          <a:bodyPr>
            <a:normAutofit fontScale="62500" lnSpcReduction="20000"/>
          </a:bodyPr>
          <a:lstStyle/>
          <a:p>
            <a:pPr marL="109728" indent="0" fontAlgn="t">
              <a:buNone/>
            </a:pPr>
            <a:r>
              <a:rPr lang="en-US" dirty="0"/>
              <a:t>INDIVIDUAL OWNERS/LESSEES</a:t>
            </a:r>
          </a:p>
          <a:p>
            <a:pPr fontAlgn="t"/>
            <a:r>
              <a:rPr lang="en-US" dirty="0"/>
              <a:t>Individual owners/lessees have two options to submit the </a:t>
            </a:r>
            <a:r>
              <a:rPr lang="en-US" dirty="0" smtClean="0"/>
              <a:t>fee:</a:t>
            </a:r>
            <a:endParaRPr lang="en-US" dirty="0"/>
          </a:p>
          <a:p>
            <a:pPr lvl="1" fontAlgn="t"/>
            <a:r>
              <a:rPr lang="en-US" sz="2900" dirty="0"/>
              <a:t>The fee may be paid by filing Form R-19000, </a:t>
            </a:r>
            <a:r>
              <a:rPr lang="en-US" sz="2900" dirty="0" smtClean="0"/>
              <a:t>or </a:t>
            </a:r>
          </a:p>
          <a:p>
            <a:pPr lvl="1" fontAlgn="t"/>
            <a:r>
              <a:rPr lang="en-US" sz="2900" dirty="0" smtClean="0"/>
              <a:t>By </a:t>
            </a:r>
            <a:r>
              <a:rPr lang="en-US" sz="2900" dirty="0"/>
              <a:t>attaching Form R-19000A </a:t>
            </a:r>
            <a:r>
              <a:rPr lang="en-US" sz="2900" dirty="0" smtClean="0"/>
              <a:t>to </a:t>
            </a:r>
            <a:r>
              <a:rPr lang="en-US" sz="2900" dirty="0"/>
              <a:t>your individual income tax return, but not both forms. </a:t>
            </a:r>
            <a:endParaRPr lang="en-US" sz="2900" dirty="0" smtClean="0"/>
          </a:p>
          <a:p>
            <a:pPr lvl="1" fontAlgn="t"/>
            <a:r>
              <a:rPr lang="en-US" sz="2900" dirty="0" smtClean="0"/>
              <a:t>The </a:t>
            </a:r>
            <a:r>
              <a:rPr lang="en-US" sz="2900" dirty="0"/>
              <a:t>fee must be paid by May 15th even if it will be reported on a return subject to an extension.</a:t>
            </a:r>
          </a:p>
          <a:p>
            <a:pPr marL="109728" indent="0" fontAlgn="t">
              <a:buNone/>
            </a:pPr>
            <a:endParaRPr lang="en-US" dirty="0" smtClean="0"/>
          </a:p>
          <a:p>
            <a:pPr marL="109728" indent="0" fontAlgn="t">
              <a:buNone/>
            </a:pPr>
            <a:r>
              <a:rPr lang="en-US" dirty="0" smtClean="0"/>
              <a:t>BUSINESSES </a:t>
            </a:r>
            <a:r>
              <a:rPr lang="en-US" dirty="0"/>
              <a:t>OR OTHER ENTITIES</a:t>
            </a:r>
          </a:p>
          <a:p>
            <a:pPr fontAlgn="t"/>
            <a:r>
              <a:rPr lang="en-US" dirty="0"/>
              <a:t>The fee is to be reported and submitted on Form R-19000 </a:t>
            </a:r>
            <a:endParaRPr lang="en-US" dirty="0" smtClean="0"/>
          </a:p>
          <a:p>
            <a:pPr fontAlgn="t"/>
            <a:endParaRPr lang="en-US" dirty="0" smtClean="0"/>
          </a:p>
          <a:p>
            <a:pPr fontAlgn="t"/>
            <a:r>
              <a:rPr lang="en-US" dirty="0" smtClean="0"/>
              <a:t>Dealerships </a:t>
            </a:r>
            <a:r>
              <a:rPr lang="en-US" dirty="0"/>
              <a:t>will owe the road usage fee for electric and hybrid vehicles used on the roads of Louisiana where the vehicle is registered to the dealer for use as a demonstrator model or assigned a “Dealer” license plate. </a:t>
            </a:r>
            <a:endParaRPr lang="en-US" dirty="0" smtClean="0"/>
          </a:p>
          <a:p>
            <a:pPr lvl="1" fontAlgn="t"/>
            <a:r>
              <a:rPr lang="en-US" dirty="0" smtClean="0"/>
              <a:t>Vehicles </a:t>
            </a:r>
            <a:r>
              <a:rPr lang="en-US" dirty="0"/>
              <a:t>used only for test drives do not require payment of road usage fees.</a:t>
            </a:r>
          </a:p>
          <a:p>
            <a:pPr fontAlgn="t"/>
            <a:r>
              <a:rPr lang="en-US" dirty="0"/>
              <a:t>An electric or hybrid school bus primarily used to transport Louisiana students is exempt from the road usage fee. </a:t>
            </a:r>
            <a:endParaRPr lang="en-US" dirty="0" smtClean="0"/>
          </a:p>
          <a:p>
            <a:pPr lvl="1" fontAlgn="t"/>
            <a:r>
              <a:rPr lang="en-US" dirty="0" smtClean="0"/>
              <a:t>The </a:t>
            </a:r>
            <a:r>
              <a:rPr lang="en-US" dirty="0"/>
              <a:t>return should still be completed annually with the fee amount reported as zero.</a:t>
            </a:r>
            <a:endParaRPr lang="en-US" sz="2200" dirty="0"/>
          </a:p>
        </p:txBody>
      </p:sp>
      <p:sp>
        <p:nvSpPr>
          <p:cNvPr id="4" name="Slide Number Placeholder 3"/>
          <p:cNvSpPr>
            <a:spLocks noGrp="1"/>
          </p:cNvSpPr>
          <p:nvPr>
            <p:ph type="sldNum" sz="quarter" idx="12"/>
          </p:nvPr>
        </p:nvSpPr>
        <p:spPr/>
        <p:txBody>
          <a:bodyPr/>
          <a:lstStyle/>
          <a:p>
            <a:fld id="{539C9D5E-84EF-4F27-BE7F-C078E51DAA12}" type="slidenum">
              <a:rPr lang="en-US" smtClean="0"/>
              <a:t>62</a:t>
            </a:fld>
            <a:endParaRPr lang="en-US" dirty="0"/>
          </a:p>
        </p:txBody>
      </p:sp>
    </p:spTree>
    <p:extLst>
      <p:ext uri="{BB962C8B-B14F-4D97-AF65-F5344CB8AC3E}">
        <p14:creationId xmlns:p14="http://schemas.microsoft.com/office/powerpoint/2010/main" val="3709141469"/>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6222"/>
            <a:ext cx="8229600" cy="1066800"/>
          </a:xfrm>
        </p:spPr>
        <p:txBody>
          <a:bodyPr>
            <a:normAutofit fontScale="90000"/>
          </a:bodyPr>
          <a:lstStyle/>
          <a:p>
            <a:r>
              <a:rPr lang="en-US" b="1" dirty="0"/>
              <a:t>Electric and Hybrid Vehicle Road Usage Fee (R.S. 32:461)</a:t>
            </a:r>
            <a:endParaRPr lang="en-US" dirty="0"/>
          </a:p>
        </p:txBody>
      </p:sp>
      <p:sp>
        <p:nvSpPr>
          <p:cNvPr id="3" name="Text Placeholder 2"/>
          <p:cNvSpPr>
            <a:spLocks noGrp="1"/>
          </p:cNvSpPr>
          <p:nvPr>
            <p:ph idx="1"/>
          </p:nvPr>
        </p:nvSpPr>
        <p:spPr>
          <a:xfrm>
            <a:off x="457200" y="1905000"/>
            <a:ext cx="8229600" cy="4800600"/>
          </a:xfrm>
        </p:spPr>
        <p:txBody>
          <a:bodyPr>
            <a:normAutofit/>
          </a:bodyPr>
          <a:lstStyle/>
          <a:p>
            <a:pPr fontAlgn="t"/>
            <a:r>
              <a:rPr lang="en-US" dirty="0"/>
              <a:t>LaTAP will provide both a logged on and a non-logged in option to submit the R-19000 with payment for businesses and individuals. </a:t>
            </a:r>
            <a:endParaRPr lang="en-US" dirty="0" smtClean="0"/>
          </a:p>
          <a:p>
            <a:pPr fontAlgn="t"/>
            <a:r>
              <a:rPr lang="en-US" dirty="0" smtClean="0"/>
              <a:t>Businesses </a:t>
            </a:r>
            <a:r>
              <a:rPr lang="en-US" dirty="0"/>
              <a:t>will need their LDR 10-digit account ID to utilize this service.  </a:t>
            </a:r>
            <a:endParaRPr lang="en-US" dirty="0" smtClean="0"/>
          </a:p>
          <a:p>
            <a:pPr lvl="1" fontAlgn="t"/>
            <a:r>
              <a:rPr lang="en-US" dirty="0" smtClean="0"/>
              <a:t>Partnership </a:t>
            </a:r>
            <a:r>
              <a:rPr lang="en-US" dirty="0"/>
              <a:t>entities are not able to </a:t>
            </a:r>
            <a:r>
              <a:rPr lang="en-US" dirty="0" smtClean="0"/>
              <a:t>file the </a:t>
            </a:r>
            <a:r>
              <a:rPr lang="en-US" dirty="0"/>
              <a:t>R-19000 on LaTAP.</a:t>
            </a:r>
            <a:endParaRPr lang="en-US" sz="2000" dirty="0"/>
          </a:p>
        </p:txBody>
      </p:sp>
      <p:sp>
        <p:nvSpPr>
          <p:cNvPr id="4" name="Slide Number Placeholder 3"/>
          <p:cNvSpPr>
            <a:spLocks noGrp="1"/>
          </p:cNvSpPr>
          <p:nvPr>
            <p:ph type="sldNum" sz="quarter" idx="12"/>
          </p:nvPr>
        </p:nvSpPr>
        <p:spPr/>
        <p:txBody>
          <a:bodyPr/>
          <a:lstStyle/>
          <a:p>
            <a:fld id="{539C9D5E-84EF-4F27-BE7F-C078E51DAA12}" type="slidenum">
              <a:rPr lang="en-US" smtClean="0"/>
              <a:t>63</a:t>
            </a:fld>
            <a:endParaRPr lang="en-US" dirty="0"/>
          </a:p>
        </p:txBody>
      </p:sp>
    </p:spTree>
    <p:extLst>
      <p:ext uri="{BB962C8B-B14F-4D97-AF65-F5344CB8AC3E}">
        <p14:creationId xmlns:p14="http://schemas.microsoft.com/office/powerpoint/2010/main" val="81663221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Sales Tax Changes</a:t>
            </a:r>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64</a:t>
            </a:fld>
            <a:endParaRPr lang="en-US" dirty="0"/>
          </a:p>
        </p:txBody>
      </p:sp>
    </p:spTree>
    <p:extLst>
      <p:ext uri="{BB962C8B-B14F-4D97-AF65-F5344CB8AC3E}">
        <p14:creationId xmlns:p14="http://schemas.microsoft.com/office/powerpoint/2010/main" val="66053741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2216" y="457200"/>
            <a:ext cx="8229600" cy="1066800"/>
          </a:xfrm>
        </p:spPr>
        <p:txBody>
          <a:bodyPr>
            <a:noAutofit/>
          </a:bodyPr>
          <a:lstStyle/>
          <a:p>
            <a:r>
              <a:rPr lang="en-US" sz="2400" dirty="0" smtClean="0"/>
              <a:t>Marketplace Facilitators and Remote Seller Economic Nexus Thresholds</a:t>
            </a:r>
            <a:endParaRPr lang="en-US" sz="2400" dirty="0"/>
          </a:p>
        </p:txBody>
      </p:sp>
      <p:sp>
        <p:nvSpPr>
          <p:cNvPr id="3" name="Content Placeholder 2"/>
          <p:cNvSpPr>
            <a:spLocks noGrp="1"/>
          </p:cNvSpPr>
          <p:nvPr>
            <p:ph idx="1"/>
          </p:nvPr>
        </p:nvSpPr>
        <p:spPr>
          <a:xfrm>
            <a:off x="37011" y="1828800"/>
            <a:ext cx="8800011" cy="4303776"/>
          </a:xfrm>
        </p:spPr>
        <p:txBody>
          <a:bodyPr>
            <a:normAutofit/>
          </a:bodyPr>
          <a:lstStyle/>
          <a:p>
            <a:pPr marL="109728" indent="0" algn="just">
              <a:buNone/>
            </a:pPr>
            <a:r>
              <a:rPr lang="en-US" sz="2200" dirty="0"/>
              <a:t>Act </a:t>
            </a:r>
            <a:r>
              <a:rPr lang="en-US" sz="2200" dirty="0" smtClean="0"/>
              <a:t>15 of the 2023 Regular Legislative Session removes one of two economic nexus thresholds for marketplace facilitators and remote sellers.</a:t>
            </a:r>
          </a:p>
          <a:p>
            <a:pPr marL="109728" indent="0" algn="just">
              <a:buNone/>
            </a:pPr>
            <a:endParaRPr lang="en-US" sz="2200" dirty="0"/>
          </a:p>
          <a:p>
            <a:pPr marL="457200" indent="-457200" algn="just">
              <a:buFont typeface="Arial" panose="020B0604020202020204" pitchFamily="34" charset="0"/>
              <a:buChar char="•"/>
            </a:pPr>
            <a:r>
              <a:rPr lang="en-US" sz="2200" dirty="0" smtClean="0"/>
              <a:t>Removes 200 or more transactions.</a:t>
            </a:r>
          </a:p>
          <a:p>
            <a:pPr marL="457200" indent="-457200" algn="just">
              <a:buFont typeface="Arial" panose="020B0604020202020204" pitchFamily="34" charset="0"/>
              <a:buChar char="•"/>
            </a:pPr>
            <a:endParaRPr lang="en-US" sz="2200" dirty="0" smtClean="0"/>
          </a:p>
          <a:p>
            <a:pPr marL="457200" indent="-457200" algn="just">
              <a:buFont typeface="Arial" panose="020B0604020202020204" pitchFamily="34" charset="0"/>
              <a:buChar char="•"/>
            </a:pPr>
            <a:r>
              <a:rPr lang="en-US" sz="2200" dirty="0" smtClean="0"/>
              <a:t>Limits the timeframe for notification of approval or denial of a marketplace facilitator application to not later than thirty business days after receiving a completed application.</a:t>
            </a:r>
          </a:p>
          <a:p>
            <a:pPr marL="457200" indent="-457200" algn="just">
              <a:buFont typeface="Arial" panose="020B0604020202020204" pitchFamily="34" charset="0"/>
              <a:buChar char="•"/>
            </a:pPr>
            <a:endParaRPr lang="en-US" sz="2200" dirty="0" smtClean="0"/>
          </a:p>
          <a:p>
            <a:pPr marL="457200" indent="-457200" algn="just">
              <a:buFont typeface="Arial" panose="020B0604020202020204" pitchFamily="34" charset="0"/>
              <a:buChar char="•"/>
            </a:pPr>
            <a:r>
              <a:rPr lang="en-US" sz="2200" dirty="0" smtClean="0"/>
              <a:t>Effective August 1, 2023.</a:t>
            </a:r>
          </a:p>
          <a:p>
            <a:pPr marL="0" indent="0" algn="just">
              <a:buNone/>
            </a:pPr>
            <a:endParaRPr lang="en-US" sz="2200" dirty="0"/>
          </a:p>
          <a:p>
            <a:pPr marL="109728" indent="0">
              <a:buNone/>
            </a:pPr>
            <a:endParaRPr lang="en-US" sz="2400" dirty="0"/>
          </a:p>
        </p:txBody>
      </p:sp>
      <p:sp>
        <p:nvSpPr>
          <p:cNvPr id="4" name="Slide Number Placeholder 3"/>
          <p:cNvSpPr>
            <a:spLocks noGrp="1"/>
          </p:cNvSpPr>
          <p:nvPr>
            <p:ph type="sldNum" sz="quarter" idx="12"/>
          </p:nvPr>
        </p:nvSpPr>
        <p:spPr/>
        <p:txBody>
          <a:bodyPr/>
          <a:lstStyle/>
          <a:p>
            <a:fld id="{539C9D5E-84EF-4F27-BE7F-C078E51DAA12}" type="slidenum">
              <a:rPr lang="en-US" smtClean="0"/>
              <a:t>65</a:t>
            </a:fld>
            <a:endParaRPr lang="en-US" dirty="0"/>
          </a:p>
        </p:txBody>
      </p:sp>
    </p:spTree>
    <p:extLst>
      <p:ext uri="{BB962C8B-B14F-4D97-AF65-F5344CB8AC3E}">
        <p14:creationId xmlns:p14="http://schemas.microsoft.com/office/powerpoint/2010/main" val="361625375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52446"/>
            <a:ext cx="8708136" cy="5253153"/>
          </a:xfrm>
        </p:spPr>
        <p:txBody>
          <a:bodyPr>
            <a:normAutofit/>
          </a:bodyPr>
          <a:lstStyle/>
          <a:p>
            <a:pPr marL="0" indent="0">
              <a:buNone/>
            </a:pPr>
            <a:r>
              <a:rPr lang="en-US" sz="2400" dirty="0" smtClean="0"/>
              <a:t>Act 288 </a:t>
            </a:r>
            <a:r>
              <a:rPr lang="en-US" sz="2400" dirty="0"/>
              <a:t>of the 2023 Regular Legislative </a:t>
            </a:r>
            <a:r>
              <a:rPr lang="en-US" sz="2400" dirty="0" smtClean="0"/>
              <a:t>Session</a:t>
            </a:r>
          </a:p>
          <a:p>
            <a:pPr marL="0" indent="0">
              <a:buNone/>
            </a:pPr>
            <a:endParaRPr lang="en-US" sz="1800" dirty="0" smtClean="0"/>
          </a:p>
          <a:p>
            <a:pPr marL="457200" indent="-457200">
              <a:buFont typeface="Arial" panose="020B0604020202020204" pitchFamily="34" charset="0"/>
              <a:buChar char="•"/>
            </a:pPr>
            <a:r>
              <a:rPr lang="en-US" sz="2000" dirty="0" smtClean="0"/>
              <a:t>Exempts purchases of eligible firearms, ammunition, and hunting supplies.</a:t>
            </a:r>
          </a:p>
          <a:p>
            <a:pPr marL="457200" indent="-457200">
              <a:buFont typeface="Arial" panose="020B0604020202020204" pitchFamily="34" charset="0"/>
              <a:buChar char="•"/>
            </a:pPr>
            <a:endParaRPr lang="en-US" sz="2000" dirty="0" smtClean="0"/>
          </a:p>
          <a:p>
            <a:pPr marL="457200" indent="-457200">
              <a:buFont typeface="Arial" panose="020B0604020202020204" pitchFamily="34" charset="0"/>
              <a:buChar char="•"/>
            </a:pPr>
            <a:r>
              <a:rPr lang="en-US" sz="2000" dirty="0" smtClean="0"/>
              <a:t>Excludes purchases </a:t>
            </a:r>
            <a:r>
              <a:rPr lang="en-US" sz="2000" dirty="0"/>
              <a:t>of animal feed, </a:t>
            </a:r>
            <a:r>
              <a:rPr lang="en-US" sz="2000" dirty="0" smtClean="0"/>
              <a:t>float tubes</a:t>
            </a:r>
            <a:r>
              <a:rPr lang="en-US" sz="2000" dirty="0"/>
              <a:t>, off-road vehicles such as ATVs, or vessels such as </a:t>
            </a:r>
            <a:r>
              <a:rPr lang="en-US" sz="2000" dirty="0" smtClean="0"/>
              <a:t>airboats.</a:t>
            </a:r>
          </a:p>
          <a:p>
            <a:pPr marL="457200" indent="-457200">
              <a:buFont typeface="Arial" panose="020B0604020202020204" pitchFamily="34" charset="0"/>
              <a:buChar char="•"/>
            </a:pPr>
            <a:endParaRPr lang="en-US" sz="2000" dirty="0" smtClean="0"/>
          </a:p>
          <a:p>
            <a:pPr marL="749808" lvl="1" indent="-457200">
              <a:buFont typeface="Arial" panose="020B0604020202020204" pitchFamily="34" charset="0"/>
              <a:buChar char="•"/>
            </a:pPr>
            <a:r>
              <a:rPr lang="en-US" sz="1800" dirty="0" smtClean="0"/>
              <a:t>Deer corn qualifies as a hunting supply.</a:t>
            </a:r>
          </a:p>
          <a:p>
            <a:pPr marL="457200" indent="-457200">
              <a:buFont typeface="Arial" panose="020B0604020202020204" pitchFamily="34" charset="0"/>
              <a:buChar char="•"/>
            </a:pPr>
            <a:endParaRPr lang="en-US" sz="2000" dirty="0" smtClean="0"/>
          </a:p>
          <a:p>
            <a:pPr marL="457200" indent="-457200">
              <a:buFont typeface="Arial" panose="020B0604020202020204" pitchFamily="34" charset="0"/>
              <a:buChar char="•"/>
            </a:pPr>
            <a:r>
              <a:rPr lang="en-US" sz="2000" dirty="0" smtClean="0"/>
              <a:t>Occurs on </a:t>
            </a:r>
            <a:r>
              <a:rPr lang="en-US" sz="2000" dirty="0"/>
              <a:t>the first consecutive Friday through Sunday each </a:t>
            </a:r>
            <a:r>
              <a:rPr lang="en-US" sz="2000" dirty="0" smtClean="0"/>
              <a:t>September.</a:t>
            </a:r>
          </a:p>
          <a:p>
            <a:pPr marL="457200" indent="-457200">
              <a:buFont typeface="Arial" panose="020B0604020202020204" pitchFamily="34" charset="0"/>
              <a:buChar char="•"/>
            </a:pPr>
            <a:endParaRPr lang="en-US" sz="2000" dirty="0"/>
          </a:p>
          <a:p>
            <a:pPr marL="457200" indent="-457200">
              <a:buFont typeface="Arial" panose="020B0604020202020204" pitchFamily="34" charset="0"/>
              <a:buChar char="•"/>
            </a:pPr>
            <a:r>
              <a:rPr lang="en-US" sz="2000" dirty="0"/>
              <a:t>Effective July 1, </a:t>
            </a:r>
            <a:r>
              <a:rPr lang="en-US" sz="2000" dirty="0" smtClean="0"/>
              <a:t>2023.</a:t>
            </a:r>
            <a:endParaRPr lang="en-US" sz="2000" dirty="0"/>
          </a:p>
          <a:p>
            <a:pPr marL="749808" lvl="1" indent="-457200">
              <a:buFont typeface="Arial" panose="020B0604020202020204" pitchFamily="34" charset="0"/>
              <a:buChar char="•"/>
            </a:pPr>
            <a:endParaRPr lang="en-US" dirty="0" smtClean="0"/>
          </a:p>
          <a:p>
            <a:pPr marL="749808" lvl="1" indent="-457200">
              <a:buFont typeface="Arial" panose="020B0604020202020204" pitchFamily="34" charset="0"/>
              <a:buChar char="•"/>
            </a:pPr>
            <a:endParaRPr lang="en-US" dirty="0" smtClean="0"/>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endParaRPr lang="en-US" dirty="0"/>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66</a:t>
            </a:fld>
            <a:endParaRPr lang="en-US" dirty="0"/>
          </a:p>
        </p:txBody>
      </p:sp>
      <p:sp>
        <p:nvSpPr>
          <p:cNvPr id="5" name="Title 1"/>
          <p:cNvSpPr>
            <a:spLocks noGrp="1"/>
          </p:cNvSpPr>
          <p:nvPr>
            <p:ph type="title"/>
          </p:nvPr>
        </p:nvSpPr>
        <p:spPr>
          <a:xfrm>
            <a:off x="495300" y="389803"/>
            <a:ext cx="8229600" cy="1066800"/>
          </a:xfrm>
        </p:spPr>
        <p:txBody>
          <a:bodyPr>
            <a:noAutofit/>
          </a:bodyPr>
          <a:lstStyle/>
          <a:p>
            <a:r>
              <a:rPr lang="en-US" sz="2400" dirty="0" smtClean="0"/>
              <a:t>Second Amendment Sales Tax Holiday Reinstated</a:t>
            </a:r>
            <a:endParaRPr lang="en-US" sz="2400" dirty="0"/>
          </a:p>
        </p:txBody>
      </p:sp>
    </p:spTree>
    <p:extLst>
      <p:ext uri="{BB962C8B-B14F-4D97-AF65-F5344CB8AC3E}">
        <p14:creationId xmlns:p14="http://schemas.microsoft.com/office/powerpoint/2010/main" val="252747381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640876"/>
            <a:ext cx="8839200" cy="4988523"/>
          </a:xfrm>
        </p:spPr>
        <p:txBody>
          <a:bodyPr>
            <a:normAutofit/>
          </a:bodyPr>
          <a:lstStyle/>
          <a:p>
            <a:pPr marL="0" indent="0">
              <a:buNone/>
            </a:pPr>
            <a:r>
              <a:rPr lang="en-US" sz="2400" dirty="0"/>
              <a:t>Act </a:t>
            </a:r>
            <a:r>
              <a:rPr lang="en-US" sz="2400" dirty="0" smtClean="0"/>
              <a:t>375 </a:t>
            </a:r>
            <a:r>
              <a:rPr lang="en-US" sz="2400" dirty="0"/>
              <a:t>of the 2023 Regular Legislative </a:t>
            </a:r>
            <a:r>
              <a:rPr lang="en-US" sz="2400" dirty="0" smtClean="0"/>
              <a:t>Session</a:t>
            </a:r>
          </a:p>
          <a:p>
            <a:pPr marL="457200" indent="-457200">
              <a:buFont typeface="Arial" panose="020B0604020202020204" pitchFamily="34" charset="0"/>
              <a:buChar char="•"/>
            </a:pPr>
            <a:endParaRPr lang="en-US" sz="2400" dirty="0"/>
          </a:p>
          <a:p>
            <a:pPr marL="457200" indent="-457200">
              <a:buFont typeface="Arial" panose="020B0604020202020204" pitchFamily="34" charset="0"/>
              <a:buChar char="•"/>
            </a:pPr>
            <a:r>
              <a:rPr lang="en-US" sz="2200" dirty="0" smtClean="0"/>
              <a:t>LDR currently </a:t>
            </a:r>
            <a:r>
              <a:rPr lang="en-US" sz="2200" dirty="0"/>
              <a:t>manages and maintains the uniform local return and remittance system </a:t>
            </a:r>
            <a:r>
              <a:rPr lang="en-US" sz="2200" dirty="0" smtClean="0"/>
              <a:t>(also </a:t>
            </a:r>
            <a:r>
              <a:rPr lang="en-US" sz="2200" dirty="0"/>
              <a:t>commonly referred to as Parish E-File</a:t>
            </a:r>
            <a:r>
              <a:rPr lang="en-US" sz="2200" dirty="0" smtClean="0"/>
              <a:t>).</a:t>
            </a:r>
          </a:p>
          <a:p>
            <a:pPr marL="457200" indent="-457200">
              <a:buFont typeface="Arial" panose="020B0604020202020204" pitchFamily="34" charset="0"/>
              <a:buChar char="•"/>
            </a:pPr>
            <a:r>
              <a:rPr lang="en-US" sz="2200" dirty="0" smtClean="0"/>
              <a:t>Transfers </a:t>
            </a:r>
            <a:r>
              <a:rPr lang="en-US" sz="2200" dirty="0"/>
              <a:t>management and supervision of Parish E-File from LDR to the Louisiana Uniform Local Sales Tax Board (Board) and requires the Board to design and implement a single remittance system where taxpayers can remit state and local sales and use taxes through a single </a:t>
            </a:r>
            <a:r>
              <a:rPr lang="en-US" sz="2200" dirty="0" smtClean="0"/>
              <a:t>transaction.</a:t>
            </a:r>
          </a:p>
          <a:p>
            <a:pPr marL="457200" indent="-457200">
              <a:buFont typeface="Arial" panose="020B0604020202020204" pitchFamily="34" charset="0"/>
              <a:buChar char="•"/>
            </a:pPr>
            <a:r>
              <a:rPr lang="en-US" sz="2200" dirty="0"/>
              <a:t>LDR will continue to operate Parish E-File until the Board certifies that the new mandated single remittance system is fully implemented and available to taxpayers (by January 1, 2026).</a:t>
            </a:r>
          </a:p>
          <a:p>
            <a:pPr marL="457200" indent="-457200">
              <a:buFont typeface="Arial" panose="020B0604020202020204" pitchFamily="34" charset="0"/>
              <a:buChar char="•"/>
            </a:pPr>
            <a:endParaRPr lang="en-US" sz="2200" dirty="0" smtClean="0"/>
          </a:p>
          <a:p>
            <a:pPr marL="749808" lvl="1" indent="-457200">
              <a:buFont typeface="Arial" panose="020B0604020202020204" pitchFamily="34" charset="0"/>
              <a:buChar char="•"/>
            </a:pPr>
            <a:endParaRPr lang="en-US" sz="2200" dirty="0" smtClean="0"/>
          </a:p>
          <a:p>
            <a:pPr marL="749808" lvl="1" indent="-457200">
              <a:buFont typeface="Arial" panose="020B0604020202020204" pitchFamily="34" charset="0"/>
              <a:buChar char="•"/>
            </a:pPr>
            <a:endParaRPr lang="en-US" sz="2200" dirty="0"/>
          </a:p>
          <a:p>
            <a:pPr marL="749808" lvl="1" indent="-457200">
              <a:buFont typeface="Arial" panose="020B0604020202020204" pitchFamily="34" charset="0"/>
              <a:buChar char="•"/>
            </a:pPr>
            <a:endParaRPr lang="en-US" sz="2200" dirty="0" smtClean="0"/>
          </a:p>
          <a:p>
            <a:pPr marL="457200" indent="-457200">
              <a:buFont typeface="Arial" panose="020B0604020202020204" pitchFamily="34" charset="0"/>
              <a:buChar char="•"/>
            </a:pPr>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539C9D5E-84EF-4F27-BE7F-C078E51DAA12}" type="slidenum">
              <a:rPr lang="en-US" smtClean="0"/>
              <a:t>67</a:t>
            </a:fld>
            <a:endParaRPr lang="en-US" dirty="0"/>
          </a:p>
        </p:txBody>
      </p:sp>
      <p:sp>
        <p:nvSpPr>
          <p:cNvPr id="5" name="Title 1"/>
          <p:cNvSpPr>
            <a:spLocks noGrp="1"/>
          </p:cNvSpPr>
          <p:nvPr>
            <p:ph type="title"/>
          </p:nvPr>
        </p:nvSpPr>
        <p:spPr>
          <a:xfrm>
            <a:off x="495300" y="457200"/>
            <a:ext cx="8229600" cy="1066800"/>
          </a:xfrm>
        </p:spPr>
        <p:txBody>
          <a:bodyPr>
            <a:noAutofit/>
          </a:bodyPr>
          <a:lstStyle/>
          <a:p>
            <a:r>
              <a:rPr lang="en-US" sz="2400" dirty="0" smtClean="0"/>
              <a:t>Uniform Electronic Local Return &amp; Remittance Advisory Committee Mandates</a:t>
            </a:r>
            <a:endParaRPr lang="en-US" sz="2400" dirty="0"/>
          </a:p>
        </p:txBody>
      </p:sp>
    </p:spTree>
    <p:extLst>
      <p:ext uri="{BB962C8B-B14F-4D97-AF65-F5344CB8AC3E}">
        <p14:creationId xmlns:p14="http://schemas.microsoft.com/office/powerpoint/2010/main" val="36034077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405143" y="1752600"/>
            <a:ext cx="8178872" cy="4937360"/>
          </a:xfrm>
        </p:spPr>
        <p:txBody>
          <a:bodyPr>
            <a:noAutofit/>
          </a:bodyPr>
          <a:lstStyle/>
          <a:p>
            <a:r>
              <a:rPr lang="en-US" sz="2400" dirty="0" smtClean="0"/>
              <a:t>Jurisdiction </a:t>
            </a:r>
            <a:r>
              <a:rPr lang="en-US" sz="2400" dirty="0"/>
              <a:t>over the advisory committee is also moved from LDR to the </a:t>
            </a:r>
            <a:r>
              <a:rPr lang="en-US" sz="2400" dirty="0" smtClean="0"/>
              <a:t>Board.</a:t>
            </a:r>
          </a:p>
          <a:p>
            <a:pPr lvl="1"/>
            <a:r>
              <a:rPr lang="en-US" sz="2000" dirty="0" smtClean="0"/>
              <a:t>LDR </a:t>
            </a:r>
            <a:r>
              <a:rPr lang="en-US" sz="2000" dirty="0"/>
              <a:t>will continue to be one of the members of the advisory </a:t>
            </a:r>
            <a:r>
              <a:rPr lang="en-US" sz="2000" dirty="0" smtClean="0"/>
              <a:t>committee  </a:t>
            </a:r>
          </a:p>
          <a:p>
            <a:r>
              <a:rPr lang="en-US" sz="2400" dirty="0" smtClean="0"/>
              <a:t>The </a:t>
            </a:r>
            <a:r>
              <a:rPr lang="en-US" sz="2400" dirty="0"/>
              <a:t>advisory committee is being increased from five to seven persons, with </a:t>
            </a:r>
            <a:r>
              <a:rPr lang="en-US" sz="2400" dirty="0" smtClean="0"/>
              <a:t>two </a:t>
            </a:r>
            <a:r>
              <a:rPr lang="en-US" sz="2400" dirty="0"/>
              <a:t>additional persons to be appointed by: </a:t>
            </a:r>
            <a:endParaRPr lang="en-US" sz="2400" dirty="0" smtClean="0"/>
          </a:p>
          <a:p>
            <a:pPr marL="749808" lvl="1" indent="-457200">
              <a:buFont typeface="Arial" panose="020B0604020202020204" pitchFamily="34" charset="0"/>
              <a:buChar char="•"/>
            </a:pPr>
            <a:r>
              <a:rPr lang="en-US" sz="2000" dirty="0" smtClean="0"/>
              <a:t>the </a:t>
            </a:r>
            <a:r>
              <a:rPr lang="en-US" sz="2000" dirty="0"/>
              <a:t>Louisiana Association of Tax Administrators; and </a:t>
            </a:r>
          </a:p>
          <a:p>
            <a:pPr marL="749808" lvl="1" indent="-457200">
              <a:buFont typeface="Arial" panose="020B0604020202020204" pitchFamily="34" charset="0"/>
              <a:buChar char="•"/>
            </a:pPr>
            <a:r>
              <a:rPr lang="en-US" sz="2000" dirty="0" smtClean="0"/>
              <a:t>the </a:t>
            </a:r>
            <a:r>
              <a:rPr lang="en-US" sz="2000" dirty="0"/>
              <a:t>Governor from a list submitted by the Louisiana Association of Business and Industry.</a:t>
            </a:r>
          </a:p>
          <a:p>
            <a:r>
              <a:rPr lang="en-US" sz="2200" dirty="0"/>
              <a:t>Effective January 1, 2024.</a:t>
            </a:r>
          </a:p>
          <a:p>
            <a:pPr lvl="0"/>
            <a:endParaRPr lang="en-US" sz="2200" dirty="0" smtClean="0"/>
          </a:p>
        </p:txBody>
      </p:sp>
      <p:sp>
        <p:nvSpPr>
          <p:cNvPr id="4" name="Slide Number Placeholder 3"/>
          <p:cNvSpPr>
            <a:spLocks noGrp="1"/>
          </p:cNvSpPr>
          <p:nvPr>
            <p:ph type="sldNum" sz="quarter" idx="12"/>
          </p:nvPr>
        </p:nvSpPr>
        <p:spPr/>
        <p:txBody>
          <a:bodyPr/>
          <a:lstStyle/>
          <a:p>
            <a:fld id="{539C9D5E-84EF-4F27-BE7F-C078E51DAA12}" type="slidenum">
              <a:rPr lang="en-US" smtClean="0"/>
              <a:pPr/>
              <a:t>68</a:t>
            </a:fld>
            <a:endParaRPr lang="en-US" dirty="0"/>
          </a:p>
        </p:txBody>
      </p:sp>
      <p:sp>
        <p:nvSpPr>
          <p:cNvPr id="5" name="Content Placeholder 2"/>
          <p:cNvSpPr txBox="1">
            <a:spLocks/>
          </p:cNvSpPr>
          <p:nvPr/>
        </p:nvSpPr>
        <p:spPr>
          <a:xfrm>
            <a:off x="630936" y="2290935"/>
            <a:ext cx="8305800" cy="4191000"/>
          </a:xfrm>
          <a:prstGeom prst="rect">
            <a:avLst/>
          </a:prstGeom>
        </p:spPr>
        <p:txBody>
          <a:bodyPr vert="horz" anchor="t">
            <a:normAutofit/>
          </a:bodyPr>
          <a:lstStyle>
            <a:lvl1pPr marL="45720" indent="0" algn="l" rtl="0" eaLnBrk="1" latinLnBrk="0" hangingPunct="1">
              <a:spcBef>
                <a:spcPts val="300"/>
              </a:spcBef>
              <a:buClr>
                <a:schemeClr val="accent3"/>
              </a:buClr>
              <a:buFont typeface="Georgia"/>
              <a:buNone/>
              <a:defRPr kumimoji="0" sz="2100" b="0" kern="1200">
                <a:solidFill>
                  <a:schemeClr val="tx2"/>
                </a:solidFill>
                <a:latin typeface="+mn-lt"/>
                <a:ea typeface="+mn-ea"/>
                <a:cs typeface="+mn-cs"/>
              </a:defRPr>
            </a:lvl1pPr>
            <a:lvl2pPr marL="658368" indent="-246888" algn="l" rtl="0" eaLnBrk="1" latinLnBrk="0" hangingPunct="1">
              <a:spcBef>
                <a:spcPts val="300"/>
              </a:spcBef>
              <a:buClr>
                <a:schemeClr val="accent2"/>
              </a:buClr>
              <a:buFont typeface="Georgia"/>
              <a:buNone/>
              <a:defRPr kumimoji="0" sz="1800" kern="1200">
                <a:solidFill>
                  <a:schemeClr val="tx1">
                    <a:tint val="75000"/>
                  </a:schemeClr>
                </a:solidFill>
                <a:latin typeface="+mn-lt"/>
                <a:ea typeface="+mn-ea"/>
                <a:cs typeface="+mn-cs"/>
              </a:defRPr>
            </a:lvl2pPr>
            <a:lvl3pPr marL="923544" indent="-219456" algn="l" rtl="0" eaLnBrk="1" latinLnBrk="0" hangingPunct="1">
              <a:spcBef>
                <a:spcPts val="300"/>
              </a:spcBef>
              <a:buClr>
                <a:schemeClr val="accent1"/>
              </a:buClr>
              <a:buFont typeface="Wingdings 2"/>
              <a:buNone/>
              <a:defRPr kumimoji="0" sz="1600" kern="1200">
                <a:solidFill>
                  <a:schemeClr val="tx1">
                    <a:tint val="75000"/>
                  </a:schemeClr>
                </a:solidFill>
                <a:latin typeface="+mn-lt"/>
                <a:ea typeface="+mn-ea"/>
                <a:cs typeface="+mn-cs"/>
              </a:defRPr>
            </a:lvl3pPr>
            <a:lvl4pPr marL="1179576" indent="-201168" algn="l" rtl="0" eaLnBrk="1" latinLnBrk="0" hangingPunct="1">
              <a:spcBef>
                <a:spcPts val="300"/>
              </a:spcBef>
              <a:buClr>
                <a:schemeClr val="accent1"/>
              </a:buClr>
              <a:buFont typeface="Wingdings 2"/>
              <a:buNone/>
              <a:defRPr kumimoji="0" sz="1400" kern="1200">
                <a:solidFill>
                  <a:schemeClr val="tx1">
                    <a:tint val="75000"/>
                  </a:schemeClr>
                </a:solidFill>
                <a:latin typeface="+mn-lt"/>
                <a:ea typeface="+mn-ea"/>
                <a:cs typeface="+mn-cs"/>
              </a:defRPr>
            </a:lvl4pPr>
            <a:lvl5pPr marL="1389888" indent="-182880" algn="l" rtl="0" eaLnBrk="1" latinLnBrk="0" hangingPunct="1">
              <a:spcBef>
                <a:spcPts val="300"/>
              </a:spcBef>
              <a:buClr>
                <a:schemeClr val="accent3"/>
              </a:buClr>
              <a:buFont typeface="Georgia"/>
              <a:buNone/>
              <a:defRPr kumimoji="0" sz="1400" kern="1200">
                <a:solidFill>
                  <a:schemeClr val="tx1">
                    <a:tint val="75000"/>
                  </a:schemeClr>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0" defTabSz="457200">
              <a:spcBef>
                <a:spcPts val="1000"/>
              </a:spcBef>
              <a:buClr>
                <a:srgbClr val="B31166"/>
              </a:buClr>
              <a:buSzPct val="80000"/>
            </a:pPr>
            <a:endParaRPr lang="en-US" sz="2400" dirty="0">
              <a:solidFill>
                <a:schemeClr val="tx1"/>
              </a:solidFill>
            </a:endParaRPr>
          </a:p>
        </p:txBody>
      </p:sp>
      <p:sp>
        <p:nvSpPr>
          <p:cNvPr id="6" name="Title 1"/>
          <p:cNvSpPr>
            <a:spLocks noGrp="1"/>
          </p:cNvSpPr>
          <p:nvPr>
            <p:ph type="title"/>
          </p:nvPr>
        </p:nvSpPr>
        <p:spPr>
          <a:xfrm>
            <a:off x="442111" y="459668"/>
            <a:ext cx="8229600" cy="1066800"/>
          </a:xfrm>
        </p:spPr>
        <p:txBody>
          <a:bodyPr>
            <a:normAutofit/>
          </a:bodyPr>
          <a:lstStyle/>
          <a:p>
            <a:r>
              <a:rPr lang="en-US" sz="2400" dirty="0"/>
              <a:t>Uniform Electronic Local Return &amp; Remittance Advisory Committee Mandates</a:t>
            </a:r>
          </a:p>
        </p:txBody>
      </p:sp>
    </p:spTree>
    <p:extLst>
      <p:ext uri="{BB962C8B-B14F-4D97-AF65-F5344CB8AC3E}">
        <p14:creationId xmlns:p14="http://schemas.microsoft.com/office/powerpoint/2010/main" val="195288605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439" y="533400"/>
            <a:ext cx="8229600" cy="1066800"/>
          </a:xfrm>
        </p:spPr>
        <p:txBody>
          <a:bodyPr>
            <a:noAutofit/>
          </a:bodyPr>
          <a:lstStyle/>
          <a:p>
            <a:r>
              <a:rPr lang="en-US" sz="2400" dirty="0" smtClean="0"/>
              <a:t>Free of Charge Samples in Business-to-Business Exchanges at Conventions, Trade Shows, Conferences and Similar Events Exemption From State Excise </a:t>
            </a:r>
            <a:r>
              <a:rPr lang="en-US" sz="2400" dirty="0"/>
              <a:t>and S</a:t>
            </a:r>
            <a:r>
              <a:rPr lang="en-US" sz="2400" dirty="0" smtClean="0"/>
              <a:t>ales Tax</a:t>
            </a:r>
            <a:endParaRPr lang="en-US" sz="2400" dirty="0"/>
          </a:p>
        </p:txBody>
      </p:sp>
      <p:sp>
        <p:nvSpPr>
          <p:cNvPr id="3" name="Content Placeholder 2"/>
          <p:cNvSpPr>
            <a:spLocks noGrp="1"/>
          </p:cNvSpPr>
          <p:nvPr>
            <p:ph idx="1"/>
          </p:nvPr>
        </p:nvSpPr>
        <p:spPr>
          <a:xfrm>
            <a:off x="457200" y="2057400"/>
            <a:ext cx="8305800" cy="4572000"/>
          </a:xfrm>
        </p:spPr>
        <p:txBody>
          <a:bodyPr>
            <a:normAutofit fontScale="62500" lnSpcReduction="20000"/>
          </a:bodyPr>
          <a:lstStyle/>
          <a:p>
            <a:pPr marL="109728" indent="0">
              <a:buNone/>
            </a:pPr>
            <a:r>
              <a:rPr lang="en-US" sz="3400" dirty="0"/>
              <a:t>Act </a:t>
            </a:r>
            <a:r>
              <a:rPr lang="en-US" sz="3400" dirty="0" smtClean="0"/>
              <a:t>297 </a:t>
            </a:r>
            <a:r>
              <a:rPr lang="en-US" sz="3400" dirty="0"/>
              <a:t>of the 2023 Regular Legislative </a:t>
            </a:r>
            <a:r>
              <a:rPr lang="en-US" sz="3400" dirty="0" smtClean="0"/>
              <a:t>Session</a:t>
            </a:r>
          </a:p>
          <a:p>
            <a:pPr marL="109728" indent="0">
              <a:buNone/>
            </a:pPr>
            <a:endParaRPr lang="en-US" sz="2200" dirty="0" smtClean="0"/>
          </a:p>
          <a:p>
            <a:pPr marL="457200" indent="-457200">
              <a:buFont typeface="Arial" panose="020B0604020202020204" pitchFamily="34" charset="0"/>
              <a:buChar char="•"/>
            </a:pPr>
            <a:r>
              <a:rPr lang="en-US" sz="3100" dirty="0"/>
              <a:t>Defines “Business-to-business exchange” as a distribution by a business in a limited quantity with nominal value to another business as part of a genuine effort to sell or market the product being sampled.</a:t>
            </a:r>
          </a:p>
          <a:p>
            <a:pPr marL="457200" indent="-457200">
              <a:buFont typeface="Arial" panose="020B0604020202020204" pitchFamily="34" charset="0"/>
              <a:buChar char="•"/>
            </a:pPr>
            <a:endParaRPr lang="en-US" sz="3100" dirty="0"/>
          </a:p>
          <a:p>
            <a:pPr marL="457200" indent="-457200">
              <a:buFont typeface="Arial" panose="020B0604020202020204" pitchFamily="34" charset="0"/>
              <a:buChar char="•"/>
            </a:pPr>
            <a:r>
              <a:rPr lang="en-US" sz="3100" dirty="0"/>
              <a:t>Defines “nominal value” as a value </a:t>
            </a:r>
            <a:r>
              <a:rPr lang="en-US" sz="3100" dirty="0" smtClean="0"/>
              <a:t>that </a:t>
            </a:r>
            <a:r>
              <a:rPr lang="en-US" sz="3100" dirty="0"/>
              <a:t>is so small or slight that it is not considered real or substantial in comparison with what might reasonably be expected.</a:t>
            </a:r>
          </a:p>
          <a:p>
            <a:pPr marL="457200" indent="-457200">
              <a:buFont typeface="Arial" panose="020B0604020202020204" pitchFamily="34" charset="0"/>
              <a:buChar char="•"/>
            </a:pPr>
            <a:endParaRPr lang="en-US" sz="3100" dirty="0"/>
          </a:p>
          <a:p>
            <a:pPr marL="457200" indent="-457200">
              <a:buFont typeface="Arial" panose="020B0604020202020204" pitchFamily="34" charset="0"/>
              <a:buChar char="•"/>
            </a:pPr>
            <a:r>
              <a:rPr lang="en-US" sz="3100" dirty="0"/>
              <a:t>Currently, samples given free of charge are </a:t>
            </a:r>
            <a:r>
              <a:rPr lang="en-US" sz="3100" dirty="0" smtClean="0"/>
              <a:t>not </a:t>
            </a:r>
            <a:r>
              <a:rPr lang="en-US" sz="3100" dirty="0"/>
              <a:t>subject to sales </a:t>
            </a:r>
            <a:r>
              <a:rPr lang="en-US" sz="3100" dirty="0" smtClean="0"/>
              <a:t>tax.</a:t>
            </a:r>
            <a:endParaRPr lang="en-US" sz="3100" dirty="0"/>
          </a:p>
          <a:p>
            <a:pPr marL="457200" indent="-457200">
              <a:buFont typeface="Arial" panose="020B0604020202020204" pitchFamily="34" charset="0"/>
              <a:buChar char="•"/>
            </a:pPr>
            <a:endParaRPr lang="en-US" sz="3100" dirty="0"/>
          </a:p>
          <a:p>
            <a:pPr marL="457200" indent="-457200">
              <a:buFont typeface="Arial" panose="020B0604020202020204" pitchFamily="34" charset="0"/>
              <a:buChar char="•"/>
            </a:pPr>
            <a:r>
              <a:rPr lang="en-US" sz="3100" dirty="0"/>
              <a:t>The person providing the sample is subject to use tax.</a:t>
            </a:r>
          </a:p>
          <a:p>
            <a:pPr marL="457200" indent="-457200">
              <a:buFont typeface="Arial" panose="020B0604020202020204" pitchFamily="34" charset="0"/>
              <a:buChar char="•"/>
            </a:pPr>
            <a:endParaRPr lang="en-US" sz="3100" dirty="0"/>
          </a:p>
          <a:p>
            <a:pPr marL="457200" indent="-457200">
              <a:buFont typeface="Arial" panose="020B0604020202020204" pitchFamily="34" charset="0"/>
              <a:buChar char="•"/>
            </a:pPr>
            <a:r>
              <a:rPr lang="en-US" sz="3100" dirty="0"/>
              <a:t>Effective August 1, 2023 through August 1, 2033.</a:t>
            </a:r>
          </a:p>
        </p:txBody>
      </p:sp>
      <p:sp>
        <p:nvSpPr>
          <p:cNvPr id="4" name="Slide Number Placeholder 3"/>
          <p:cNvSpPr>
            <a:spLocks noGrp="1"/>
          </p:cNvSpPr>
          <p:nvPr>
            <p:ph type="sldNum" sz="quarter" idx="12"/>
          </p:nvPr>
        </p:nvSpPr>
        <p:spPr/>
        <p:txBody>
          <a:bodyPr/>
          <a:lstStyle/>
          <a:p>
            <a:fld id="{539C9D5E-84EF-4F27-BE7F-C078E51DAA12}" type="slidenum">
              <a:rPr lang="en-US" smtClean="0"/>
              <a:t>69</a:t>
            </a:fld>
            <a:endParaRPr lang="en-US" dirty="0"/>
          </a:p>
        </p:txBody>
      </p:sp>
    </p:spTree>
    <p:extLst>
      <p:ext uri="{BB962C8B-B14F-4D97-AF65-F5344CB8AC3E}">
        <p14:creationId xmlns:p14="http://schemas.microsoft.com/office/powerpoint/2010/main" val="29879574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2023 Individual Income Tax*</a:t>
            </a:r>
            <a:endParaRPr lang="en-US" dirty="0"/>
          </a:p>
        </p:txBody>
      </p:sp>
      <p:sp>
        <p:nvSpPr>
          <p:cNvPr id="3" name="Text Placeholder 2"/>
          <p:cNvSpPr>
            <a:spLocks noGrp="1"/>
          </p:cNvSpPr>
          <p:nvPr>
            <p:ph idx="1"/>
          </p:nvPr>
        </p:nvSpPr>
        <p:spPr>
          <a:xfrm>
            <a:off x="457200" y="1828800"/>
            <a:ext cx="8229600" cy="4745736"/>
          </a:xfrm>
        </p:spPr>
        <p:txBody>
          <a:bodyPr>
            <a:normAutofit/>
          </a:bodyPr>
          <a:lstStyle/>
          <a:p>
            <a:pPr marL="109728" indent="0">
              <a:buNone/>
            </a:pPr>
            <a:r>
              <a:rPr lang="en-US" b="1" dirty="0"/>
              <a:t>Filing Status – Line 5 – </a:t>
            </a:r>
            <a:endParaRPr lang="en-US" b="1" dirty="0" smtClean="0"/>
          </a:p>
          <a:p>
            <a:pPr marL="109728" indent="0">
              <a:buNone/>
            </a:pPr>
            <a:r>
              <a:rPr lang="en-US" dirty="0" smtClean="0"/>
              <a:t>The </a:t>
            </a:r>
            <a:r>
              <a:rPr lang="en-US" dirty="0"/>
              <a:t>filing status of qualifying widow(</a:t>
            </a:r>
            <a:r>
              <a:rPr lang="en-US" dirty="0" err="1"/>
              <a:t>er</a:t>
            </a:r>
            <a:r>
              <a:rPr lang="en-US" dirty="0"/>
              <a:t>) has been updated to Qualifying Surviving Spouse to reflect current terminology.</a:t>
            </a:r>
          </a:p>
        </p:txBody>
      </p:sp>
      <p:sp>
        <p:nvSpPr>
          <p:cNvPr id="4" name="Slide Number Placeholder 3"/>
          <p:cNvSpPr>
            <a:spLocks noGrp="1"/>
          </p:cNvSpPr>
          <p:nvPr>
            <p:ph type="sldNum" sz="quarter" idx="12"/>
          </p:nvPr>
        </p:nvSpPr>
        <p:spPr/>
        <p:txBody>
          <a:bodyPr/>
          <a:lstStyle/>
          <a:p>
            <a:fld id="{539C9D5E-84EF-4F27-BE7F-C078E51DAA12}" type="slidenum">
              <a:rPr lang="en-US" smtClean="0"/>
              <a:t>7</a:t>
            </a:fld>
            <a:endParaRPr lang="en-US" dirty="0"/>
          </a:p>
        </p:txBody>
      </p:sp>
      <p:sp>
        <p:nvSpPr>
          <p:cNvPr id="5" name="TextBox 4"/>
          <p:cNvSpPr txBox="1"/>
          <p:nvPr/>
        </p:nvSpPr>
        <p:spPr>
          <a:xfrm>
            <a:off x="838200" y="5715000"/>
            <a:ext cx="6858000" cy="369332"/>
          </a:xfrm>
          <a:prstGeom prst="rect">
            <a:avLst/>
          </a:prstGeom>
          <a:noFill/>
        </p:spPr>
        <p:txBody>
          <a:bodyPr wrap="square" rtlCol="0">
            <a:spAutoFit/>
          </a:bodyPr>
          <a:lstStyle/>
          <a:p>
            <a:r>
              <a:rPr lang="en-US" dirty="0" smtClean="0"/>
              <a:t>*References </a:t>
            </a:r>
            <a:r>
              <a:rPr lang="en-US" dirty="0"/>
              <a:t>to Line numbers for IIT are to the resident return. </a:t>
            </a:r>
          </a:p>
        </p:txBody>
      </p:sp>
    </p:spTree>
    <p:extLst>
      <p:ext uri="{BB962C8B-B14F-4D97-AF65-F5344CB8AC3E}">
        <p14:creationId xmlns:p14="http://schemas.microsoft.com/office/powerpoint/2010/main" val="237044789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001000" cy="4669536"/>
          </a:xfrm>
        </p:spPr>
        <p:txBody>
          <a:bodyPr>
            <a:noAutofit/>
          </a:bodyPr>
          <a:lstStyle/>
          <a:p>
            <a:pPr marL="109728" indent="0">
              <a:buNone/>
            </a:pPr>
            <a:r>
              <a:rPr lang="en-US" sz="2400" dirty="0"/>
              <a:t>Act </a:t>
            </a:r>
            <a:r>
              <a:rPr lang="en-US" sz="2400" dirty="0" smtClean="0"/>
              <a:t>391 </a:t>
            </a:r>
            <a:r>
              <a:rPr lang="en-US" sz="2400" dirty="0"/>
              <a:t>of the 2023 Regular Legislative </a:t>
            </a:r>
            <a:r>
              <a:rPr lang="en-US" sz="2400" dirty="0" smtClean="0"/>
              <a:t>Session</a:t>
            </a:r>
          </a:p>
          <a:p>
            <a:endParaRPr lang="en-US" sz="2400" dirty="0"/>
          </a:p>
          <a:p>
            <a:pPr marL="457200" indent="-457200">
              <a:lnSpc>
                <a:spcPct val="80000"/>
              </a:lnSpc>
              <a:buFont typeface="Arial" panose="020B0604020202020204" pitchFamily="34" charset="0"/>
              <a:buChar char="•"/>
            </a:pPr>
            <a:r>
              <a:rPr lang="en-US" sz="2200" dirty="0"/>
              <a:t>Dedicates sales tax from </a:t>
            </a:r>
            <a:r>
              <a:rPr lang="en-US" sz="2200" dirty="0" smtClean="0"/>
              <a:t>sale </a:t>
            </a:r>
            <a:r>
              <a:rPr lang="en-US" sz="2200" dirty="0"/>
              <a:t>of arts &amp; crafts made by inmates at correctional facilities owned and administered by the state</a:t>
            </a:r>
            <a:r>
              <a:rPr lang="en-US" sz="2200" dirty="0" smtClean="0"/>
              <a:t>.</a:t>
            </a:r>
          </a:p>
          <a:p>
            <a:pPr marL="457200" indent="-457200">
              <a:lnSpc>
                <a:spcPct val="80000"/>
              </a:lnSpc>
              <a:buFont typeface="Arial" panose="020B0604020202020204" pitchFamily="34" charset="0"/>
              <a:buChar char="•"/>
            </a:pPr>
            <a:endParaRPr lang="en-US" sz="2200" dirty="0"/>
          </a:p>
          <a:p>
            <a:pPr marL="457200" indent="-457200">
              <a:lnSpc>
                <a:spcPct val="80000"/>
              </a:lnSpc>
              <a:buFont typeface="Arial" panose="020B0604020202020204" pitchFamily="34" charset="0"/>
              <a:buChar char="•"/>
            </a:pPr>
            <a:r>
              <a:rPr lang="en-US" sz="2200" dirty="0" smtClean="0"/>
              <a:t>Requires </a:t>
            </a:r>
            <a:r>
              <a:rPr lang="en-US" sz="2200" dirty="0"/>
              <a:t>monies in the fund to be appropriated for capital outlay and major repairs at each correctional facility in proportion to the sales tax proceeds remitted </a:t>
            </a:r>
            <a:r>
              <a:rPr lang="en-US" sz="2200" dirty="0" smtClean="0"/>
              <a:t>by </a:t>
            </a:r>
            <a:r>
              <a:rPr lang="en-US" sz="2200" dirty="0"/>
              <a:t>each </a:t>
            </a:r>
            <a:r>
              <a:rPr lang="en-US" sz="2200" dirty="0" smtClean="0"/>
              <a:t>facility.</a:t>
            </a:r>
          </a:p>
          <a:p>
            <a:pPr>
              <a:buFont typeface="Arial" panose="020B0604020202020204" pitchFamily="34" charset="0"/>
              <a:buChar char="•"/>
            </a:pPr>
            <a:endParaRPr lang="en-US" sz="2200" dirty="0"/>
          </a:p>
          <a:p>
            <a:pPr>
              <a:buFont typeface="Arial" panose="020B0604020202020204" pitchFamily="34" charset="0"/>
              <a:buChar char="•"/>
            </a:pPr>
            <a:r>
              <a:rPr lang="en-US" sz="2200" dirty="0"/>
              <a:t>Effective June 14, 2023.</a:t>
            </a:r>
          </a:p>
          <a:p>
            <a:pPr marL="749808" lvl="1" indent="-457200">
              <a:lnSpc>
                <a:spcPct val="80000"/>
              </a:lnSpc>
              <a:buFont typeface="Arial" panose="020B0604020202020204" pitchFamily="34" charset="0"/>
              <a:buChar char="•"/>
            </a:pPr>
            <a:endParaRPr lang="en-US" sz="2000" dirty="0"/>
          </a:p>
          <a:p>
            <a:endParaRPr lang="en-US" dirty="0"/>
          </a:p>
          <a:p>
            <a:pPr eaLnBrk="0" hangingPunct="0"/>
            <a:endParaRPr lang="en-US" sz="1800" dirty="0"/>
          </a:p>
          <a:p>
            <a:pPr eaLnBrk="0" hangingPunct="0"/>
            <a:endParaRPr lang="en-US" sz="1800" dirty="0"/>
          </a:p>
          <a:p>
            <a:endParaRPr lang="en-US" sz="1800" dirty="0"/>
          </a:p>
        </p:txBody>
      </p:sp>
      <p:sp>
        <p:nvSpPr>
          <p:cNvPr id="4" name="Slide Number Placeholder 3"/>
          <p:cNvSpPr>
            <a:spLocks noGrp="1"/>
          </p:cNvSpPr>
          <p:nvPr>
            <p:ph type="sldNum" sz="quarter" idx="12"/>
          </p:nvPr>
        </p:nvSpPr>
        <p:spPr/>
        <p:txBody>
          <a:bodyPr/>
          <a:lstStyle/>
          <a:p>
            <a:fld id="{539C9D5E-84EF-4F27-BE7F-C078E51DAA12}" type="slidenum">
              <a:rPr lang="en-US" smtClean="0"/>
              <a:t>70</a:t>
            </a:fld>
            <a:endParaRPr lang="en-US" dirty="0"/>
          </a:p>
        </p:txBody>
      </p:sp>
      <p:sp>
        <p:nvSpPr>
          <p:cNvPr id="5" name="Title 1"/>
          <p:cNvSpPr>
            <a:spLocks noGrp="1"/>
          </p:cNvSpPr>
          <p:nvPr>
            <p:ph type="title"/>
          </p:nvPr>
        </p:nvSpPr>
        <p:spPr>
          <a:xfrm>
            <a:off x="354439" y="533400"/>
            <a:ext cx="8229600" cy="1066800"/>
          </a:xfrm>
        </p:spPr>
        <p:txBody>
          <a:bodyPr>
            <a:noAutofit/>
          </a:bodyPr>
          <a:lstStyle/>
          <a:p>
            <a:r>
              <a:rPr lang="en-US" sz="2400" dirty="0" smtClean="0"/>
              <a:t>Dedication of State Sales Tax on Sales of Inmate Arts &amp; Crafts to Correctional Facility Capital Outlay Fund</a:t>
            </a:r>
            <a:endParaRPr lang="en-US" sz="2400" dirty="0"/>
          </a:p>
        </p:txBody>
      </p:sp>
    </p:spTree>
    <p:extLst>
      <p:ext uri="{BB962C8B-B14F-4D97-AF65-F5344CB8AC3E}">
        <p14:creationId xmlns:p14="http://schemas.microsoft.com/office/powerpoint/2010/main" val="79460494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001000" cy="4495800"/>
          </a:xfrm>
        </p:spPr>
        <p:txBody>
          <a:bodyPr>
            <a:noAutofit/>
          </a:bodyPr>
          <a:lstStyle/>
          <a:p>
            <a:pPr marL="109728" indent="0">
              <a:buNone/>
            </a:pPr>
            <a:r>
              <a:rPr lang="en-US" sz="2000" dirty="0"/>
              <a:t>Act </a:t>
            </a:r>
            <a:r>
              <a:rPr lang="en-US" sz="2000" dirty="0" smtClean="0"/>
              <a:t>396 </a:t>
            </a:r>
            <a:r>
              <a:rPr lang="en-US" sz="2000" dirty="0"/>
              <a:t>of the 2023 Regular Legislative </a:t>
            </a:r>
            <a:r>
              <a:rPr lang="en-US" sz="2000" dirty="0" smtClean="0"/>
              <a:t>Session</a:t>
            </a:r>
          </a:p>
          <a:p>
            <a:pPr marL="109728" indent="0">
              <a:buNone/>
            </a:pPr>
            <a:endParaRPr lang="en-US" sz="2000" dirty="0" smtClean="0"/>
          </a:p>
          <a:p>
            <a:pPr>
              <a:buFont typeface="Arial" panose="020B0604020202020204" pitchFamily="34" charset="0"/>
              <a:buChar char="•"/>
            </a:pPr>
            <a:r>
              <a:rPr lang="en-US" sz="1900" dirty="0"/>
              <a:t>Defines digital art to mean created content including, but not limited to, a picture, video, or song to which ownership can be proven through use of </a:t>
            </a:r>
            <a:r>
              <a:rPr lang="en-US" sz="1900" dirty="0" smtClean="0"/>
              <a:t>block chain </a:t>
            </a:r>
            <a:r>
              <a:rPr lang="en-US" sz="1900" dirty="0"/>
              <a:t>or another similar mechanism.</a:t>
            </a:r>
          </a:p>
          <a:p>
            <a:pPr>
              <a:buFont typeface="Arial" panose="020B0604020202020204" pitchFamily="34" charset="0"/>
              <a:buChar char="•"/>
            </a:pPr>
            <a:endParaRPr lang="en-US" sz="1900" dirty="0"/>
          </a:p>
          <a:p>
            <a:pPr>
              <a:buFont typeface="Arial" panose="020B0604020202020204" pitchFamily="34" charset="0"/>
              <a:buChar char="•"/>
            </a:pPr>
            <a:r>
              <a:rPr lang="en-US" sz="1900" dirty="0"/>
              <a:t>Effective July 1, 2023. </a:t>
            </a:r>
            <a:r>
              <a:rPr lang="en-US" sz="1900" dirty="0" smtClean="0"/>
              <a:t>However</a:t>
            </a:r>
            <a:r>
              <a:rPr lang="en-US" sz="1900" dirty="0"/>
              <a:t>, the exemption that is being expanded (R.S. 47:305.57) </a:t>
            </a:r>
            <a:r>
              <a:rPr lang="en-US" sz="1900" u="sng" dirty="0"/>
              <a:t>is currently </a:t>
            </a:r>
            <a:r>
              <a:rPr lang="en-US" sz="1900" u="sng" dirty="0" smtClean="0"/>
              <a:t>suspended </a:t>
            </a:r>
            <a:r>
              <a:rPr lang="en-US" sz="1900" u="sng" dirty="0"/>
              <a:t>and will not become active until July 1, 2026.</a:t>
            </a:r>
          </a:p>
          <a:p>
            <a:pPr eaLnBrk="0" hangingPunct="0"/>
            <a:endParaRPr lang="en-US" sz="1800" dirty="0"/>
          </a:p>
          <a:p>
            <a:endParaRPr lang="en-US" sz="1800" dirty="0"/>
          </a:p>
        </p:txBody>
      </p:sp>
      <p:sp>
        <p:nvSpPr>
          <p:cNvPr id="4" name="Slide Number Placeholder 3"/>
          <p:cNvSpPr>
            <a:spLocks noGrp="1"/>
          </p:cNvSpPr>
          <p:nvPr>
            <p:ph type="sldNum" sz="quarter" idx="12"/>
          </p:nvPr>
        </p:nvSpPr>
        <p:spPr/>
        <p:txBody>
          <a:bodyPr/>
          <a:lstStyle/>
          <a:p>
            <a:fld id="{539C9D5E-84EF-4F27-BE7F-C078E51DAA12}" type="slidenum">
              <a:rPr lang="en-US" smtClean="0"/>
              <a:t>71</a:t>
            </a:fld>
            <a:endParaRPr lang="en-US" dirty="0"/>
          </a:p>
        </p:txBody>
      </p:sp>
      <p:sp>
        <p:nvSpPr>
          <p:cNvPr id="5" name="Title 1"/>
          <p:cNvSpPr>
            <a:spLocks noGrp="1"/>
          </p:cNvSpPr>
          <p:nvPr>
            <p:ph type="title"/>
          </p:nvPr>
        </p:nvSpPr>
        <p:spPr>
          <a:xfrm>
            <a:off x="354439" y="533400"/>
            <a:ext cx="8229600" cy="1066800"/>
          </a:xfrm>
        </p:spPr>
        <p:txBody>
          <a:bodyPr>
            <a:noAutofit/>
          </a:bodyPr>
          <a:lstStyle/>
          <a:p>
            <a:r>
              <a:rPr lang="en-US" sz="2400" dirty="0" smtClean="0"/>
              <a:t>State Sales and Use Tax Exemption on Original One-of-a-Kind Digital Works of Art Sold in Cultural Product Districts</a:t>
            </a:r>
            <a:endParaRPr lang="en-US" sz="2400" dirty="0"/>
          </a:p>
        </p:txBody>
      </p:sp>
    </p:spTree>
    <p:extLst>
      <p:ext uri="{BB962C8B-B14F-4D97-AF65-F5344CB8AC3E}">
        <p14:creationId xmlns:p14="http://schemas.microsoft.com/office/powerpoint/2010/main" val="315811830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439" y="1676400"/>
            <a:ext cx="8001000" cy="4495800"/>
          </a:xfrm>
        </p:spPr>
        <p:txBody>
          <a:bodyPr>
            <a:noAutofit/>
          </a:bodyPr>
          <a:lstStyle/>
          <a:p>
            <a:pPr marL="109728" indent="0">
              <a:buNone/>
            </a:pPr>
            <a:r>
              <a:rPr lang="en-US" sz="2000" dirty="0"/>
              <a:t>Act </a:t>
            </a:r>
            <a:r>
              <a:rPr lang="en-US" sz="2000" dirty="0" smtClean="0"/>
              <a:t>425 </a:t>
            </a:r>
            <a:r>
              <a:rPr lang="en-US" sz="2000" dirty="0"/>
              <a:t>of the 2023 Regular Legislative </a:t>
            </a:r>
            <a:r>
              <a:rPr lang="en-US" sz="2000" dirty="0" smtClean="0"/>
              <a:t>Session</a:t>
            </a:r>
            <a:r>
              <a:rPr lang="en-US" sz="2000" dirty="0"/>
              <a:t> </a:t>
            </a:r>
            <a:endParaRPr lang="en-US" sz="2000" dirty="0" smtClean="0"/>
          </a:p>
          <a:p>
            <a:pPr marL="109728" indent="0">
              <a:buNone/>
            </a:pPr>
            <a:endParaRPr lang="en-US" sz="2000" dirty="0"/>
          </a:p>
          <a:p>
            <a:r>
              <a:rPr lang="en-US" sz="2000" dirty="0"/>
              <a:t>Purchases of agricultural fencing by commercial farmers </a:t>
            </a:r>
            <a:endParaRPr lang="en-US" sz="2000" dirty="0" smtClean="0"/>
          </a:p>
          <a:p>
            <a:pPr lvl="1"/>
            <a:r>
              <a:rPr lang="en-US" sz="1800" dirty="0" smtClean="0"/>
              <a:t>State sales </a:t>
            </a:r>
            <a:r>
              <a:rPr lang="en-US" sz="1800" dirty="0"/>
              <a:t>and use tax </a:t>
            </a:r>
            <a:r>
              <a:rPr lang="en-US" sz="1800" dirty="0" smtClean="0"/>
              <a:t>exemption of 2.45%.</a:t>
            </a:r>
          </a:p>
          <a:p>
            <a:pPr lvl="1"/>
            <a:r>
              <a:rPr lang="en-US" sz="1900" dirty="0"/>
              <a:t>W</a:t>
            </a:r>
            <a:r>
              <a:rPr lang="en-US" sz="1900" dirty="0" smtClean="0"/>
              <a:t>ill </a:t>
            </a:r>
            <a:r>
              <a:rPr lang="en-US" sz="1900" dirty="0"/>
              <a:t>still be subject to the 2% imposition under R.S. 47:302 </a:t>
            </a:r>
            <a:r>
              <a:rPr lang="en-US" sz="1900" dirty="0" smtClean="0"/>
              <a:t>.</a:t>
            </a:r>
          </a:p>
          <a:p>
            <a:pPr>
              <a:buFont typeface="Arial" panose="020B0604020202020204" pitchFamily="34" charset="0"/>
              <a:buChar char="•"/>
            </a:pPr>
            <a:r>
              <a:rPr lang="en-US" sz="1900" dirty="0" smtClean="0"/>
              <a:t>Agricultural </a:t>
            </a:r>
            <a:r>
              <a:rPr lang="en-US" sz="1900" dirty="0"/>
              <a:t>fencing materials means gates, hog wire fencing, barbed wire fencing, lumber or steel used as posts or rails, nails, screws, hinges, and concrete consisting of premixed dry mortar used for the purpose of fencing agricultural livestock</a:t>
            </a:r>
            <a:r>
              <a:rPr lang="en-US" sz="1900" dirty="0" smtClean="0"/>
              <a:t>.</a:t>
            </a:r>
          </a:p>
          <a:p>
            <a:pPr lvl="1">
              <a:buFont typeface="Arial" panose="020B0604020202020204" pitchFamily="34" charset="0"/>
              <a:buChar char="•"/>
            </a:pPr>
            <a:r>
              <a:rPr lang="en-US" sz="1700" dirty="0"/>
              <a:t>also </a:t>
            </a:r>
            <a:r>
              <a:rPr lang="en-US" sz="1700" dirty="0" smtClean="0"/>
              <a:t>includes electric </a:t>
            </a:r>
            <a:r>
              <a:rPr lang="en-US" sz="1700" dirty="0"/>
              <a:t>fence wire, insulated posts, power sources, grounding systems, warning signs, and other components of electric agricultural fencing. </a:t>
            </a:r>
            <a:endParaRPr lang="en-US" sz="1700" dirty="0" smtClean="0"/>
          </a:p>
          <a:p>
            <a:pPr>
              <a:buFont typeface="Arial" panose="020B0604020202020204" pitchFamily="34" charset="0"/>
              <a:buChar char="•"/>
            </a:pPr>
            <a:r>
              <a:rPr lang="en-US" sz="1900" dirty="0"/>
              <a:t>For the period August 1, 2023 through June 30, 2029.</a:t>
            </a:r>
          </a:p>
          <a:p>
            <a:pPr marL="109728" indent="0">
              <a:buNone/>
            </a:pPr>
            <a:endParaRPr lang="en-US" sz="1900" dirty="0"/>
          </a:p>
          <a:p>
            <a:endParaRPr lang="en-US" sz="1800" dirty="0"/>
          </a:p>
        </p:txBody>
      </p:sp>
      <p:sp>
        <p:nvSpPr>
          <p:cNvPr id="4" name="Slide Number Placeholder 3"/>
          <p:cNvSpPr>
            <a:spLocks noGrp="1"/>
          </p:cNvSpPr>
          <p:nvPr>
            <p:ph type="sldNum" sz="quarter" idx="12"/>
          </p:nvPr>
        </p:nvSpPr>
        <p:spPr/>
        <p:txBody>
          <a:bodyPr/>
          <a:lstStyle/>
          <a:p>
            <a:fld id="{539C9D5E-84EF-4F27-BE7F-C078E51DAA12}" type="slidenum">
              <a:rPr lang="en-US" smtClean="0"/>
              <a:t>72</a:t>
            </a:fld>
            <a:endParaRPr lang="en-US" dirty="0"/>
          </a:p>
        </p:txBody>
      </p:sp>
      <p:sp>
        <p:nvSpPr>
          <p:cNvPr id="5" name="Title 1"/>
          <p:cNvSpPr>
            <a:spLocks noGrp="1"/>
          </p:cNvSpPr>
          <p:nvPr>
            <p:ph type="title"/>
          </p:nvPr>
        </p:nvSpPr>
        <p:spPr>
          <a:xfrm>
            <a:off x="354439" y="533400"/>
            <a:ext cx="8229600" cy="1066800"/>
          </a:xfrm>
        </p:spPr>
        <p:txBody>
          <a:bodyPr>
            <a:noAutofit/>
          </a:bodyPr>
          <a:lstStyle/>
          <a:p>
            <a:r>
              <a:rPr lang="en-US" sz="2400" dirty="0" smtClean="0"/>
              <a:t>State and Local Sales and Use Tax Exemption on Purchases of Agricultural Fencing Materials</a:t>
            </a:r>
            <a:endParaRPr lang="en-US" sz="2400" dirty="0"/>
          </a:p>
        </p:txBody>
      </p:sp>
    </p:spTree>
    <p:extLst>
      <p:ext uri="{BB962C8B-B14F-4D97-AF65-F5344CB8AC3E}">
        <p14:creationId xmlns:p14="http://schemas.microsoft.com/office/powerpoint/2010/main" val="4184444163"/>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439" y="1618211"/>
            <a:ext cx="8001000" cy="4495800"/>
          </a:xfrm>
        </p:spPr>
        <p:txBody>
          <a:bodyPr>
            <a:noAutofit/>
          </a:bodyPr>
          <a:lstStyle/>
          <a:p>
            <a:pPr marL="109728" indent="0">
              <a:buNone/>
            </a:pPr>
            <a:r>
              <a:rPr lang="en-US" sz="1600" dirty="0"/>
              <a:t>Act </a:t>
            </a:r>
            <a:r>
              <a:rPr lang="en-US" sz="1600" dirty="0" smtClean="0"/>
              <a:t>427 </a:t>
            </a:r>
            <a:r>
              <a:rPr lang="en-US" sz="1600" dirty="0"/>
              <a:t>of the 2023 Regular Legislative </a:t>
            </a:r>
            <a:r>
              <a:rPr lang="en-US" sz="1600" dirty="0" smtClean="0"/>
              <a:t>Session </a:t>
            </a:r>
          </a:p>
          <a:p>
            <a:pPr marL="109728" indent="0">
              <a:buNone/>
            </a:pPr>
            <a:endParaRPr lang="en-US" sz="1600" dirty="0" smtClean="0"/>
          </a:p>
          <a:p>
            <a:r>
              <a:rPr lang="en-US" sz="1800" dirty="0"/>
              <a:t>Revises the definition of "commercial farmer" to mean a person regularly and occupationally engaged in the commercial production of food, agricultural commodities, or agricultural products for sale.  </a:t>
            </a:r>
          </a:p>
          <a:p>
            <a:endParaRPr lang="en-US" sz="1800" dirty="0" smtClean="0"/>
          </a:p>
          <a:p>
            <a:pPr>
              <a:buFont typeface="Arial" panose="020B0604020202020204" pitchFamily="34" charset="0"/>
              <a:buChar char="•"/>
            </a:pPr>
            <a:r>
              <a:rPr lang="en-US" sz="1800" dirty="0"/>
              <a:t>Removes the limitation that a commercial farmer must be a person or entity regularly engaged in the engaged in the commercial production for sale of </a:t>
            </a:r>
            <a:r>
              <a:rPr lang="en-US" sz="1800" dirty="0" smtClean="0"/>
              <a:t>agricultural </a:t>
            </a:r>
            <a:r>
              <a:rPr lang="en-US" sz="1800" dirty="0"/>
              <a:t>products that report farm income and expenses on a federal Schedule F or similar federal tax form.</a:t>
            </a:r>
          </a:p>
          <a:p>
            <a:pPr>
              <a:buFont typeface="Arial" panose="020B0604020202020204" pitchFamily="34" charset="0"/>
              <a:buChar char="•"/>
            </a:pPr>
            <a:endParaRPr lang="en-US" sz="1800" dirty="0"/>
          </a:p>
          <a:p>
            <a:pPr>
              <a:buFont typeface="Arial" panose="020B0604020202020204" pitchFamily="34" charset="0"/>
              <a:buChar char="•"/>
            </a:pPr>
            <a:r>
              <a:rPr lang="en-US" sz="1800" dirty="0"/>
              <a:t>Prohibits </a:t>
            </a:r>
            <a:r>
              <a:rPr lang="en-US" sz="1800" dirty="0" smtClean="0"/>
              <a:t>the exemptions </a:t>
            </a:r>
            <a:r>
              <a:rPr lang="en-US" sz="1800" dirty="0"/>
              <a:t>available to commercial farmers from being allowed or claimed for or related to an “activity not engaged in for profit” as that term is defined in existing federal law.</a:t>
            </a:r>
          </a:p>
          <a:p>
            <a:endParaRPr lang="en-US" sz="2400" dirty="0" smtClean="0"/>
          </a:p>
        </p:txBody>
      </p:sp>
      <p:sp>
        <p:nvSpPr>
          <p:cNvPr id="4" name="Slide Number Placeholder 3"/>
          <p:cNvSpPr>
            <a:spLocks noGrp="1"/>
          </p:cNvSpPr>
          <p:nvPr>
            <p:ph type="sldNum" sz="quarter" idx="12"/>
          </p:nvPr>
        </p:nvSpPr>
        <p:spPr/>
        <p:txBody>
          <a:bodyPr/>
          <a:lstStyle/>
          <a:p>
            <a:fld id="{539C9D5E-84EF-4F27-BE7F-C078E51DAA12}" type="slidenum">
              <a:rPr lang="en-US" smtClean="0"/>
              <a:t>73</a:t>
            </a:fld>
            <a:endParaRPr lang="en-US" dirty="0"/>
          </a:p>
        </p:txBody>
      </p:sp>
      <p:sp>
        <p:nvSpPr>
          <p:cNvPr id="5" name="Title 1"/>
          <p:cNvSpPr>
            <a:spLocks noGrp="1"/>
          </p:cNvSpPr>
          <p:nvPr>
            <p:ph type="title"/>
          </p:nvPr>
        </p:nvSpPr>
        <p:spPr>
          <a:xfrm>
            <a:off x="354439" y="533400"/>
            <a:ext cx="8229600" cy="1066800"/>
          </a:xfrm>
        </p:spPr>
        <p:txBody>
          <a:bodyPr>
            <a:noAutofit/>
          </a:bodyPr>
          <a:lstStyle/>
          <a:p>
            <a:r>
              <a:rPr lang="en-US" sz="2400" dirty="0" smtClean="0"/>
              <a:t>Definition of Commercial Farmer</a:t>
            </a:r>
            <a:endParaRPr lang="en-US" sz="2400" dirty="0"/>
          </a:p>
        </p:txBody>
      </p:sp>
    </p:spTree>
    <p:extLst>
      <p:ext uri="{BB962C8B-B14F-4D97-AF65-F5344CB8AC3E}">
        <p14:creationId xmlns:p14="http://schemas.microsoft.com/office/powerpoint/2010/main" val="358277594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439" y="1732317"/>
            <a:ext cx="8001000" cy="4495800"/>
          </a:xfrm>
        </p:spPr>
        <p:txBody>
          <a:bodyPr>
            <a:noAutofit/>
          </a:bodyPr>
          <a:lstStyle/>
          <a:p>
            <a:pPr>
              <a:buFont typeface="Arial" panose="020B0604020202020204" pitchFamily="34" charset="0"/>
              <a:buChar char="•"/>
            </a:pPr>
            <a:r>
              <a:rPr lang="en-US" sz="1900" dirty="0"/>
              <a:t>Adds to the definition of a </a:t>
            </a:r>
            <a:r>
              <a:rPr lang="en-US" sz="1900" dirty="0" smtClean="0"/>
              <a:t>“commercial farmer”, </a:t>
            </a:r>
            <a:r>
              <a:rPr lang="en-US" sz="1900" dirty="0"/>
              <a:t>a lessor landowner who leases an immovable for agricultural use to a person who regularly and occupationally engages in the commercial production of food, agricultural commodities, or agricultural products for sale and maintains a joint venture contractual relationship with the farmer.</a:t>
            </a:r>
          </a:p>
          <a:p>
            <a:pPr>
              <a:buFont typeface="Arial" panose="020B0604020202020204" pitchFamily="34" charset="0"/>
              <a:buChar char="•"/>
            </a:pPr>
            <a:endParaRPr lang="en-US" sz="1900" dirty="0"/>
          </a:p>
          <a:p>
            <a:pPr>
              <a:buFont typeface="Arial" panose="020B0604020202020204" pitchFamily="34" charset="0"/>
              <a:buChar char="•"/>
            </a:pPr>
            <a:r>
              <a:rPr lang="en-US" sz="1900" dirty="0"/>
              <a:t>Repeals the provision that required commercial farmers, who were lessee landowners, </a:t>
            </a:r>
            <a:r>
              <a:rPr lang="en-US" sz="1900" dirty="0" smtClean="0"/>
              <a:t>to provide documentation </a:t>
            </a:r>
            <a:r>
              <a:rPr lang="en-US" sz="1900" dirty="0"/>
              <a:t>of the joint venture arrangement or a report of farm income and expenses from the joint venture on a federal Schedule F form or similar federal tax form to LDR. </a:t>
            </a:r>
          </a:p>
          <a:p>
            <a:pPr lvl="1">
              <a:buFont typeface="Arial" panose="020B0604020202020204" pitchFamily="34" charset="0"/>
              <a:buChar char="•"/>
            </a:pPr>
            <a:endParaRPr lang="en-US" sz="1700" dirty="0" smtClean="0"/>
          </a:p>
          <a:p>
            <a:pPr>
              <a:buFont typeface="Arial" panose="020B0604020202020204" pitchFamily="34" charset="0"/>
              <a:buChar char="•"/>
            </a:pPr>
            <a:r>
              <a:rPr lang="en-US" sz="1900" dirty="0" smtClean="0"/>
              <a:t>Effective August 1, 2023.</a:t>
            </a:r>
            <a:endParaRPr lang="en-US" sz="1900" dirty="0"/>
          </a:p>
          <a:p>
            <a:endParaRPr lang="en-US" sz="2400" dirty="0" smtClean="0"/>
          </a:p>
        </p:txBody>
      </p:sp>
      <p:sp>
        <p:nvSpPr>
          <p:cNvPr id="4" name="Slide Number Placeholder 3"/>
          <p:cNvSpPr>
            <a:spLocks noGrp="1"/>
          </p:cNvSpPr>
          <p:nvPr>
            <p:ph type="sldNum" sz="quarter" idx="12"/>
          </p:nvPr>
        </p:nvSpPr>
        <p:spPr/>
        <p:txBody>
          <a:bodyPr/>
          <a:lstStyle/>
          <a:p>
            <a:fld id="{539C9D5E-84EF-4F27-BE7F-C078E51DAA12}" type="slidenum">
              <a:rPr lang="en-US" smtClean="0"/>
              <a:t>74</a:t>
            </a:fld>
            <a:endParaRPr lang="en-US" dirty="0"/>
          </a:p>
        </p:txBody>
      </p:sp>
      <p:sp>
        <p:nvSpPr>
          <p:cNvPr id="5" name="Title 1"/>
          <p:cNvSpPr>
            <a:spLocks noGrp="1"/>
          </p:cNvSpPr>
          <p:nvPr>
            <p:ph type="title"/>
          </p:nvPr>
        </p:nvSpPr>
        <p:spPr>
          <a:xfrm>
            <a:off x="354439" y="533400"/>
            <a:ext cx="8229600" cy="1066800"/>
          </a:xfrm>
        </p:spPr>
        <p:txBody>
          <a:bodyPr>
            <a:noAutofit/>
          </a:bodyPr>
          <a:lstStyle/>
          <a:p>
            <a:r>
              <a:rPr lang="en-US" sz="2400" dirty="0" smtClean="0"/>
              <a:t>Definition </a:t>
            </a:r>
            <a:r>
              <a:rPr lang="en-US" sz="2400" dirty="0"/>
              <a:t>of Commercial Farmer</a:t>
            </a:r>
          </a:p>
        </p:txBody>
      </p:sp>
    </p:spTree>
    <p:extLst>
      <p:ext uri="{BB962C8B-B14F-4D97-AF65-F5344CB8AC3E}">
        <p14:creationId xmlns:p14="http://schemas.microsoft.com/office/powerpoint/2010/main" val="2414009333"/>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4439" y="1769881"/>
            <a:ext cx="8001000" cy="2801389"/>
          </a:xfrm>
        </p:spPr>
        <p:txBody>
          <a:bodyPr>
            <a:noAutofit/>
          </a:bodyPr>
          <a:lstStyle/>
          <a:p>
            <a:pPr marL="109728" indent="0">
              <a:buNone/>
            </a:pPr>
            <a:r>
              <a:rPr lang="en-US" sz="1600" dirty="0"/>
              <a:t>Act </a:t>
            </a:r>
            <a:r>
              <a:rPr lang="en-US" sz="1600" dirty="0" smtClean="0"/>
              <a:t>429 </a:t>
            </a:r>
            <a:r>
              <a:rPr lang="en-US" sz="1600" dirty="0"/>
              <a:t>of the 2023 Regular Legislative Session </a:t>
            </a:r>
            <a:endParaRPr lang="en-US" sz="1600" dirty="0" smtClean="0"/>
          </a:p>
          <a:p>
            <a:endParaRPr lang="en-US" sz="1600" dirty="0"/>
          </a:p>
          <a:p>
            <a:r>
              <a:rPr lang="en-US" sz="1900" dirty="0"/>
              <a:t>Adds admissions to any museum with a primary purpose of showcasing of Louisiana music as a taxable service</a:t>
            </a:r>
            <a:r>
              <a:rPr lang="en-US" sz="1900" dirty="0" smtClean="0"/>
              <a:t>.</a:t>
            </a:r>
          </a:p>
          <a:p>
            <a:endParaRPr lang="en-US" sz="1900" dirty="0"/>
          </a:p>
          <a:p>
            <a:pPr lvl="1">
              <a:buFont typeface="Arial" panose="020B0604020202020204" pitchFamily="34" charset="0"/>
              <a:buChar char="•"/>
            </a:pPr>
            <a:r>
              <a:rPr lang="en-US" sz="1700" dirty="0" smtClean="0"/>
              <a:t>Must </a:t>
            </a:r>
            <a:r>
              <a:rPr lang="en-US" sz="1700" dirty="0"/>
              <a:t>have a primary purpose of showcasing Louisiana music.</a:t>
            </a:r>
          </a:p>
          <a:p>
            <a:pPr>
              <a:buFont typeface="Arial" panose="020B0604020202020204" pitchFamily="34" charset="0"/>
              <a:buChar char="•"/>
            </a:pPr>
            <a:endParaRPr lang="en-US" sz="1900" dirty="0"/>
          </a:p>
          <a:p>
            <a:pPr lvl="1">
              <a:buFont typeface="Arial" panose="020B0604020202020204" pitchFamily="34" charset="0"/>
              <a:buChar char="•"/>
            </a:pPr>
            <a:r>
              <a:rPr lang="en-US" sz="1700" dirty="0"/>
              <a:t>Must open to the public on or after </a:t>
            </a:r>
            <a:r>
              <a:rPr lang="en-US" sz="1700" dirty="0" smtClean="0"/>
              <a:t>January </a:t>
            </a:r>
            <a:r>
              <a:rPr lang="en-US" sz="1700" dirty="0"/>
              <a:t>1, 2026</a:t>
            </a:r>
            <a:r>
              <a:rPr lang="en-US" sz="1700" dirty="0" smtClean="0"/>
              <a:t>.</a:t>
            </a:r>
          </a:p>
          <a:p>
            <a:pPr>
              <a:buFont typeface="Arial" panose="020B0604020202020204" pitchFamily="34" charset="0"/>
              <a:buChar char="•"/>
            </a:pPr>
            <a:endParaRPr lang="en-US" sz="1900" dirty="0"/>
          </a:p>
          <a:p>
            <a:pPr>
              <a:buFont typeface="Arial" panose="020B0604020202020204" pitchFamily="34" charset="0"/>
              <a:buChar char="•"/>
            </a:pPr>
            <a:r>
              <a:rPr lang="en-US" sz="1900" dirty="0" smtClean="0"/>
              <a:t>Effective August 1, 2023. </a:t>
            </a:r>
            <a:endParaRPr lang="en-US" sz="1900" dirty="0"/>
          </a:p>
          <a:p>
            <a:endParaRPr lang="en-US" sz="2400" dirty="0" smtClean="0"/>
          </a:p>
        </p:txBody>
      </p:sp>
      <p:sp>
        <p:nvSpPr>
          <p:cNvPr id="4" name="Slide Number Placeholder 3"/>
          <p:cNvSpPr>
            <a:spLocks noGrp="1"/>
          </p:cNvSpPr>
          <p:nvPr>
            <p:ph type="sldNum" sz="quarter" idx="12"/>
          </p:nvPr>
        </p:nvSpPr>
        <p:spPr/>
        <p:txBody>
          <a:bodyPr/>
          <a:lstStyle/>
          <a:p>
            <a:fld id="{539C9D5E-84EF-4F27-BE7F-C078E51DAA12}" type="slidenum">
              <a:rPr lang="en-US" smtClean="0"/>
              <a:t>75</a:t>
            </a:fld>
            <a:endParaRPr lang="en-US" dirty="0"/>
          </a:p>
        </p:txBody>
      </p:sp>
      <p:sp>
        <p:nvSpPr>
          <p:cNvPr id="5" name="Title 1"/>
          <p:cNvSpPr>
            <a:spLocks noGrp="1"/>
          </p:cNvSpPr>
          <p:nvPr>
            <p:ph type="title"/>
          </p:nvPr>
        </p:nvSpPr>
        <p:spPr>
          <a:xfrm>
            <a:off x="354439" y="533400"/>
            <a:ext cx="8229600" cy="1066800"/>
          </a:xfrm>
        </p:spPr>
        <p:txBody>
          <a:bodyPr>
            <a:noAutofit/>
          </a:bodyPr>
          <a:lstStyle/>
          <a:p>
            <a:r>
              <a:rPr lang="en-US" sz="2400" dirty="0" smtClean="0"/>
              <a:t>Admissions to Museums Showcasing Louisiana Music</a:t>
            </a:r>
            <a:endParaRPr lang="en-US" sz="2400" dirty="0"/>
          </a:p>
        </p:txBody>
      </p:sp>
    </p:spTree>
    <p:extLst>
      <p:ext uri="{BB962C8B-B14F-4D97-AF65-F5344CB8AC3E}">
        <p14:creationId xmlns:p14="http://schemas.microsoft.com/office/powerpoint/2010/main" val="412665536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8901" y="2286000"/>
            <a:ext cx="9067799" cy="1362075"/>
          </a:xfrm>
        </p:spPr>
        <p:txBody>
          <a:bodyPr/>
          <a:lstStyle/>
          <a:p>
            <a:pPr algn="ctr"/>
            <a:r>
              <a:rPr lang="en-US" sz="4800" dirty="0" smtClean="0"/>
              <a:t>Other 2023</a:t>
            </a:r>
            <a:br>
              <a:rPr lang="en-US" sz="4800" dirty="0" smtClean="0"/>
            </a:br>
            <a:r>
              <a:rPr lang="en-US" sz="4800" dirty="0" smtClean="0"/>
              <a:t>Legislative Changes</a:t>
            </a:r>
            <a:endParaRPr lang="en-US" sz="4800" dirty="0"/>
          </a:p>
        </p:txBody>
      </p:sp>
      <p:sp>
        <p:nvSpPr>
          <p:cNvPr id="4" name="Slide Number Placeholder 3"/>
          <p:cNvSpPr>
            <a:spLocks noGrp="1"/>
          </p:cNvSpPr>
          <p:nvPr>
            <p:ph type="sldNum" sz="quarter" idx="12"/>
          </p:nvPr>
        </p:nvSpPr>
        <p:spPr/>
        <p:txBody>
          <a:bodyPr/>
          <a:lstStyle/>
          <a:p>
            <a:fld id="{539C9D5E-84EF-4F27-BE7F-C078E51DAA12}" type="slidenum">
              <a:rPr lang="en-US" smtClean="0"/>
              <a:t>76</a:t>
            </a:fld>
            <a:endParaRPr lang="en-US" dirty="0"/>
          </a:p>
        </p:txBody>
      </p:sp>
    </p:spTree>
    <p:extLst>
      <p:ext uri="{BB962C8B-B14F-4D97-AF65-F5344CB8AC3E}">
        <p14:creationId xmlns:p14="http://schemas.microsoft.com/office/powerpoint/2010/main" val="9706306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565929"/>
            <a:ext cx="8229600" cy="1066800"/>
          </a:xfrm>
        </p:spPr>
        <p:txBody>
          <a:bodyPr>
            <a:noAutofit/>
          </a:bodyPr>
          <a:lstStyle/>
          <a:p>
            <a:r>
              <a:rPr lang="en-US" sz="3200" dirty="0" smtClean="0"/>
              <a:t>Severance Tax—Deep Wells</a:t>
            </a:r>
            <a:endParaRPr lang="en-US" sz="3200" dirty="0"/>
          </a:p>
        </p:txBody>
      </p:sp>
      <p:sp>
        <p:nvSpPr>
          <p:cNvPr id="3" name="Content Placeholder 2"/>
          <p:cNvSpPr>
            <a:spLocks noGrp="1"/>
          </p:cNvSpPr>
          <p:nvPr>
            <p:ph idx="1"/>
          </p:nvPr>
        </p:nvSpPr>
        <p:spPr>
          <a:xfrm>
            <a:off x="223696" y="1799693"/>
            <a:ext cx="8534400" cy="4711072"/>
          </a:xfrm>
        </p:spPr>
        <p:txBody>
          <a:bodyPr>
            <a:normAutofit fontScale="92500" lnSpcReduction="20000"/>
          </a:bodyPr>
          <a:lstStyle/>
          <a:p>
            <a:pPr marL="109728" indent="0" algn="just">
              <a:buNone/>
            </a:pPr>
            <a:r>
              <a:rPr lang="en-US" b="1" dirty="0" smtClean="0"/>
              <a:t>Act 431 </a:t>
            </a:r>
          </a:p>
          <a:p>
            <a:pPr marL="109728" indent="0" algn="just">
              <a:buNone/>
            </a:pPr>
            <a:endParaRPr lang="en-US" b="1" dirty="0" smtClean="0"/>
          </a:p>
          <a:p>
            <a:r>
              <a:rPr lang="en-US" dirty="0" smtClean="0"/>
              <a:t>For purposes of the deep well exemption, clarifies that production </a:t>
            </a:r>
            <a:r>
              <a:rPr lang="en-US" dirty="0"/>
              <a:t>begins the </a:t>
            </a:r>
            <a:r>
              <a:rPr lang="en-US" dirty="0" smtClean="0"/>
              <a:t>1st </a:t>
            </a:r>
            <a:r>
              <a:rPr lang="en-US" dirty="0"/>
              <a:t>day the well produces into the permanent production equipment and the facilities have been constructed to process and deliver natural gas, gas condensate, or oil to a sales point. </a:t>
            </a:r>
            <a:endParaRPr lang="en-US" dirty="0" smtClean="0"/>
          </a:p>
          <a:p>
            <a:pPr algn="just"/>
            <a:r>
              <a:rPr lang="en-US" dirty="0" smtClean="0"/>
              <a:t>Commercial </a:t>
            </a:r>
            <a:r>
              <a:rPr lang="en-US" dirty="0"/>
              <a:t>production </a:t>
            </a:r>
            <a:r>
              <a:rPr lang="en-US" dirty="0" smtClean="0"/>
              <a:t>may begin after the well </a:t>
            </a:r>
            <a:r>
              <a:rPr lang="en-US" dirty="0"/>
              <a:t>completion date.</a:t>
            </a:r>
            <a:endParaRPr lang="en-US" dirty="0" smtClean="0"/>
          </a:p>
          <a:p>
            <a:r>
              <a:rPr lang="en-US" dirty="0" smtClean="0"/>
              <a:t>Drill-stem tests, </a:t>
            </a:r>
            <a:r>
              <a:rPr lang="en-US" dirty="0"/>
              <a:t>production </a:t>
            </a:r>
            <a:r>
              <a:rPr lang="en-US" dirty="0" smtClean="0"/>
              <a:t>tests, </a:t>
            </a:r>
            <a:r>
              <a:rPr lang="en-US" dirty="0"/>
              <a:t>or any other related production shall not be </a:t>
            </a:r>
            <a:r>
              <a:rPr lang="en-US" dirty="0" smtClean="0"/>
              <a:t>considered the </a:t>
            </a:r>
            <a:r>
              <a:rPr lang="en-US" dirty="0"/>
              <a:t>date commercial production begins regardless of </a:t>
            </a:r>
            <a:r>
              <a:rPr lang="en-US" dirty="0" smtClean="0"/>
              <a:t>how DNR classifies those activities</a:t>
            </a:r>
          </a:p>
          <a:p>
            <a:endParaRPr lang="en-US" dirty="0" smtClean="0"/>
          </a:p>
        </p:txBody>
      </p:sp>
      <p:sp>
        <p:nvSpPr>
          <p:cNvPr id="4" name="Slide Number Placeholder 3"/>
          <p:cNvSpPr>
            <a:spLocks noGrp="1"/>
          </p:cNvSpPr>
          <p:nvPr>
            <p:ph type="sldNum" sz="quarter" idx="12"/>
          </p:nvPr>
        </p:nvSpPr>
        <p:spPr/>
        <p:txBody>
          <a:bodyPr/>
          <a:lstStyle/>
          <a:p>
            <a:fld id="{539C9D5E-84EF-4F27-BE7F-C078E51DAA12}" type="slidenum">
              <a:rPr lang="en-US" smtClean="0"/>
              <a:t>77</a:t>
            </a:fld>
            <a:endParaRPr lang="en-US" dirty="0"/>
          </a:p>
        </p:txBody>
      </p:sp>
    </p:spTree>
    <p:extLst>
      <p:ext uri="{BB962C8B-B14F-4D97-AF65-F5344CB8AC3E}">
        <p14:creationId xmlns:p14="http://schemas.microsoft.com/office/powerpoint/2010/main" val="210777217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5328"/>
            <a:ext cx="8229600" cy="1066800"/>
          </a:xfrm>
        </p:spPr>
        <p:txBody>
          <a:bodyPr>
            <a:noAutofit/>
          </a:bodyPr>
          <a:lstStyle/>
          <a:p>
            <a:r>
              <a:rPr lang="en-US" sz="3200" dirty="0" smtClean="0"/>
              <a:t>Severance Tax—Deep Wells</a:t>
            </a:r>
            <a:endParaRPr lang="en-US" sz="3200" dirty="0"/>
          </a:p>
        </p:txBody>
      </p:sp>
      <p:sp>
        <p:nvSpPr>
          <p:cNvPr id="3" name="Content Placeholder 2"/>
          <p:cNvSpPr>
            <a:spLocks noGrp="1"/>
          </p:cNvSpPr>
          <p:nvPr>
            <p:ph idx="1"/>
          </p:nvPr>
        </p:nvSpPr>
        <p:spPr>
          <a:xfrm>
            <a:off x="76200" y="1842128"/>
            <a:ext cx="8610600" cy="4711072"/>
          </a:xfrm>
        </p:spPr>
        <p:txBody>
          <a:bodyPr>
            <a:normAutofit/>
          </a:bodyPr>
          <a:lstStyle/>
          <a:p>
            <a:r>
              <a:rPr lang="en-US" sz="2600" dirty="0" smtClean="0"/>
              <a:t>Act 431 was effective </a:t>
            </a:r>
            <a:r>
              <a:rPr lang="en-US" sz="2600" dirty="0"/>
              <a:t>August 27, 2023, and </a:t>
            </a:r>
            <a:r>
              <a:rPr lang="en-US" sz="2600" dirty="0" smtClean="0"/>
              <a:t>applies </a:t>
            </a:r>
            <a:r>
              <a:rPr lang="en-US" sz="2600" dirty="0"/>
              <a:t>to each application for </a:t>
            </a:r>
            <a:r>
              <a:rPr lang="en-US" sz="2600" dirty="0" smtClean="0"/>
              <a:t>well </a:t>
            </a:r>
            <a:r>
              <a:rPr lang="en-US" sz="2600" dirty="0"/>
              <a:t>s</a:t>
            </a:r>
            <a:r>
              <a:rPr lang="en-US" sz="2600" dirty="0" smtClean="0"/>
              <a:t>tatus </a:t>
            </a:r>
            <a:r>
              <a:rPr lang="en-US" sz="2600" dirty="0"/>
              <a:t>determination (Deep Well) filed with </a:t>
            </a:r>
            <a:r>
              <a:rPr lang="en-US" sz="2600" dirty="0" smtClean="0"/>
              <a:t>DNR on </a:t>
            </a:r>
            <a:r>
              <a:rPr lang="en-US" sz="2600" dirty="0"/>
              <a:t>or after January 1, 2023. </a:t>
            </a:r>
            <a:endParaRPr lang="en-US" sz="2600" dirty="0" smtClean="0"/>
          </a:p>
          <a:p>
            <a:pPr marL="109728" indent="0">
              <a:buNone/>
            </a:pPr>
            <a:endParaRPr lang="en-US" sz="2600" dirty="0" smtClean="0"/>
          </a:p>
          <a:p>
            <a:r>
              <a:rPr lang="en-US" sz="2600" dirty="0" smtClean="0"/>
              <a:t>Each </a:t>
            </a:r>
            <a:r>
              <a:rPr lang="en-US" sz="2600" dirty="0"/>
              <a:t>applicant who filed an application on or after January 1, 2023, and prior to August 27, 2023, </a:t>
            </a:r>
            <a:r>
              <a:rPr lang="en-US" sz="2600" dirty="0" smtClean="0"/>
              <a:t>may </a:t>
            </a:r>
            <a:r>
              <a:rPr lang="en-US" sz="2600" dirty="0"/>
              <a:t>amend its application to conform with the provisions of the Act.</a:t>
            </a:r>
          </a:p>
          <a:p>
            <a:endParaRPr lang="en-US" dirty="0" smtClean="0"/>
          </a:p>
        </p:txBody>
      </p:sp>
      <p:sp>
        <p:nvSpPr>
          <p:cNvPr id="4" name="Slide Number Placeholder 3"/>
          <p:cNvSpPr>
            <a:spLocks noGrp="1"/>
          </p:cNvSpPr>
          <p:nvPr>
            <p:ph type="sldNum" sz="quarter" idx="12"/>
          </p:nvPr>
        </p:nvSpPr>
        <p:spPr/>
        <p:txBody>
          <a:bodyPr/>
          <a:lstStyle/>
          <a:p>
            <a:fld id="{539C9D5E-84EF-4F27-BE7F-C078E51DAA12}" type="slidenum">
              <a:rPr lang="en-US" smtClean="0"/>
              <a:t>78</a:t>
            </a:fld>
            <a:endParaRPr lang="en-US" dirty="0"/>
          </a:p>
        </p:txBody>
      </p:sp>
    </p:spTree>
    <p:extLst>
      <p:ext uri="{BB962C8B-B14F-4D97-AF65-F5344CB8AC3E}">
        <p14:creationId xmlns:p14="http://schemas.microsoft.com/office/powerpoint/2010/main" val="302514224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rmAutofit fontScale="90000"/>
          </a:bodyPr>
          <a:lstStyle/>
          <a:p>
            <a:pPr algn="just"/>
            <a:r>
              <a:rPr lang="en-US" sz="3100" dirty="0" smtClean="0"/>
              <a:t>Exemption for Free Samples of Tobacco and Alcohol Products Provided </a:t>
            </a:r>
            <a:r>
              <a:rPr lang="en-US" sz="3100" dirty="0"/>
              <a:t>at </a:t>
            </a:r>
            <a:r>
              <a:rPr lang="en-US" sz="3100" dirty="0" smtClean="0"/>
              <a:t>Conferences, etc. </a:t>
            </a:r>
            <a:endParaRPr lang="en-US" sz="3100" dirty="0"/>
          </a:p>
        </p:txBody>
      </p:sp>
      <p:sp>
        <p:nvSpPr>
          <p:cNvPr id="3" name="Content Placeholder 2"/>
          <p:cNvSpPr>
            <a:spLocks noGrp="1"/>
          </p:cNvSpPr>
          <p:nvPr>
            <p:ph idx="1"/>
          </p:nvPr>
        </p:nvSpPr>
        <p:spPr>
          <a:xfrm>
            <a:off x="457200" y="1981200"/>
            <a:ext cx="8229600" cy="4325112"/>
          </a:xfrm>
        </p:spPr>
        <p:txBody>
          <a:bodyPr>
            <a:normAutofit/>
          </a:bodyPr>
          <a:lstStyle/>
          <a:p>
            <a:pPr marL="109728" indent="0" algn="just">
              <a:buNone/>
            </a:pPr>
            <a:r>
              <a:rPr lang="en-US" sz="2400" b="1" dirty="0" smtClean="0"/>
              <a:t>Act 297 </a:t>
            </a:r>
          </a:p>
          <a:p>
            <a:pPr>
              <a:buFont typeface="Arial" panose="020B0604020202020204" pitchFamily="34" charset="0"/>
              <a:buChar char="•"/>
            </a:pPr>
            <a:r>
              <a:rPr lang="en-US" sz="2400" dirty="0" smtClean="0"/>
              <a:t>Exempts tobacco and alcohol products from </a:t>
            </a:r>
            <a:r>
              <a:rPr lang="en-US" sz="2400" dirty="0"/>
              <a:t>state excise tax when the products are furnished at no charge as samples in a business-to-business exchange at or in conjunction with, conferences, conventions, expositions, trade shows, and similar events</a:t>
            </a:r>
            <a:r>
              <a:rPr lang="en-US" sz="2400" dirty="0" smtClean="0"/>
              <a:t>.</a:t>
            </a:r>
          </a:p>
          <a:p>
            <a:pPr marL="109728" indent="0">
              <a:buNone/>
            </a:pPr>
            <a:endParaRPr lang="en-US" sz="2400" dirty="0" smtClean="0"/>
          </a:p>
          <a:p>
            <a:pPr>
              <a:buFont typeface="Arial" panose="020B0604020202020204" pitchFamily="34" charset="0"/>
              <a:buChar char="•"/>
            </a:pPr>
            <a:r>
              <a:rPr lang="en-US" sz="2400" i="1" dirty="0" smtClean="0"/>
              <a:t>Business-to-business </a:t>
            </a:r>
            <a:r>
              <a:rPr lang="en-US" sz="2400" i="1" dirty="0"/>
              <a:t>exchange </a:t>
            </a:r>
            <a:r>
              <a:rPr lang="en-US" sz="2400" dirty="0" smtClean="0"/>
              <a:t>- distribution </a:t>
            </a:r>
            <a:r>
              <a:rPr lang="en-US" sz="2400" dirty="0"/>
              <a:t>by a business in a limited quantity with nominal value to another business as part of a genuine effort to sell or market the product being sampled. </a:t>
            </a:r>
            <a:endParaRPr lang="en-US" sz="2400" dirty="0" smtClean="0"/>
          </a:p>
          <a:p>
            <a:pPr marL="109728" indent="0">
              <a:buNone/>
            </a:pPr>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79</a:t>
            </a:fld>
            <a:endParaRPr lang="en-US" dirty="0"/>
          </a:p>
        </p:txBody>
      </p:sp>
    </p:spTree>
    <p:extLst>
      <p:ext uri="{BB962C8B-B14F-4D97-AF65-F5344CB8AC3E}">
        <p14:creationId xmlns:p14="http://schemas.microsoft.com/office/powerpoint/2010/main" val="40792503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2023 Individual Income Tax</a:t>
            </a:r>
            <a:endParaRPr lang="en-US" dirty="0"/>
          </a:p>
        </p:txBody>
      </p:sp>
      <p:sp>
        <p:nvSpPr>
          <p:cNvPr id="3" name="Text Placeholder 2"/>
          <p:cNvSpPr>
            <a:spLocks noGrp="1"/>
          </p:cNvSpPr>
          <p:nvPr>
            <p:ph idx="1"/>
          </p:nvPr>
        </p:nvSpPr>
        <p:spPr>
          <a:xfrm>
            <a:off x="457200" y="1828800"/>
            <a:ext cx="8229600" cy="4745736"/>
          </a:xfrm>
        </p:spPr>
        <p:txBody>
          <a:bodyPr>
            <a:normAutofit/>
          </a:bodyPr>
          <a:lstStyle/>
          <a:p>
            <a:pPr marL="109728" indent="0">
              <a:buNone/>
            </a:pPr>
            <a:r>
              <a:rPr lang="en-US" b="1" dirty="0"/>
              <a:t>Electric and Hybrid Vehicle Road Usage Fee – Line 22B </a:t>
            </a:r>
            <a:endParaRPr lang="en-US" b="1" dirty="0" smtClean="0"/>
          </a:p>
          <a:p>
            <a:r>
              <a:rPr lang="en-US" dirty="0" smtClean="0"/>
              <a:t>Act </a:t>
            </a:r>
            <a:r>
              <a:rPr lang="en-US" dirty="0"/>
              <a:t>578 of the 2022 Regular Legislative Session levies a road usage fee to be paid by the owner or lessee of an electric or hybrid vehicle registered and operated in Louisiana during the calendar year. </a:t>
            </a:r>
            <a:endParaRPr lang="en-US" dirty="0" smtClean="0"/>
          </a:p>
          <a:p>
            <a:r>
              <a:rPr lang="en-US" dirty="0" smtClean="0"/>
              <a:t>Topic will be discussed in detail later in presentation.</a:t>
            </a:r>
          </a:p>
        </p:txBody>
      </p:sp>
      <p:sp>
        <p:nvSpPr>
          <p:cNvPr id="4" name="Slide Number Placeholder 3"/>
          <p:cNvSpPr>
            <a:spLocks noGrp="1"/>
          </p:cNvSpPr>
          <p:nvPr>
            <p:ph type="sldNum" sz="quarter" idx="12"/>
          </p:nvPr>
        </p:nvSpPr>
        <p:spPr/>
        <p:txBody>
          <a:bodyPr/>
          <a:lstStyle/>
          <a:p>
            <a:fld id="{539C9D5E-84EF-4F27-BE7F-C078E51DAA12}" type="slidenum">
              <a:rPr lang="en-US" smtClean="0"/>
              <a:t>8</a:t>
            </a:fld>
            <a:endParaRPr lang="en-US" dirty="0"/>
          </a:p>
        </p:txBody>
      </p:sp>
    </p:spTree>
    <p:extLst>
      <p:ext uri="{BB962C8B-B14F-4D97-AF65-F5344CB8AC3E}">
        <p14:creationId xmlns:p14="http://schemas.microsoft.com/office/powerpoint/2010/main" val="110973702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noAutofit/>
          </a:bodyPr>
          <a:lstStyle/>
          <a:p>
            <a:pPr algn="just"/>
            <a:r>
              <a:rPr lang="en-US" sz="2800" dirty="0" smtClean="0"/>
              <a:t/>
            </a:r>
            <a:br>
              <a:rPr lang="en-US" sz="2800" dirty="0" smtClean="0"/>
            </a:br>
            <a:r>
              <a:rPr lang="en-US" sz="2800" dirty="0" smtClean="0"/>
              <a:t>Exemption </a:t>
            </a:r>
            <a:r>
              <a:rPr lang="en-US" sz="2800" dirty="0"/>
              <a:t>of Free Samples of Tobacco and Alcohol Products Provided at Conferences</a:t>
            </a:r>
            <a:r>
              <a:rPr lang="en-US" sz="2800" dirty="0" smtClean="0"/>
              <a:t>, etc. </a:t>
            </a:r>
            <a:endParaRPr lang="en-US" sz="2800" dirty="0"/>
          </a:p>
        </p:txBody>
      </p:sp>
      <p:sp>
        <p:nvSpPr>
          <p:cNvPr id="3" name="Content Placeholder 2"/>
          <p:cNvSpPr>
            <a:spLocks noGrp="1"/>
          </p:cNvSpPr>
          <p:nvPr>
            <p:ph idx="1"/>
          </p:nvPr>
        </p:nvSpPr>
        <p:spPr/>
        <p:txBody>
          <a:bodyPr>
            <a:normAutofit/>
          </a:bodyPr>
          <a:lstStyle/>
          <a:p>
            <a:pPr>
              <a:buFont typeface="Arial" panose="020B0604020202020204" pitchFamily="34" charset="0"/>
              <a:buChar char="•"/>
            </a:pPr>
            <a:r>
              <a:rPr lang="en-US" sz="2400" i="1" dirty="0" smtClean="0"/>
              <a:t>Nominal </a:t>
            </a:r>
            <a:r>
              <a:rPr lang="en-US" sz="2400" i="1" dirty="0"/>
              <a:t>value </a:t>
            </a:r>
            <a:r>
              <a:rPr lang="en-US" sz="2400" dirty="0" smtClean="0"/>
              <a:t>- a </a:t>
            </a:r>
            <a:r>
              <a:rPr lang="en-US" sz="2400" dirty="0"/>
              <a:t>value which is so small or slight that it is not considered real or substantial in comparison with what might reasonably be </a:t>
            </a:r>
            <a:r>
              <a:rPr lang="en-US" sz="2400" dirty="0" smtClean="0"/>
              <a:t>expected</a:t>
            </a:r>
          </a:p>
          <a:p>
            <a:pPr marL="109728" indent="0">
              <a:buNone/>
            </a:pPr>
            <a:r>
              <a:rPr lang="en-US" sz="2400" dirty="0" smtClean="0"/>
              <a:t> </a:t>
            </a:r>
          </a:p>
          <a:p>
            <a:pPr>
              <a:buFont typeface="Arial" panose="020B0604020202020204" pitchFamily="34" charset="0"/>
              <a:buChar char="•"/>
            </a:pPr>
            <a:r>
              <a:rPr lang="en-US" sz="2400" dirty="0"/>
              <a:t>Effective August 1, 2023 through August 1, </a:t>
            </a:r>
            <a:r>
              <a:rPr lang="en-US" sz="2400" dirty="0" smtClean="0"/>
              <a:t>2033</a:t>
            </a:r>
          </a:p>
          <a:p>
            <a:pPr marL="109728" indent="0">
              <a:buNone/>
            </a:pPr>
            <a:endParaRPr lang="en-US" sz="2400" dirty="0" smtClean="0"/>
          </a:p>
          <a:p>
            <a:pPr>
              <a:buFont typeface="Arial" panose="020B0604020202020204" pitchFamily="34" charset="0"/>
              <a:buChar char="•"/>
            </a:pPr>
            <a:r>
              <a:rPr lang="en-US" sz="2400" dirty="0" smtClean="0"/>
              <a:t>The </a:t>
            </a:r>
            <a:r>
              <a:rPr lang="en-US" sz="2400" dirty="0"/>
              <a:t>Act also repeals current law exempting cigars and pipe tobacco sampled on the premises of convention facilities during the </a:t>
            </a:r>
            <a:r>
              <a:rPr lang="en-US" sz="2400" dirty="0" smtClean="0"/>
              <a:t>International </a:t>
            </a:r>
            <a:r>
              <a:rPr lang="en-US" sz="2400" dirty="0"/>
              <a:t>Premium Cigar and Pipe Retailers Association </a:t>
            </a:r>
            <a:r>
              <a:rPr lang="en-US" sz="2400" dirty="0" smtClean="0"/>
              <a:t>Convention.</a:t>
            </a:r>
            <a:endParaRPr lang="en-US" sz="2400" dirty="0"/>
          </a:p>
          <a:p>
            <a:pPr marL="109728" indent="0">
              <a:buNone/>
            </a:pPr>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80</a:t>
            </a:fld>
            <a:endParaRPr lang="en-US" dirty="0"/>
          </a:p>
        </p:txBody>
      </p:sp>
    </p:spTree>
    <p:extLst>
      <p:ext uri="{BB962C8B-B14F-4D97-AF65-F5344CB8AC3E}">
        <p14:creationId xmlns:p14="http://schemas.microsoft.com/office/powerpoint/2010/main" val="113362029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776" y="685800"/>
            <a:ext cx="8229600" cy="1066800"/>
          </a:xfrm>
        </p:spPr>
        <p:txBody>
          <a:bodyPr>
            <a:normAutofit fontScale="90000"/>
          </a:bodyPr>
          <a:lstStyle/>
          <a:p>
            <a:r>
              <a:rPr lang="en-US" dirty="0" smtClean="0"/>
              <a:t>Tobacco Tax—Vapor Products and Electronic Cigarettes Tax Increase</a:t>
            </a:r>
            <a:endParaRPr lang="en-US" dirty="0"/>
          </a:p>
        </p:txBody>
      </p:sp>
      <p:sp>
        <p:nvSpPr>
          <p:cNvPr id="3" name="Content Placeholder 2"/>
          <p:cNvSpPr>
            <a:spLocks noGrp="1"/>
          </p:cNvSpPr>
          <p:nvPr>
            <p:ph idx="1"/>
          </p:nvPr>
        </p:nvSpPr>
        <p:spPr>
          <a:xfrm>
            <a:off x="427776" y="2070368"/>
            <a:ext cx="8229600" cy="4711432"/>
          </a:xfrm>
        </p:spPr>
        <p:txBody>
          <a:bodyPr>
            <a:normAutofit fontScale="85000" lnSpcReduction="10000"/>
          </a:bodyPr>
          <a:lstStyle/>
          <a:p>
            <a:pPr marL="109728" indent="0" algn="just">
              <a:buNone/>
            </a:pPr>
            <a:r>
              <a:rPr lang="en-US" sz="2400" b="1" dirty="0"/>
              <a:t>Act 414 </a:t>
            </a:r>
            <a:endParaRPr lang="en-US" sz="2400" b="1" dirty="0" smtClean="0"/>
          </a:p>
          <a:p>
            <a:pPr>
              <a:buFont typeface="Arial" panose="020B0604020202020204" pitchFamily="34" charset="0"/>
              <a:buChar char="•"/>
            </a:pPr>
            <a:r>
              <a:rPr lang="en-US" sz="2400" dirty="0" smtClean="0"/>
              <a:t>Increases </a:t>
            </a:r>
            <a:r>
              <a:rPr lang="en-US" sz="2400" dirty="0"/>
              <a:t>the excise tax rate on vapor products and electronic </a:t>
            </a:r>
            <a:r>
              <a:rPr lang="en-US" sz="2400" dirty="0" smtClean="0"/>
              <a:t>cigarettes from $0.05 </a:t>
            </a:r>
            <a:r>
              <a:rPr lang="en-US" sz="2400" dirty="0"/>
              <a:t>to $0.15 per milliliter of nicotine solution.  </a:t>
            </a:r>
            <a:endParaRPr lang="en-US" sz="2400" dirty="0" smtClean="0"/>
          </a:p>
          <a:p>
            <a:pPr marL="109728" indent="0">
              <a:buNone/>
            </a:pPr>
            <a:endParaRPr lang="en-US" sz="2400" dirty="0" smtClean="0"/>
          </a:p>
          <a:p>
            <a:pPr>
              <a:buFont typeface="Arial" panose="020B0604020202020204" pitchFamily="34" charset="0"/>
              <a:buChar char="•"/>
            </a:pPr>
            <a:r>
              <a:rPr lang="en-US" sz="2400" dirty="0" smtClean="0"/>
              <a:t>Requires </a:t>
            </a:r>
            <a:r>
              <a:rPr lang="en-US" sz="2400" dirty="0"/>
              <a:t>retail dealers to purchase vapor products and electronic cigarettes from a wholesale dealer with a valid unsuspended Louisiana wholesale dealer permit and a valid stamping agent designation. </a:t>
            </a:r>
            <a:endParaRPr lang="en-US" sz="2400" dirty="0" smtClean="0"/>
          </a:p>
          <a:p>
            <a:pPr>
              <a:buFont typeface="Arial" panose="020B0604020202020204" pitchFamily="34" charset="0"/>
              <a:buChar char="•"/>
            </a:pPr>
            <a:endParaRPr lang="en-US" sz="2400" dirty="0" smtClean="0"/>
          </a:p>
          <a:p>
            <a:pPr>
              <a:buFont typeface="Arial" panose="020B0604020202020204" pitchFamily="34" charset="0"/>
              <a:buChar char="•"/>
            </a:pPr>
            <a:r>
              <a:rPr lang="en-US" sz="2400" dirty="0"/>
              <a:t>Imposes requirements for vapor products or alternative nicotine products to be sold in Louisiana</a:t>
            </a:r>
          </a:p>
          <a:p>
            <a:pPr marL="109728" indent="0">
              <a:buNone/>
            </a:pPr>
            <a:endParaRPr lang="en-US" sz="2400" dirty="0"/>
          </a:p>
          <a:p>
            <a:pPr>
              <a:buFont typeface="Arial" panose="020B0604020202020204" pitchFamily="34" charset="0"/>
              <a:buChar char="•"/>
            </a:pPr>
            <a:r>
              <a:rPr lang="en-US" sz="2400" dirty="0"/>
              <a:t>ATC will publish and maintain a directory of approved products.</a:t>
            </a:r>
          </a:p>
          <a:p>
            <a:pPr>
              <a:buFont typeface="Arial" panose="020B0604020202020204" pitchFamily="34" charset="0"/>
              <a:buChar char="•"/>
            </a:pPr>
            <a:endParaRPr lang="en-US" sz="2400" dirty="0" smtClean="0"/>
          </a:p>
          <a:p>
            <a:pPr>
              <a:buFont typeface="Arial" panose="020B0604020202020204" pitchFamily="34" charset="0"/>
              <a:buChar char="•"/>
            </a:pPr>
            <a:r>
              <a:rPr lang="en-US" sz="2400" dirty="0" smtClean="0"/>
              <a:t>Effective </a:t>
            </a:r>
            <a:r>
              <a:rPr lang="en-US" sz="2400" dirty="0"/>
              <a:t>July 1, 2023</a:t>
            </a:r>
          </a:p>
          <a:p>
            <a:pPr>
              <a:buFont typeface="Arial" panose="020B0604020202020204" pitchFamily="34" charset="0"/>
              <a:buChar char="•"/>
            </a:pPr>
            <a:endParaRPr lang="en-US" sz="2400" dirty="0"/>
          </a:p>
        </p:txBody>
      </p:sp>
      <p:sp>
        <p:nvSpPr>
          <p:cNvPr id="4" name="Slide Number Placeholder 3"/>
          <p:cNvSpPr>
            <a:spLocks noGrp="1"/>
          </p:cNvSpPr>
          <p:nvPr>
            <p:ph type="sldNum" sz="quarter" idx="12"/>
          </p:nvPr>
        </p:nvSpPr>
        <p:spPr/>
        <p:txBody>
          <a:bodyPr/>
          <a:lstStyle/>
          <a:p>
            <a:fld id="{539C9D5E-84EF-4F27-BE7F-C078E51DAA12}" type="slidenum">
              <a:rPr lang="en-US" smtClean="0"/>
              <a:t>81</a:t>
            </a:fld>
            <a:endParaRPr lang="en-US" dirty="0"/>
          </a:p>
        </p:txBody>
      </p:sp>
    </p:spTree>
    <p:extLst>
      <p:ext uri="{BB962C8B-B14F-4D97-AF65-F5344CB8AC3E}">
        <p14:creationId xmlns:p14="http://schemas.microsoft.com/office/powerpoint/2010/main" val="238942066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a:t>Administrative </a:t>
            </a:r>
          </a:p>
        </p:txBody>
      </p:sp>
      <p:sp>
        <p:nvSpPr>
          <p:cNvPr id="4" name="Slide Number Placeholder 3"/>
          <p:cNvSpPr>
            <a:spLocks noGrp="1"/>
          </p:cNvSpPr>
          <p:nvPr>
            <p:ph type="sldNum" sz="quarter" idx="12"/>
          </p:nvPr>
        </p:nvSpPr>
        <p:spPr/>
        <p:txBody>
          <a:bodyPr/>
          <a:lstStyle/>
          <a:p>
            <a:fld id="{539C9D5E-84EF-4F27-BE7F-C078E51DAA12}" type="slidenum">
              <a:rPr lang="en-US" smtClean="0"/>
              <a:t>82</a:t>
            </a:fld>
            <a:endParaRPr lang="en-US" dirty="0"/>
          </a:p>
        </p:txBody>
      </p:sp>
    </p:spTree>
    <p:extLst>
      <p:ext uri="{BB962C8B-B14F-4D97-AF65-F5344CB8AC3E}">
        <p14:creationId xmlns:p14="http://schemas.microsoft.com/office/powerpoint/2010/main" val="111452126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136" y="656312"/>
            <a:ext cx="8229600" cy="1066800"/>
          </a:xfrm>
        </p:spPr>
        <p:txBody>
          <a:bodyPr>
            <a:normAutofit/>
          </a:bodyPr>
          <a:lstStyle/>
          <a:p>
            <a:r>
              <a:rPr lang="en-US" dirty="0" smtClean="0"/>
              <a:t>Act 289 – Assessments</a:t>
            </a:r>
            <a:endParaRPr lang="en-US" dirty="0"/>
          </a:p>
        </p:txBody>
      </p:sp>
      <p:sp>
        <p:nvSpPr>
          <p:cNvPr id="3" name="Content Placeholder 2"/>
          <p:cNvSpPr>
            <a:spLocks noGrp="1"/>
          </p:cNvSpPr>
          <p:nvPr>
            <p:ph idx="1"/>
          </p:nvPr>
        </p:nvSpPr>
        <p:spPr>
          <a:xfrm>
            <a:off x="381000" y="1905000"/>
            <a:ext cx="8229600" cy="4648200"/>
          </a:xfrm>
        </p:spPr>
        <p:txBody>
          <a:bodyPr>
            <a:normAutofit fontScale="85000" lnSpcReduction="20000"/>
          </a:bodyPr>
          <a:lstStyle/>
          <a:p>
            <a:r>
              <a:rPr lang="en-US" dirty="0" smtClean="0"/>
              <a:t>Made changes to the requirements for mailing certain assessments:</a:t>
            </a:r>
          </a:p>
          <a:p>
            <a:pPr lvl="1"/>
            <a:r>
              <a:rPr lang="en-US" dirty="0" smtClean="0"/>
              <a:t>requires </a:t>
            </a:r>
            <a:r>
              <a:rPr lang="en-US" dirty="0"/>
              <a:t>LDR to send </a:t>
            </a:r>
            <a:r>
              <a:rPr lang="en-US" dirty="0" smtClean="0"/>
              <a:t>final assessments </a:t>
            </a:r>
            <a:r>
              <a:rPr lang="en-US" dirty="0"/>
              <a:t>going to international addresses by First-Class Mail International with Electronic United States Postal Service Delivery </a:t>
            </a:r>
            <a:r>
              <a:rPr lang="en-US" dirty="0" smtClean="0"/>
              <a:t>Confirmation</a:t>
            </a:r>
            <a:endParaRPr lang="en-US" dirty="0"/>
          </a:p>
          <a:p>
            <a:pPr lvl="1"/>
            <a:r>
              <a:rPr lang="en-US" dirty="0" smtClean="0"/>
              <a:t>requires LDR to </a:t>
            </a:r>
            <a:r>
              <a:rPr lang="en-US" dirty="0"/>
              <a:t>send </a:t>
            </a:r>
            <a:r>
              <a:rPr lang="en-US" dirty="0" smtClean="0"/>
              <a:t>notices of tax due (self-assessment bills) by </a:t>
            </a:r>
            <a:r>
              <a:rPr lang="en-US" dirty="0"/>
              <a:t>certified mail if the unpaid balance is greater than $</a:t>
            </a:r>
            <a:r>
              <a:rPr lang="en-US" dirty="0" smtClean="0"/>
              <a:t>1,000  </a:t>
            </a:r>
          </a:p>
          <a:p>
            <a:pPr lvl="1"/>
            <a:r>
              <a:rPr lang="en-US" dirty="0" smtClean="0"/>
              <a:t>Applicable to assessment mailed on or after October 1, 2023</a:t>
            </a:r>
            <a:endParaRPr lang="en-US" dirty="0"/>
          </a:p>
          <a:p>
            <a:pPr lvl="1"/>
            <a:endParaRPr lang="en-US" dirty="0" smtClean="0"/>
          </a:p>
          <a:p>
            <a:r>
              <a:rPr lang="en-US" dirty="0" smtClean="0"/>
              <a:t>Act 289 also limits </a:t>
            </a:r>
            <a:r>
              <a:rPr lang="en-US" dirty="0"/>
              <a:t>the time for paying a self-assessment under protest to </a:t>
            </a:r>
            <a:r>
              <a:rPr lang="en-US" dirty="0" smtClean="0"/>
              <a:t>60 </a:t>
            </a:r>
            <a:r>
              <a:rPr lang="en-US" dirty="0"/>
              <a:t>days from the date of the notice of tax due.  </a:t>
            </a:r>
            <a:endParaRPr lang="en-US" dirty="0" smtClean="0"/>
          </a:p>
          <a:p>
            <a:pPr lvl="1"/>
            <a:r>
              <a:rPr lang="en-US" dirty="0" smtClean="0">
                <a:solidFill>
                  <a:schemeClr val="tx1"/>
                </a:solidFill>
              </a:rPr>
              <a:t>There was no time limit under prior law</a:t>
            </a:r>
          </a:p>
          <a:p>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83</a:t>
            </a:fld>
            <a:endParaRPr lang="en-US" dirty="0"/>
          </a:p>
        </p:txBody>
      </p:sp>
    </p:spTree>
    <p:extLst>
      <p:ext uri="{BB962C8B-B14F-4D97-AF65-F5344CB8AC3E}">
        <p14:creationId xmlns:p14="http://schemas.microsoft.com/office/powerpoint/2010/main" val="76302992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136" y="185152"/>
            <a:ext cx="8229600" cy="1207375"/>
          </a:xfrm>
        </p:spPr>
        <p:txBody>
          <a:bodyPr/>
          <a:lstStyle/>
          <a:p>
            <a:r>
              <a:rPr lang="en-US" dirty="0"/>
              <a:t>Policy </a:t>
            </a:r>
            <a:r>
              <a:rPr lang="en-US" dirty="0" smtClean="0"/>
              <a:t>Resources</a:t>
            </a:r>
            <a:endParaRPr lang="en-US" dirty="0"/>
          </a:p>
        </p:txBody>
      </p:sp>
      <p:sp>
        <p:nvSpPr>
          <p:cNvPr id="3" name="Text Placeholder 2"/>
          <p:cNvSpPr>
            <a:spLocks noGrp="1"/>
          </p:cNvSpPr>
          <p:nvPr>
            <p:ph idx="1"/>
          </p:nvPr>
        </p:nvSpPr>
        <p:spPr>
          <a:xfrm>
            <a:off x="334204" y="1295399"/>
            <a:ext cx="8594324" cy="5562601"/>
          </a:xfrm>
        </p:spPr>
        <p:txBody>
          <a:bodyPr>
            <a:normAutofit fontScale="70000" lnSpcReduction="20000"/>
          </a:bodyPr>
          <a:lstStyle/>
          <a:p>
            <a:pPr marL="109728" indent="0">
              <a:buNone/>
            </a:pPr>
            <a:r>
              <a:rPr lang="en-US" b="1" dirty="0"/>
              <a:t>Tax Policy Inquiry Email Boxes</a:t>
            </a:r>
          </a:p>
          <a:p>
            <a:endParaRPr lang="en-US" dirty="0"/>
          </a:p>
          <a:p>
            <a:pPr marL="109728" indent="0">
              <a:buNone/>
            </a:pPr>
            <a:r>
              <a:rPr lang="en-US" dirty="0"/>
              <a:t>C</a:t>
            </a:r>
            <a:r>
              <a:rPr lang="en-US" dirty="0" smtClean="0"/>
              <a:t>orporate </a:t>
            </a:r>
            <a:r>
              <a:rPr lang="en-US" dirty="0"/>
              <a:t>Income and Franchise </a:t>
            </a:r>
          </a:p>
          <a:p>
            <a:r>
              <a:rPr lang="en-US" dirty="0" smtClean="0">
                <a:hlinkClick r:id="rId3"/>
              </a:rPr>
              <a:t>PracCIFTPolicyInquiries@la.gov</a:t>
            </a:r>
            <a:r>
              <a:rPr lang="en-US" dirty="0" smtClean="0"/>
              <a:t> </a:t>
            </a:r>
            <a:endParaRPr lang="en-US" dirty="0"/>
          </a:p>
          <a:p>
            <a:endParaRPr lang="en-US" dirty="0"/>
          </a:p>
          <a:p>
            <a:pPr marL="109728" indent="0">
              <a:buNone/>
            </a:pPr>
            <a:r>
              <a:rPr lang="en-US" dirty="0" smtClean="0"/>
              <a:t>Individual </a:t>
            </a:r>
            <a:r>
              <a:rPr lang="en-US" dirty="0"/>
              <a:t>Income and Withholding</a:t>
            </a:r>
          </a:p>
          <a:p>
            <a:r>
              <a:rPr lang="en-US" dirty="0" smtClean="0">
                <a:hlinkClick r:id="rId4"/>
              </a:rPr>
              <a:t>PractitionersIndividual.TaxPolicyInquiries@la.gov</a:t>
            </a:r>
            <a:r>
              <a:rPr lang="en-US" dirty="0" smtClean="0"/>
              <a:t> </a:t>
            </a:r>
            <a:endParaRPr lang="en-US" dirty="0"/>
          </a:p>
          <a:p>
            <a:endParaRPr lang="en-US" dirty="0"/>
          </a:p>
          <a:p>
            <a:pPr marL="109728" indent="0">
              <a:buNone/>
            </a:pPr>
            <a:r>
              <a:rPr lang="en-US" dirty="0" smtClean="0"/>
              <a:t>Sales</a:t>
            </a:r>
            <a:endParaRPr lang="en-US" dirty="0"/>
          </a:p>
          <a:p>
            <a:r>
              <a:rPr lang="en-US" dirty="0" smtClean="0">
                <a:hlinkClick r:id="rId5"/>
              </a:rPr>
              <a:t>PractitionersSalesTax.PolicyInquiries@la.gov</a:t>
            </a:r>
            <a:r>
              <a:rPr lang="en-US" dirty="0" smtClean="0"/>
              <a:t> </a:t>
            </a:r>
            <a:endParaRPr lang="en-US" dirty="0"/>
          </a:p>
          <a:p>
            <a:endParaRPr lang="en-US" dirty="0"/>
          </a:p>
          <a:p>
            <a:pPr marL="109728" indent="0">
              <a:buNone/>
            </a:pPr>
            <a:r>
              <a:rPr lang="en-US" dirty="0" smtClean="0"/>
              <a:t>Excise/Severance/Miscellaneous</a:t>
            </a:r>
            <a:endParaRPr lang="en-US" dirty="0"/>
          </a:p>
          <a:p>
            <a:r>
              <a:rPr lang="en-US" dirty="0" smtClean="0">
                <a:hlinkClick r:id="rId6"/>
              </a:rPr>
              <a:t>PracExcSevTaxPolicyInquiries@la.gov</a:t>
            </a:r>
            <a:r>
              <a:rPr lang="en-US" dirty="0" smtClean="0"/>
              <a:t> </a:t>
            </a:r>
          </a:p>
          <a:p>
            <a:endParaRPr lang="en-US" dirty="0"/>
          </a:p>
          <a:p>
            <a:pPr marL="109728" indent="0">
              <a:buNone/>
            </a:pPr>
            <a:r>
              <a:rPr lang="en-US" dirty="0" smtClean="0"/>
              <a:t>Pass-Through Entity Tax Election</a:t>
            </a:r>
          </a:p>
          <a:p>
            <a:r>
              <a:rPr lang="en-US" sz="2900" dirty="0" smtClean="0">
                <a:hlinkClick r:id="rId7"/>
              </a:rPr>
              <a:t>Section732.2Election@la.gov</a:t>
            </a:r>
            <a:r>
              <a:rPr lang="en-US" sz="2900" dirty="0" smtClean="0"/>
              <a:t> </a:t>
            </a:r>
            <a:endParaRPr lang="en-US" sz="2900" dirty="0"/>
          </a:p>
          <a:p>
            <a:pPr marL="109728" indent="0">
              <a:buNone/>
            </a:pPr>
            <a:endParaRPr lang="en-US" sz="2900" dirty="0">
              <a:solidFill>
                <a:schemeClr val="tx1"/>
              </a:solidFill>
            </a:endParaRPr>
          </a:p>
          <a:p>
            <a:pPr marL="109728" indent="0">
              <a:buNone/>
            </a:pPr>
            <a:r>
              <a:rPr lang="fr-FR" sz="2800" dirty="0" err="1" smtClean="0">
                <a:solidFill>
                  <a:schemeClr val="tx1"/>
                </a:solidFill>
              </a:rPr>
              <a:t>LDR’s</a:t>
            </a:r>
            <a:r>
              <a:rPr lang="fr-FR" sz="2800" dirty="0" smtClean="0">
                <a:solidFill>
                  <a:schemeClr val="tx1"/>
                </a:solidFill>
              </a:rPr>
              <a:t> </a:t>
            </a:r>
            <a:r>
              <a:rPr lang="fr-FR" sz="2800" dirty="0" err="1">
                <a:solidFill>
                  <a:schemeClr val="tx1"/>
                </a:solidFill>
              </a:rPr>
              <a:t>Practitioner</a:t>
            </a:r>
            <a:r>
              <a:rPr lang="fr-FR" sz="2800" dirty="0">
                <a:solidFill>
                  <a:schemeClr val="tx1"/>
                </a:solidFill>
              </a:rPr>
              <a:t> Liaison </a:t>
            </a:r>
            <a:endParaRPr lang="fr-FR" sz="2800" dirty="0" smtClean="0">
              <a:solidFill>
                <a:schemeClr val="tx1"/>
              </a:solidFill>
            </a:endParaRPr>
          </a:p>
          <a:p>
            <a:r>
              <a:rPr lang="fr-FR" sz="2900" dirty="0" smtClean="0">
                <a:hlinkClick r:id="rId8"/>
              </a:rPr>
              <a:t>Barbara.reeves@la.gov</a:t>
            </a:r>
            <a:r>
              <a:rPr lang="fr-FR" sz="2900" dirty="0" smtClean="0"/>
              <a:t> </a:t>
            </a:r>
            <a:endParaRPr lang="en-US" sz="2900" dirty="0"/>
          </a:p>
        </p:txBody>
      </p:sp>
      <p:sp>
        <p:nvSpPr>
          <p:cNvPr id="4" name="Slide Number Placeholder 3"/>
          <p:cNvSpPr>
            <a:spLocks noGrp="1"/>
          </p:cNvSpPr>
          <p:nvPr>
            <p:ph type="sldNum" sz="quarter" idx="12"/>
          </p:nvPr>
        </p:nvSpPr>
        <p:spPr/>
        <p:txBody>
          <a:bodyPr/>
          <a:lstStyle/>
          <a:p>
            <a:fld id="{539C9D5E-84EF-4F27-BE7F-C078E51DAA12}" type="slidenum">
              <a:rPr lang="en-US" smtClean="0"/>
              <a:t>84</a:t>
            </a:fld>
            <a:endParaRPr lang="en-US" dirty="0"/>
          </a:p>
        </p:txBody>
      </p:sp>
    </p:spTree>
    <p:extLst>
      <p:ext uri="{BB962C8B-B14F-4D97-AF65-F5344CB8AC3E}">
        <p14:creationId xmlns:p14="http://schemas.microsoft.com/office/powerpoint/2010/main" val="320902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2023 Individual Income Tax</a:t>
            </a:r>
            <a:endParaRPr lang="en-US" dirty="0"/>
          </a:p>
        </p:txBody>
      </p:sp>
      <p:sp>
        <p:nvSpPr>
          <p:cNvPr id="3" name="Text Placeholder 2"/>
          <p:cNvSpPr>
            <a:spLocks noGrp="1"/>
          </p:cNvSpPr>
          <p:nvPr>
            <p:ph idx="1"/>
          </p:nvPr>
        </p:nvSpPr>
        <p:spPr>
          <a:xfrm>
            <a:off x="457200" y="1828800"/>
            <a:ext cx="8229600" cy="4745736"/>
          </a:xfrm>
        </p:spPr>
        <p:txBody>
          <a:bodyPr>
            <a:normAutofit/>
          </a:bodyPr>
          <a:lstStyle/>
          <a:p>
            <a:pPr marL="109728" indent="0">
              <a:buNone/>
            </a:pPr>
            <a:r>
              <a:rPr lang="en-US" b="1" dirty="0" smtClean="0"/>
              <a:t>Schedule D – Donations Of Overpayments</a:t>
            </a:r>
          </a:p>
          <a:p>
            <a:endParaRPr lang="en-US" dirty="0"/>
          </a:p>
          <a:p>
            <a:r>
              <a:rPr lang="en-US" dirty="0" smtClean="0"/>
              <a:t>One was removed.</a:t>
            </a:r>
          </a:p>
          <a:p>
            <a:pPr marL="109728" indent="0">
              <a:buNone/>
            </a:pPr>
            <a:endParaRPr lang="en-US" dirty="0" smtClean="0"/>
          </a:p>
          <a:p>
            <a:pPr marL="109728" indent="0">
              <a:buNone/>
            </a:pPr>
            <a:r>
              <a:rPr lang="en-US" dirty="0" smtClean="0"/>
              <a:t>New organization added:</a:t>
            </a:r>
            <a:endParaRPr lang="en-US" dirty="0"/>
          </a:p>
          <a:p>
            <a:r>
              <a:rPr lang="en-US" dirty="0"/>
              <a:t>Holden’s Hope – Line </a:t>
            </a:r>
            <a:r>
              <a:rPr lang="en-US" dirty="0" smtClean="0"/>
              <a:t>21 (Act 239)</a:t>
            </a:r>
          </a:p>
          <a:p>
            <a:endParaRPr lang="en-US" dirty="0"/>
          </a:p>
          <a:p>
            <a:endParaRPr lang="en-US" dirty="0"/>
          </a:p>
          <a:p>
            <a:endParaRPr lang="en-US" dirty="0" smtClean="0"/>
          </a:p>
          <a:p>
            <a:endParaRPr lang="en-US" dirty="0"/>
          </a:p>
        </p:txBody>
      </p:sp>
      <p:sp>
        <p:nvSpPr>
          <p:cNvPr id="4" name="Slide Number Placeholder 3"/>
          <p:cNvSpPr>
            <a:spLocks noGrp="1"/>
          </p:cNvSpPr>
          <p:nvPr>
            <p:ph type="sldNum" sz="quarter" idx="12"/>
          </p:nvPr>
        </p:nvSpPr>
        <p:spPr/>
        <p:txBody>
          <a:bodyPr/>
          <a:lstStyle/>
          <a:p>
            <a:fld id="{539C9D5E-84EF-4F27-BE7F-C078E51DAA12}" type="slidenum">
              <a:rPr lang="en-US" smtClean="0"/>
              <a:t>9</a:t>
            </a:fld>
            <a:endParaRPr lang="en-US" dirty="0"/>
          </a:p>
        </p:txBody>
      </p:sp>
    </p:spTree>
    <p:extLst>
      <p:ext uri="{BB962C8B-B14F-4D97-AF65-F5344CB8AC3E}">
        <p14:creationId xmlns:p14="http://schemas.microsoft.com/office/powerpoint/2010/main" val="4668172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9117</TotalTime>
  <Words>7594</Words>
  <Application>Microsoft Office PowerPoint</Application>
  <PresentationFormat>On-screen Show (4:3)</PresentationFormat>
  <Paragraphs>918</Paragraphs>
  <Slides>84</Slides>
  <Notes>52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84</vt:i4>
      </vt:variant>
    </vt:vector>
  </HeadingPairs>
  <TitlesOfParts>
    <vt:vector size="93" baseType="lpstr">
      <vt:lpstr>Arial</vt:lpstr>
      <vt:lpstr>Calibri</vt:lpstr>
      <vt:lpstr>Century Gothic</vt:lpstr>
      <vt:lpstr>Georgia</vt:lpstr>
      <vt:lpstr>Times New Roman</vt:lpstr>
      <vt:lpstr>Trebuchet MS</vt:lpstr>
      <vt:lpstr>Wingdings</vt:lpstr>
      <vt:lpstr>Wingdings 2</vt:lpstr>
      <vt:lpstr>Urban</vt:lpstr>
      <vt:lpstr>2023 Legislative and Administrative Changes</vt:lpstr>
      <vt:lpstr>Informal Advice </vt:lpstr>
      <vt:lpstr>Agenda</vt:lpstr>
      <vt:lpstr>2023 Income and Franchise Tax Changes</vt:lpstr>
      <vt:lpstr>2023 Corporation Income &amp; 2024 Franchise Tax</vt:lpstr>
      <vt:lpstr>2023 Corporation Income &amp; 2024 Franchise Tax</vt:lpstr>
      <vt:lpstr>2023 Individual Income Tax*</vt:lpstr>
      <vt:lpstr>2023 Individual Income Tax</vt:lpstr>
      <vt:lpstr>2023 Individual Income Tax</vt:lpstr>
      <vt:lpstr>2023 Individual Income Tax</vt:lpstr>
      <vt:lpstr>2023 Individual Income Tax</vt:lpstr>
      <vt:lpstr>2023 Individual Income Tax</vt:lpstr>
      <vt:lpstr>2023 Individual Income Tax</vt:lpstr>
      <vt:lpstr>2023 Individual Income Tax</vt:lpstr>
      <vt:lpstr>2023 Individual Income Tax</vt:lpstr>
      <vt:lpstr>2023 Individual Income Tax</vt:lpstr>
      <vt:lpstr>Comparison of Tax Benefits for Adoption</vt:lpstr>
      <vt:lpstr>2023 Individual Income Tax</vt:lpstr>
      <vt:lpstr>2023 Individual Income Tax</vt:lpstr>
      <vt:lpstr>2023 Individual Income Tax</vt:lpstr>
      <vt:lpstr>Nonrefundable Priority 3 Credits</vt:lpstr>
      <vt:lpstr>Nonrefundable Priority 3 Credits</vt:lpstr>
      <vt:lpstr>Nonrefundable Priority 3 Credits</vt:lpstr>
      <vt:lpstr>Nonrefundable Priority 3 Credits</vt:lpstr>
      <vt:lpstr>Act 435 - PIT and CFT Trigger </vt:lpstr>
      <vt:lpstr>Pass Through Entity Tax Election Recap</vt:lpstr>
      <vt:lpstr>Pass Through Entity Tax Election Recap</vt:lpstr>
      <vt:lpstr>Pass Through Entity Tax Election &amp; S Corps</vt:lpstr>
      <vt:lpstr>Pass Through Entity Tax Election</vt:lpstr>
      <vt:lpstr>Pass Through Entity Tax Election Exclusion</vt:lpstr>
      <vt:lpstr>Pass Through Entity Tax Election Exclusion</vt:lpstr>
      <vt:lpstr>Pass Through Entity Tax Election Exclusion Wrap Up</vt:lpstr>
      <vt:lpstr>Adjustments to the Federal Income Tax Deduction for Individuals Impacted by Hurricane Ida</vt:lpstr>
      <vt:lpstr>Corporation Franchise Initial Tax Return  Form R-6906A</vt:lpstr>
      <vt:lpstr>Short Periods beginning on or after January 1, 2022</vt:lpstr>
      <vt:lpstr>PowerPoint Presentation</vt:lpstr>
      <vt:lpstr>Act 410 - Extensions</vt:lpstr>
      <vt:lpstr>Individual Income Tax Extension Payments</vt:lpstr>
      <vt:lpstr>Extension Payment for Corporation Income &amp; Franchise Tax, Partnership Income Tax, and Fiduciary Income Tax</vt:lpstr>
      <vt:lpstr>RIB 23-026: Income Tax Return Filing Deadlines Extended for Taxpayers Impacted by Seawater Intrusion</vt:lpstr>
      <vt:lpstr>RIB 23-026: Income Tax Return Filing Deadlines Extended for Taxpayers Impacted by Seawater Intrusion</vt:lpstr>
      <vt:lpstr>RIB 23-026: Income Tax Return Filing Deadlines Extended for Taxpayers Impacted by Seawater Intrusion</vt:lpstr>
      <vt:lpstr>Electronic Filing Mandates</vt:lpstr>
      <vt:lpstr>Electronic Filing Mandates</vt:lpstr>
      <vt:lpstr>Requesting Copies of W-2’s to file IIT Return</vt:lpstr>
      <vt:lpstr>Corporation Income Tax Deduction for Net Operating Losses (RS 47:287.86)</vt:lpstr>
      <vt:lpstr>CIT Deduction for NOLs</vt:lpstr>
      <vt:lpstr>CIT Deduction for NOLs</vt:lpstr>
      <vt:lpstr>CIT Deduction for NOLs Changes by Year</vt:lpstr>
      <vt:lpstr>Future Income Tax Changes</vt:lpstr>
      <vt:lpstr>Deductions for Elementary and Secondary School Tuition, Educational Expenses for Home-schooled Children, and Educational Expenses for a Quality Public Education </vt:lpstr>
      <vt:lpstr>Oyster Shell Recycling Credit</vt:lpstr>
      <vt:lpstr>Corporation Income Tax “throw-out rule”</vt:lpstr>
      <vt:lpstr>Credit for Maternal Wellness Centers</vt:lpstr>
      <vt:lpstr>Angel Investor Tax Credit</vt:lpstr>
      <vt:lpstr>Electric and Hybrid Vehicle Road Usage Fee </vt:lpstr>
      <vt:lpstr>Electric and Hybrid Vehicle Road Usage Fee (R.S. 32:461)</vt:lpstr>
      <vt:lpstr>Electric and Hybrid Vehicle Road Usage Fee (R.S. 32:461)</vt:lpstr>
      <vt:lpstr>Electric and Hybrid Vehicle Road Usage Fee (R.S. 32:461)</vt:lpstr>
      <vt:lpstr>Electric and Hybrid Vehicle Road Usage Fee (R.S. 32:461)</vt:lpstr>
      <vt:lpstr>Electric and Hybrid Vehicle Road Usage Fee (R.S. 32:461)</vt:lpstr>
      <vt:lpstr>Electric and Hybrid Vehicle Road Usage Fee (R.S. 32:461)</vt:lpstr>
      <vt:lpstr>Electric and Hybrid Vehicle Road Usage Fee (R.S. 32:461)</vt:lpstr>
      <vt:lpstr>Sales Tax Changes</vt:lpstr>
      <vt:lpstr>Marketplace Facilitators and Remote Seller Economic Nexus Thresholds</vt:lpstr>
      <vt:lpstr>Second Amendment Sales Tax Holiday Reinstated</vt:lpstr>
      <vt:lpstr>Uniform Electronic Local Return &amp; Remittance Advisory Committee Mandates</vt:lpstr>
      <vt:lpstr>Uniform Electronic Local Return &amp; Remittance Advisory Committee Mandates</vt:lpstr>
      <vt:lpstr>Free of Charge Samples in Business-to-Business Exchanges at Conventions, Trade Shows, Conferences and Similar Events Exemption From State Excise and Sales Tax</vt:lpstr>
      <vt:lpstr>Dedication of State Sales Tax on Sales of Inmate Arts &amp; Crafts to Correctional Facility Capital Outlay Fund</vt:lpstr>
      <vt:lpstr>State Sales and Use Tax Exemption on Original One-of-a-Kind Digital Works of Art Sold in Cultural Product Districts</vt:lpstr>
      <vt:lpstr>State and Local Sales and Use Tax Exemption on Purchases of Agricultural Fencing Materials</vt:lpstr>
      <vt:lpstr>Definition of Commercial Farmer</vt:lpstr>
      <vt:lpstr>Definition of Commercial Farmer</vt:lpstr>
      <vt:lpstr>Admissions to Museums Showcasing Louisiana Music</vt:lpstr>
      <vt:lpstr>Other 2023 Legislative Changes</vt:lpstr>
      <vt:lpstr>Severance Tax—Deep Wells</vt:lpstr>
      <vt:lpstr>Severance Tax—Deep Wells</vt:lpstr>
      <vt:lpstr>Exemption for Free Samples of Tobacco and Alcohol Products Provided at Conferences, etc. </vt:lpstr>
      <vt:lpstr> Exemption of Free Samples of Tobacco and Alcohol Products Provided at Conferences, etc. </vt:lpstr>
      <vt:lpstr>Tobacco Tax—Vapor Products and Electronic Cigarettes Tax Increase</vt:lpstr>
      <vt:lpstr>Administrative </vt:lpstr>
      <vt:lpstr>Act 289 – Assessments</vt:lpstr>
      <vt:lpstr>Policy Resources</vt:lpstr>
    </vt:vector>
  </TitlesOfParts>
  <Company>Louisiana Department of Revenue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michelle.galland@la.gov</dc:creator>
  <cp:lastModifiedBy>Michelle Galland</cp:lastModifiedBy>
  <cp:revision>531</cp:revision>
  <cp:lastPrinted>2021-11-10T16:57:13Z</cp:lastPrinted>
  <dcterms:created xsi:type="dcterms:W3CDTF">2015-05-18T22:13:58Z</dcterms:created>
  <dcterms:modified xsi:type="dcterms:W3CDTF">2023-11-16T16:46:31Z</dcterms:modified>
</cp:coreProperties>
</file>