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31"/>
  </p:notesMasterIdLst>
  <p:handoutMasterIdLst>
    <p:handoutMasterId r:id="rId32"/>
  </p:handoutMasterIdLst>
  <p:sldIdLst>
    <p:sldId id="420" r:id="rId2"/>
    <p:sldId id="494" r:id="rId3"/>
    <p:sldId id="498" r:id="rId4"/>
    <p:sldId id="493" r:id="rId5"/>
    <p:sldId id="492" r:id="rId6"/>
    <p:sldId id="495" r:id="rId7"/>
    <p:sldId id="463" r:id="rId8"/>
    <p:sldId id="483" r:id="rId9"/>
    <p:sldId id="484" r:id="rId10"/>
    <p:sldId id="488" r:id="rId11"/>
    <p:sldId id="486" r:id="rId12"/>
    <p:sldId id="496" r:id="rId13"/>
    <p:sldId id="487" r:id="rId14"/>
    <p:sldId id="458" r:id="rId15"/>
    <p:sldId id="499" r:id="rId16"/>
    <p:sldId id="500" r:id="rId17"/>
    <p:sldId id="502" r:id="rId18"/>
    <p:sldId id="460" r:id="rId19"/>
    <p:sldId id="490" r:id="rId20"/>
    <p:sldId id="459" r:id="rId21"/>
    <p:sldId id="489" r:id="rId22"/>
    <p:sldId id="470" r:id="rId23"/>
    <p:sldId id="473" r:id="rId24"/>
    <p:sldId id="475" r:id="rId25"/>
    <p:sldId id="474" r:id="rId26"/>
    <p:sldId id="497" r:id="rId27"/>
    <p:sldId id="457" r:id="rId28"/>
    <p:sldId id="481" r:id="rId29"/>
    <p:sldId id="423" r:id="rId3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58" autoAdjust="0"/>
  </p:normalViewPr>
  <p:slideViewPr>
    <p:cSldViewPr>
      <p:cViewPr>
        <p:scale>
          <a:sx n="70" d="100"/>
          <a:sy n="70" d="100"/>
        </p:scale>
        <p:origin x="-115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defTabSz="933261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 defTabSz="933261" eaLnBrk="0" hangingPunct="0">
              <a:defRPr sz="1200"/>
            </a:lvl1pPr>
          </a:lstStyle>
          <a:p>
            <a:pPr>
              <a:defRPr/>
            </a:pPr>
            <a:fld id="{B3179ABB-6945-4F0C-87B6-79934CF03C98}" type="datetimeFigureOut">
              <a:rPr lang="en-US"/>
              <a:pPr>
                <a:defRPr/>
              </a:pPr>
              <a:t>1/15/2013</a:t>
            </a:fld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defTabSz="933261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 defTabSz="933261" eaLnBrk="0" hangingPunct="0">
              <a:defRPr sz="1200"/>
            </a:lvl1pPr>
          </a:lstStyle>
          <a:p>
            <a:pPr>
              <a:defRPr/>
            </a:pPr>
            <a:fld id="{4669DDCA-CC40-4941-9581-0CB9CD27B0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298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B460555-0EA4-435B-BF67-94B07362BC15}" type="datetimeFigureOut">
              <a:rPr lang="en-US"/>
              <a:pPr>
                <a:defRPr/>
              </a:pPr>
              <a:t>1/15/2013</a:t>
            </a:fld>
            <a:endParaRPr lang="en-US" dirty="0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59"/>
            <a:ext cx="5617208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A9B7928-A9ED-456F-A902-332DBE51D8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3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0642500 h 528"/>
                <a:gd name="T6" fmla="*/ 12003212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57BC312-0C6B-4E74-8014-1A66C53296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69045-4BDE-4AE1-8A54-6FA7F8CAB5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471D8-B053-41D2-ADAB-A9CA01228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9E9FB-D3F6-4EB1-8E74-1C948E0C17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43D857-1BD5-4E8F-A63E-284240F7BD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A038DA-AB21-433A-9710-6D35DFAA3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B49245-1673-4D4F-8DEA-803221D84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C49397-F5A1-4F1B-BD0B-BC3EFA5DE3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4FCB2-D418-4AE2-8E31-971F3A96C8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0E121B-EC02-4917-BCC8-DE62F7FF42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EC77A5-442C-471B-8FF7-35582E0D1C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97DE07-5F24-4C0A-BBFE-8A8B7364D3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2" r:id="rId2"/>
    <p:sldLayoutId id="2147483827" r:id="rId3"/>
    <p:sldLayoutId id="2147483828" r:id="rId4"/>
    <p:sldLayoutId id="2147483829" r:id="rId5"/>
    <p:sldLayoutId id="2147483830" r:id="rId6"/>
    <p:sldLayoutId id="2147483823" r:id="rId7"/>
    <p:sldLayoutId id="2147483831" r:id="rId8"/>
    <p:sldLayoutId id="2147483832" r:id="rId9"/>
    <p:sldLayoutId id="2147483824" r:id="rId10"/>
    <p:sldLayoutId id="21474838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venue.louisiana.gov/forms/taxforms/20212(12_08)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9296400" cy="3124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Louisiana Department of Revenue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pic>
        <p:nvPicPr>
          <p:cNvPr id="9219" name="Picture 4" descr="logo_C6CF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5551488"/>
            <a:ext cx="22574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-22225"/>
            <a:ext cx="2235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dirty="0" smtClean="0"/>
              <a:t>LDR offsets individual income tax refunds </a:t>
            </a:r>
            <a:r>
              <a:rPr lang="en-US" dirty="0"/>
              <a:t>for </a:t>
            </a:r>
            <a:r>
              <a:rPr lang="en-US" dirty="0" smtClean="0"/>
              <a:t>deficiencies for IRS </a:t>
            </a:r>
            <a:r>
              <a:rPr lang="en-US" dirty="0" smtClean="0"/>
              <a:t>and other </a:t>
            </a:r>
            <a:r>
              <a:rPr lang="en-US" dirty="0"/>
              <a:t>state </a:t>
            </a:r>
            <a:r>
              <a:rPr lang="en-US" dirty="0" smtClean="0"/>
              <a:t>agencies:</a:t>
            </a:r>
          </a:p>
          <a:p>
            <a:r>
              <a:rPr lang="en-US" sz="2400" dirty="0" smtClean="0"/>
              <a:t>Department of Family and Children Services</a:t>
            </a:r>
          </a:p>
          <a:p>
            <a:r>
              <a:rPr lang="en-US" sz="2400" dirty="0" smtClean="0"/>
              <a:t>Department of Justice</a:t>
            </a:r>
          </a:p>
          <a:p>
            <a:r>
              <a:rPr lang="en-US" sz="2400" dirty="0" smtClean="0"/>
              <a:t>LA Office of Student Financial Assistances</a:t>
            </a:r>
          </a:p>
          <a:p>
            <a:r>
              <a:rPr lang="en-US" sz="2400" dirty="0" smtClean="0"/>
              <a:t>Civil and Criminal Court</a:t>
            </a:r>
          </a:p>
          <a:p>
            <a:r>
              <a:rPr lang="en-US" sz="2400" dirty="0" smtClean="0"/>
              <a:t>Louisiana Workforce Commission</a:t>
            </a:r>
          </a:p>
          <a:p>
            <a:r>
              <a:rPr lang="en-US" sz="2400" dirty="0" smtClean="0"/>
              <a:t>Department of Public Safety</a:t>
            </a:r>
          </a:p>
          <a:p>
            <a:r>
              <a:rPr lang="en-US" sz="2400" dirty="0" smtClean="0"/>
              <a:t>Public Defender’s Office</a:t>
            </a:r>
          </a:p>
          <a:p>
            <a:r>
              <a:rPr lang="en-US" sz="2400" dirty="0" smtClean="0"/>
              <a:t>Department of Wildlife and Fisheries</a:t>
            </a:r>
          </a:p>
          <a:p>
            <a:endParaRPr lang="en-US" dirty="0"/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LDR Offsets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0082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dirty="0" smtClean="0"/>
              <a:t>The Louisiana Department of Revenue participates  in a federal offset program.</a:t>
            </a:r>
          </a:p>
          <a:p>
            <a:pPr marL="109537" indent="0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/>
              <a:t>Through the Offset Program, the federal income tax refund is reduced or completely withheld and applied to the balance due to Louisiana.</a:t>
            </a:r>
          </a:p>
          <a:p>
            <a:pPr marL="109537" indent="0"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Once the individual tax liability reaches final status (seizable), LDR will issue the </a:t>
            </a:r>
            <a:r>
              <a:rPr lang="en-US" dirty="0"/>
              <a:t>taxpayer </a:t>
            </a:r>
            <a:r>
              <a:rPr lang="en-US" dirty="0" smtClean="0"/>
              <a:t>a </a:t>
            </a:r>
            <a:r>
              <a:rPr lang="en-US" dirty="0"/>
              <a:t>Notice of Intent to Offset letter by certified mail</a:t>
            </a:r>
            <a:r>
              <a:rPr lang="en-US" dirty="0" smtClean="0"/>
              <a:t>.</a:t>
            </a:r>
          </a:p>
          <a:p>
            <a:pPr marL="109537" indent="0"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  <a:buFont typeface="Arial" charset="0"/>
              <a:buChar char="◘"/>
            </a:pPr>
            <a:endParaRPr lang="en-US" sz="2400" dirty="0" smtClean="0"/>
          </a:p>
          <a:p>
            <a:pPr marL="109537" indent="0">
              <a:lnSpc>
                <a:spcPct val="80000"/>
              </a:lnSpc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FEDERAL REFUND OFFSET </a:t>
            </a:r>
            <a:r>
              <a:rPr lang="en-US" sz="2800" dirty="0"/>
              <a:t>P</a:t>
            </a:r>
            <a:r>
              <a:rPr lang="en-US" sz="2800" dirty="0" smtClean="0"/>
              <a:t>ROGRAM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7622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If full payment of the debt is not received within 60 days of the Notice of Intent, the liability is assigned to Financial Management Service (FMS) for offset.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$</a:t>
            </a:r>
            <a:r>
              <a:rPr lang="en-US" dirty="0"/>
              <a:t>22.00 fee is assessed for each offset</a:t>
            </a:r>
            <a:r>
              <a:rPr lang="en-US" dirty="0" smtClean="0"/>
              <a:t>.</a:t>
            </a:r>
          </a:p>
          <a:p>
            <a:pPr marL="566737" lvl="2" indent="-45720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700" dirty="0"/>
              <a:t>Federal Offsets only apply to individual income tax.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Unpaid balance will remain eligible for offset until it is paid in full.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FEDERAL REFUND OFFSET PROGRAM</a:t>
            </a:r>
          </a:p>
        </p:txBody>
      </p:sp>
    </p:spTree>
    <p:extLst>
      <p:ext uri="{BB962C8B-B14F-4D97-AF65-F5344CB8AC3E}">
        <p14:creationId xmlns:p14="http://schemas.microsoft.com/office/powerpoint/2010/main" val="4121400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Interest and penalties will continue to accrue until all of the unpaid tax has been paid in full.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 smtClean="0"/>
              <a:t>An installment agreement will not stop a federal offset.  Any money received through the Offset Program will reduce the length of the agreement, but it will not affect the scheduled payment amount.</a:t>
            </a:r>
          </a:p>
          <a:p>
            <a:pPr marL="452437" lvl="2" indent="-34290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000" dirty="0"/>
          </a:p>
          <a:p>
            <a:pPr marL="452437" lvl="2" indent="-34290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000" dirty="0" smtClean="0"/>
              <a:t>If applicable, in order to give due process, bills will continue to issue even when ther</a:t>
            </a:r>
            <a:r>
              <a:rPr lang="en-US" sz="2000" dirty="0" smtClean="0"/>
              <a:t>e is a payment plan.</a:t>
            </a:r>
            <a:endParaRPr lang="en-US" sz="2000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FEDERAL REFUND OFFSET PROGRAM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299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Over the past several </a:t>
            </a:r>
            <a:r>
              <a:rPr lang="en-US" dirty="0" smtClean="0"/>
              <a:t>years, </a:t>
            </a:r>
            <a:r>
              <a:rPr lang="en-US" dirty="0" smtClean="0"/>
              <a:t>LDR has experienced issues with the registration of businesses.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At one time, LDR was registering LLCs for corporation income and franchise tax from information obtained from the Secretary of State.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LDR has improved the registration process over the past few years and </a:t>
            </a:r>
            <a:r>
              <a:rPr lang="en-US" dirty="0" smtClean="0"/>
              <a:t>has </a:t>
            </a:r>
            <a:r>
              <a:rPr lang="en-US" dirty="0" smtClean="0"/>
              <a:t>reduced the registration of the LLC for corporation income tax.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LLC Notices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7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However, depending on the response to the registration questions by the taxpayers, some may get registered for corporation income tax.</a:t>
            </a:r>
          </a:p>
          <a:p>
            <a:r>
              <a:rPr lang="en-US" sz="2500" dirty="0" smtClean="0"/>
              <a:t>For taxpayers who contact us and question the Notice of Tax Due, we request information on where the income is reported.  </a:t>
            </a:r>
          </a:p>
          <a:p>
            <a:r>
              <a:rPr lang="en-US" sz="2500" dirty="0" smtClean="0"/>
              <a:t>An LLC that files </a:t>
            </a:r>
            <a:r>
              <a:rPr lang="en-US" sz="2500" dirty="0" smtClean="0"/>
              <a:t>as an </a:t>
            </a:r>
            <a:r>
              <a:rPr lang="en-US" sz="2500" dirty="0" smtClean="0"/>
              <a:t>S-Corporation </a:t>
            </a:r>
            <a:r>
              <a:rPr lang="en-US" sz="2500" dirty="0" smtClean="0"/>
              <a:t>for federal purposes must file a LA Corporation income tax return.</a:t>
            </a:r>
            <a:endParaRPr lang="en-US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LLC Notices</a:t>
            </a:r>
          </a:p>
        </p:txBody>
      </p:sp>
    </p:spTree>
    <p:extLst>
      <p:ext uri="{BB962C8B-B14F-4D97-AF65-F5344CB8AC3E}">
        <p14:creationId xmlns:p14="http://schemas.microsoft.com/office/powerpoint/2010/main" val="1819564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If all partners of a LA partnership are Louisiana residents, a LA partnership return is not required.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If </a:t>
            </a:r>
            <a:r>
              <a:rPr lang="en-US" sz="2800" dirty="0" smtClean="0"/>
              <a:t>the LLC is filing as a </a:t>
            </a:r>
            <a:r>
              <a:rPr lang="en-US" sz="2800" dirty="0" smtClean="0"/>
              <a:t>partnership with the IRS, </a:t>
            </a:r>
            <a:r>
              <a:rPr lang="en-US" sz="2800" dirty="0" smtClean="0"/>
              <a:t>we will request a copy of the </a:t>
            </a:r>
            <a:r>
              <a:rPr lang="en-US" sz="2800" dirty="0" smtClean="0"/>
              <a:t>federal partnership </a:t>
            </a:r>
            <a:r>
              <a:rPr lang="en-US" sz="2800" dirty="0" smtClean="0"/>
              <a:t>return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Once </a:t>
            </a:r>
            <a:r>
              <a:rPr lang="en-US" sz="2800" dirty="0"/>
              <a:t>the information is received and verified, the registration for corporation income tax is </a:t>
            </a:r>
            <a:r>
              <a:rPr lang="en-US" sz="2800" dirty="0" smtClean="0"/>
              <a:t>removed, the account is closed and the account is noted that it was opened in error.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LLC Notices</a:t>
            </a:r>
          </a:p>
        </p:txBody>
      </p:sp>
    </p:spTree>
    <p:extLst>
      <p:ext uri="{BB962C8B-B14F-4D97-AF65-F5344CB8AC3E}">
        <p14:creationId xmlns:p14="http://schemas.microsoft.com/office/powerpoint/2010/main" val="2781910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en-US" dirty="0"/>
          </a:p>
          <a:p>
            <a:r>
              <a:rPr lang="en-US" dirty="0" smtClean="0"/>
              <a:t>If a single member LLC, we will request a copy of the Schedule C if not on file.</a:t>
            </a:r>
          </a:p>
          <a:p>
            <a:r>
              <a:rPr lang="en-US" dirty="0" smtClean="0"/>
              <a:t>Once we verify the Schedule C, the estimate will be </a:t>
            </a:r>
            <a:r>
              <a:rPr lang="en-US" dirty="0" smtClean="0"/>
              <a:t>reversed, the </a:t>
            </a:r>
            <a:r>
              <a:rPr lang="en-US" dirty="0" smtClean="0"/>
              <a:t>account will be closed and the account will be noted </a:t>
            </a:r>
            <a:r>
              <a:rPr lang="en-US" dirty="0" smtClean="0"/>
              <a:t>that Corporation </a:t>
            </a:r>
            <a:r>
              <a:rPr lang="en-US" dirty="0" smtClean="0"/>
              <a:t>tax was opened in error.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LLC Notices</a:t>
            </a:r>
          </a:p>
        </p:txBody>
      </p:sp>
    </p:spTree>
    <p:extLst>
      <p:ext uri="{BB962C8B-B14F-4D97-AF65-F5344CB8AC3E}">
        <p14:creationId xmlns:p14="http://schemas.microsoft.com/office/powerpoint/2010/main" val="3965326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Although full payment of debt is preferable, an installment agreement may be necessary for taxpayers who are unable to pay their debt in full by the due date.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Informal agreements are allowed only if the amount owed is less than $25,000 and the payment period is 24 months or less.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Formal agreements are allowed if the amount owed is $25,000 or more or the payment period is longer than 24 months.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INSTALLMENT AGREEMENTS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1684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sz="3200" dirty="0"/>
              <a:t>Requirements</a:t>
            </a:r>
            <a:r>
              <a:rPr lang="en-US" sz="3200" dirty="0" smtClean="0"/>
              <a:t>:</a:t>
            </a:r>
          </a:p>
          <a:p>
            <a:pPr marL="109537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Taxpayer must be current in </a:t>
            </a:r>
            <a:r>
              <a:rPr lang="en-US" sz="3200" dirty="0" smtClean="0"/>
              <a:t>filing all taxes.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A </a:t>
            </a:r>
            <a:r>
              <a:rPr lang="en-US" sz="3200" dirty="0"/>
              <a:t>20 percent down payment is required for all installment agreements.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Installment payments must be made by automatic bank debit.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INSTALLMENT AGREEMENTS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919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LDR assess a UET penalty on individual income for underpayment of individual income tax.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penalty may be imposed if the taxpayer did not pay enough estimated tax for the year or did not make estimated payments on time or in the required amount.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UNDERPAYMENT OF ESTIMATED </a:t>
            </a:r>
            <a:br>
              <a:rPr lang="en-US" sz="3200" dirty="0"/>
            </a:br>
            <a:r>
              <a:rPr lang="en-US" sz="3200" dirty="0"/>
              <a:t>TAX PENALTY (UET)</a:t>
            </a:r>
          </a:p>
        </p:txBody>
      </p:sp>
    </p:spTree>
    <p:extLst>
      <p:ext uri="{BB962C8B-B14F-4D97-AF65-F5344CB8AC3E}">
        <p14:creationId xmlns:p14="http://schemas.microsoft.com/office/powerpoint/2010/main" val="2342252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dirty="0" smtClean="0"/>
              <a:t>Requirements continued:</a:t>
            </a:r>
          </a:p>
          <a:p>
            <a:pPr marL="109537" indent="0">
              <a:buNone/>
            </a:pPr>
            <a:endParaRPr lang="en-US" dirty="0" smtClean="0"/>
          </a:p>
          <a:p>
            <a:r>
              <a:rPr lang="en-US" dirty="0" smtClean="0"/>
              <a:t>The taxpayer may be required to submit financial information, such as employment, bank account and credit card statements, income statements, etc. </a:t>
            </a:r>
          </a:p>
          <a:p>
            <a:r>
              <a:rPr lang="en-US" dirty="0" smtClean="0"/>
              <a:t>The required financial information will vary depending on the liability amount and payment period.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INSTALLMENT AGREEMENTS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8282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dirty="0"/>
              <a:t>Requirements continued</a:t>
            </a:r>
            <a:r>
              <a:rPr lang="en-US" dirty="0" smtClean="0"/>
              <a:t>:</a:t>
            </a:r>
          </a:p>
          <a:p>
            <a:pPr marL="109537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500" dirty="0"/>
              <a:t>Installment payments are applied to the oldest tax liability.</a:t>
            </a:r>
          </a:p>
          <a:p>
            <a:pPr marL="109537" indent="0">
              <a:buNone/>
            </a:pPr>
            <a:endParaRPr lang="en-US" sz="2500" dirty="0"/>
          </a:p>
          <a:p>
            <a:r>
              <a:rPr lang="en-US" sz="2500" dirty="0" smtClean="0"/>
              <a:t>Interest </a:t>
            </a:r>
            <a:r>
              <a:rPr lang="en-US" sz="2500" dirty="0"/>
              <a:t>and penalty will be assessed on </a:t>
            </a:r>
            <a:r>
              <a:rPr lang="en-US" sz="2500" dirty="0" smtClean="0"/>
              <a:t>unpaid tax amounts.</a:t>
            </a:r>
          </a:p>
          <a:p>
            <a:pPr marL="109537" indent="0">
              <a:buNone/>
            </a:pPr>
            <a:endParaRPr lang="en-US" sz="2500" dirty="0" smtClean="0"/>
          </a:p>
          <a:p>
            <a:r>
              <a:rPr lang="en-US" sz="2500" dirty="0" smtClean="0"/>
              <a:t>Taxpayers </a:t>
            </a:r>
            <a:r>
              <a:rPr lang="en-US" sz="2500" dirty="0"/>
              <a:t>must timely file and pay all state taxes during the existence of the installment agreement</a:t>
            </a:r>
            <a:r>
              <a:rPr lang="en-US" sz="2500" dirty="0" smtClean="0"/>
              <a:t>.</a:t>
            </a:r>
            <a:endParaRPr lang="en-US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INSTALLMENT AGREEMENTS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749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OFFER IN COMPROMISE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2113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392113" lvl="1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All </a:t>
            </a:r>
            <a:r>
              <a:rPr lang="en-US" dirty="0"/>
              <a:t>approved offers are public information</a:t>
            </a:r>
          </a:p>
          <a:p>
            <a:pPr marL="392113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Applies to judgments for taxes of $500K or less</a:t>
            </a:r>
          </a:p>
          <a:p>
            <a:pPr lvl="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There is serious doubt as to the collectability of the outstanding judgment;</a:t>
            </a:r>
          </a:p>
          <a:p>
            <a:pPr lvl="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There is serious doubt as to the taxpayer’s liability for the outstanding judgment; or </a:t>
            </a:r>
          </a:p>
          <a:p>
            <a:pPr lvl="3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The administrative and collection costs involved exceed the amount of the outstanding liability</a:t>
            </a:r>
          </a:p>
        </p:txBody>
      </p:sp>
    </p:spTree>
    <p:extLst>
      <p:ext uri="{BB962C8B-B14F-4D97-AF65-F5344CB8AC3E}">
        <p14:creationId xmlns:p14="http://schemas.microsoft.com/office/powerpoint/2010/main" val="11173326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OFFER IN COMPROMISE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Offers In Compromise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/>
              <a:t>Complete </a:t>
            </a:r>
            <a:r>
              <a:rPr lang="en-US" dirty="0">
                <a:hlinkClick r:id="rId2"/>
              </a:rPr>
              <a:t>Form 20212</a:t>
            </a:r>
            <a:endParaRPr lang="en-US" dirty="0"/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/>
              <a:t>A </a:t>
            </a:r>
            <a:r>
              <a:rPr lang="en-US" i="1" dirty="0"/>
              <a:t>non-refundable</a:t>
            </a:r>
            <a:r>
              <a:rPr lang="en-US" dirty="0"/>
              <a:t> payment of 10% of the amount offered must be included with the </a:t>
            </a:r>
            <a:r>
              <a:rPr lang="en-US" dirty="0" smtClean="0"/>
              <a:t>application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 smtClean="0"/>
              <a:t>Any payment made with the application will be applied as partial payment to the tax liability regardless of the decision rendered.</a:t>
            </a:r>
            <a:endParaRPr lang="en-US" dirty="0"/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/>
              <a:t>There can be only 1 approved offer within a 10-year </a:t>
            </a:r>
            <a:r>
              <a:rPr lang="en-US" dirty="0" smtClean="0"/>
              <a:t>period.</a:t>
            </a:r>
            <a:endParaRPr lang="en-US" dirty="0"/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/>
              <a:t>If an offer was made to the IRS within 3 months prior to the OIC application with LDR, that will be accepted in lieu of the financial disclosure forms</a:t>
            </a:r>
          </a:p>
          <a:p>
            <a:pPr marL="109537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82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Char char="Ø"/>
            </a:pPr>
            <a:r>
              <a:rPr lang="en-US" sz="2600" dirty="0" smtClean="0"/>
              <a:t>Failure </a:t>
            </a:r>
            <a:r>
              <a:rPr lang="en-US" sz="2600" dirty="0"/>
              <a:t>to report and pay timely all required taxes for 10 years can cause the offer to be voided.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600" dirty="0"/>
              <a:t>Full payment of the accepted offer must be made within 30 days of </a:t>
            </a:r>
            <a:r>
              <a:rPr lang="en-US" sz="2600" dirty="0" smtClean="0"/>
              <a:t>the acceptance letter.</a:t>
            </a:r>
            <a:endParaRPr lang="en-US" sz="2600" dirty="0"/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600" dirty="0"/>
              <a:t>No installment agreements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600" dirty="0"/>
              <a:t>If paid by check that is later returned NSF, the offer can be voided</a:t>
            </a:r>
            <a:r>
              <a:rPr lang="en-US" sz="2600" dirty="0" smtClean="0"/>
              <a:t>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600" dirty="0" smtClean="0"/>
              <a:t>Tax liens will be released only after an offer is accepted and the amount offered is paid in full.</a:t>
            </a:r>
            <a:endParaRPr lang="en-US" sz="2600" dirty="0"/>
          </a:p>
          <a:p>
            <a:pPr marL="109537" indent="0">
              <a:buNone/>
            </a:pPr>
            <a:endParaRPr lang="en-US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OFFER IN COMPROMISE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59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r>
              <a:rPr lang="en-US" sz="3200" dirty="0" smtClean="0"/>
              <a:t>OFFER IN COMPROMISE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Offers In Compromise</a:t>
            </a:r>
          </a:p>
          <a:p>
            <a:pPr marL="392113" lvl="1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If the Offer is declined: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The taxpayer may make a counter offer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There is no appeal to a declined offer in the statute</a:t>
            </a:r>
          </a:p>
          <a:p>
            <a:pPr marL="392113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392113" lvl="1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Reasons </a:t>
            </a:r>
            <a:r>
              <a:rPr lang="en-US" dirty="0"/>
              <a:t>an offer would be declined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Application not properly and fully completed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The offer is for </a:t>
            </a:r>
            <a:r>
              <a:rPr lang="en-US" dirty="0" smtClean="0"/>
              <a:t>zero</a:t>
            </a:r>
            <a:endParaRPr lang="en-US" dirty="0"/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Incomplete financial statements-when required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Applicant is under court jurisdiction for bankruptcy, criminal investigation or prosecution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Mandatory 10% down payment not included with the offer.</a:t>
            </a:r>
            <a:endParaRPr lang="en-US" dirty="0"/>
          </a:p>
          <a:p>
            <a:pPr marL="109537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59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2113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Reasons an offer would be </a:t>
            </a:r>
            <a:r>
              <a:rPr lang="en-US" sz="2600" dirty="0" smtClean="0"/>
              <a:t>declined: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600" dirty="0" smtClean="0"/>
              <a:t>Application </a:t>
            </a:r>
            <a:r>
              <a:rPr lang="en-US" sz="2600" dirty="0"/>
              <a:t>not properly and fully completed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600" dirty="0"/>
              <a:t>The offer is for zero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600" dirty="0"/>
              <a:t>Incomplete financial statements-when required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600" dirty="0"/>
              <a:t>Applicant is under court jurisdiction for bankruptcy, criminal investigation or prosecution</a:t>
            </a:r>
          </a:p>
          <a:p>
            <a:pPr lvl="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600" dirty="0"/>
              <a:t>Mandatory 10% down payment not included with the </a:t>
            </a:r>
            <a:r>
              <a:rPr lang="en-US" sz="2600" dirty="0" smtClean="0"/>
              <a:t>offer.</a:t>
            </a:r>
            <a:endParaRPr lang="en-US" sz="2600" dirty="0"/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700" dirty="0"/>
              <a:t>OFFER IN COMPROMISE</a:t>
            </a:r>
          </a:p>
        </p:txBody>
      </p:sp>
    </p:spTree>
    <p:extLst>
      <p:ext uri="{BB962C8B-B14F-4D97-AF65-F5344CB8AC3E}">
        <p14:creationId xmlns:p14="http://schemas.microsoft.com/office/powerpoint/2010/main" val="2987959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LDR Mobile tax Service provides on-site assistance for business and tax professionals.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Face to Face assistance to resolve your account issues and answer your questions.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Tablet PCs and wireless connectivity allows our tax professionals to provide real-time access to account information and the ability to resolve most issues instantly.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MOBILE TAX SERVICE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0621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600" dirty="0" smtClean="0"/>
              <a:t>If interested, you </a:t>
            </a:r>
            <a:r>
              <a:rPr lang="en-US" sz="2600" dirty="0" smtClean="0"/>
              <a:t>will be required to contact the Department  to set up a mobile tax service appointment.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Currently, you must have a least five “business” tax accounts for a Tax Officer to come out. </a:t>
            </a:r>
            <a:endParaRPr lang="en-US" sz="2600" dirty="0"/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Currently, this service is only for business taxes.</a:t>
            </a:r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Since all the regions are going fully remote, with the exception of the New Orleans </a:t>
            </a:r>
            <a:r>
              <a:rPr lang="en-US" sz="2600" dirty="0" smtClean="0"/>
              <a:t>region, </a:t>
            </a:r>
            <a:r>
              <a:rPr lang="en-US" sz="2600" dirty="0" smtClean="0"/>
              <a:t>we will be re-visiting the requirements.  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  MOBILE TAX SERVICE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4001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543800" cy="41148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sz="5400" dirty="0" smtClean="0"/>
              <a:t>Questions?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Our processing system calculates Exceptions 1, 2 and 3 only.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If the taxpayer claims Exception 4 or 5, they will need to attach the schedule indicating their computations for the federal income tax deductions.  They will also need to complete Form R-210R.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Manual adjustments will be made for Exceptions 4 and 5.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UNDERPAYMENT OF ESTIMATED </a:t>
            </a:r>
            <a:br>
              <a:rPr lang="en-US" sz="3200" dirty="0"/>
            </a:br>
            <a:r>
              <a:rPr lang="en-US" sz="3200" dirty="0"/>
              <a:t>TAX PENALTY (UET)</a:t>
            </a:r>
          </a:p>
        </p:txBody>
      </p:sp>
    </p:spTree>
    <p:extLst>
      <p:ext uri="{BB962C8B-B14F-4D97-AF65-F5344CB8AC3E}">
        <p14:creationId xmlns:p14="http://schemas.microsoft.com/office/powerpoint/2010/main" val="354442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There </a:t>
            </a:r>
            <a:r>
              <a:rPr lang="en-US" dirty="0"/>
              <a:t>is statutory authority to assess an underpayment estimated tax penalty (UET) on corporation income and franchise tax, but currently LDR is not assessing the penalty.</a:t>
            </a:r>
          </a:p>
          <a:p>
            <a:pPr marL="109537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UNDERPAYMENT OF ESTIMATED </a:t>
            </a:r>
            <a:br>
              <a:rPr lang="en-US" sz="3200" dirty="0"/>
            </a:br>
            <a:r>
              <a:rPr lang="en-US" sz="3200" dirty="0"/>
              <a:t>TAX PENALTY (UET)</a:t>
            </a:r>
          </a:p>
        </p:txBody>
      </p:sp>
    </p:spTree>
    <p:extLst>
      <p:ext uri="{BB962C8B-B14F-4D97-AF65-F5344CB8AC3E}">
        <p14:creationId xmlns:p14="http://schemas.microsoft.com/office/powerpoint/2010/main" val="659553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Information on Hurricane Isaac was provided in Revenue Information Bulletin No. 12-029 regarding tax relief to Individuals and Businesses.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Hurricane Isaac tax relief postponed tax filing and payment deadlines that occurred on or after August 26, 2012 and on or before January 11, 2013.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Any return or amount on which penalty or interest began accruing before August 26, 2012 will not be eligible for this relief.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HURRICANE ISAAC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040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Affected individuals and corporations will have until February 11,2013 to file return and pay any taxes due.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includes individuals and corporations that previously obtained an extension until November 15, 2012 to file their 2011 return.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HURRICANE ISAAC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3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There is no Revenue Information Bulletin on Hurricane Sandy.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Any business affected by Hurricane Sandy will be granted relief similar to the federal relief and Hurricane Isaac.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Any paper file return should have Hurricane Sandy written at the top of the return in black ink.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HURRICANE SANDY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3625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a tax period with an existing liability and a tax period with an existing refund and/or credit, the overpayment will be applied to the oldest liability.</a:t>
            </a:r>
          </a:p>
          <a:p>
            <a:r>
              <a:rPr lang="en-US" dirty="0" smtClean="0"/>
              <a:t>Cross period offsets are applied to tax, penalty and then interest.</a:t>
            </a:r>
          </a:p>
          <a:p>
            <a:r>
              <a:rPr lang="en-US" dirty="0" smtClean="0"/>
              <a:t>Cross period offsets don’t occur until after the due date of the destination period.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LDR OFFSETS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2381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Currently, we are not automatically offsetting credits on the following taxes:</a:t>
            </a:r>
          </a:p>
          <a:p>
            <a:pPr marL="109537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Severance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Withholding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Tobacco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IFTA</a:t>
            </a:r>
          </a:p>
          <a:p>
            <a:pPr marL="109537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You may send a written request to apply an  overpayment to a tax liability.</a:t>
            </a:r>
            <a:endParaRPr lang="en-US" dirty="0"/>
          </a:p>
          <a:p>
            <a:pPr marL="109537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LDR OFFSETS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8971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11084</TotalTime>
  <Words>1629</Words>
  <Application>Microsoft Office PowerPoint</Application>
  <PresentationFormat>On-screen Show (4:3)</PresentationFormat>
  <Paragraphs>163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PowerPoint Presentation</vt:lpstr>
      <vt:lpstr>UNDERPAYMENT OF ESTIMATED  TAX PENALTY (UET)</vt:lpstr>
      <vt:lpstr>UNDERPAYMENT OF ESTIMATED  TAX PENALTY (UET)</vt:lpstr>
      <vt:lpstr>UNDERPAYMENT OF ESTIMATED  TAX PENALTY (UET)</vt:lpstr>
      <vt:lpstr>HURRICANE ISAAC</vt:lpstr>
      <vt:lpstr>HURRICANE ISAAC</vt:lpstr>
      <vt:lpstr>HURRICANE SANDY</vt:lpstr>
      <vt:lpstr>LDR OFFSETS</vt:lpstr>
      <vt:lpstr>LDR OFFSETS</vt:lpstr>
      <vt:lpstr>LDR Offsets</vt:lpstr>
      <vt:lpstr>FEDERAL REFUND OFFSET PROGRAM</vt:lpstr>
      <vt:lpstr>FEDERAL REFUND OFFSET PROGRAM</vt:lpstr>
      <vt:lpstr>FEDERAL REFUND OFFSET PROGRAM</vt:lpstr>
      <vt:lpstr>LLC Notices</vt:lpstr>
      <vt:lpstr>LLC Notices</vt:lpstr>
      <vt:lpstr>LLC Notices</vt:lpstr>
      <vt:lpstr>LLC Notices</vt:lpstr>
      <vt:lpstr>INSTALLMENT AGREEMENTS</vt:lpstr>
      <vt:lpstr>INSTALLMENT AGREEMENTS</vt:lpstr>
      <vt:lpstr>INSTALLMENT AGREEMENTS</vt:lpstr>
      <vt:lpstr>INSTALLMENT AGREEMENTS</vt:lpstr>
      <vt:lpstr>OFFER IN COMPROMISE</vt:lpstr>
      <vt:lpstr>OFFER IN COMPROMISE</vt:lpstr>
      <vt:lpstr>OFFER IN COMPROMISE</vt:lpstr>
      <vt:lpstr>  OFFER IN COMPROMISE</vt:lpstr>
      <vt:lpstr>OFFER IN COMPROMISE</vt:lpstr>
      <vt:lpstr>MOBILE TAX SERVICE</vt:lpstr>
      <vt:lpstr>  MOBILE TAX SERVICE</vt:lpstr>
      <vt:lpstr>PowerPoint Presentation</vt:lpstr>
    </vt:vector>
  </TitlesOfParts>
  <Company>Louisiana Department of Revenue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LOUISIANA</dc:title>
  <dc:creator>vaughj</dc:creator>
  <cp:lastModifiedBy>Velecial Rodman</cp:lastModifiedBy>
  <cp:revision>293</cp:revision>
  <dcterms:created xsi:type="dcterms:W3CDTF">2009-06-01T18:56:14Z</dcterms:created>
  <dcterms:modified xsi:type="dcterms:W3CDTF">2013-01-15T19:23:37Z</dcterms:modified>
</cp:coreProperties>
</file>