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2" r:id="rId1"/>
  </p:sldMasterIdLst>
  <p:handoutMasterIdLst>
    <p:handoutMasterId r:id="rId37"/>
  </p:handoutMasterIdLst>
  <p:sldIdLst>
    <p:sldId id="256" r:id="rId2"/>
    <p:sldId id="257" r:id="rId3"/>
    <p:sldId id="272" r:id="rId4"/>
    <p:sldId id="282" r:id="rId5"/>
    <p:sldId id="303" r:id="rId6"/>
    <p:sldId id="259" r:id="rId7"/>
    <p:sldId id="264" r:id="rId8"/>
    <p:sldId id="265" r:id="rId9"/>
    <p:sldId id="273" r:id="rId10"/>
    <p:sldId id="300" r:id="rId11"/>
    <p:sldId id="260" r:id="rId12"/>
    <p:sldId id="267" r:id="rId13"/>
    <p:sldId id="266" r:id="rId14"/>
    <p:sldId id="275" r:id="rId15"/>
    <p:sldId id="304" r:id="rId16"/>
    <p:sldId id="305" r:id="rId17"/>
    <p:sldId id="301" r:id="rId18"/>
    <p:sldId id="261" r:id="rId19"/>
    <p:sldId id="269" r:id="rId20"/>
    <p:sldId id="268" r:id="rId21"/>
    <p:sldId id="276" r:id="rId22"/>
    <p:sldId id="306" r:id="rId23"/>
    <p:sldId id="296" r:id="rId24"/>
    <p:sldId id="299" r:id="rId25"/>
    <p:sldId id="288" r:id="rId26"/>
    <p:sldId id="289" r:id="rId27"/>
    <p:sldId id="297" r:id="rId28"/>
    <p:sldId id="307" r:id="rId29"/>
    <p:sldId id="262" r:id="rId30"/>
    <p:sldId id="280" r:id="rId31"/>
    <p:sldId id="302" r:id="rId32"/>
    <p:sldId id="279" r:id="rId33"/>
    <p:sldId id="295" r:id="rId34"/>
    <p:sldId id="263" r:id="rId35"/>
    <p:sldId id="298" r:id="rId36"/>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76" autoAdjust="0"/>
  </p:normalViewPr>
  <p:slideViewPr>
    <p:cSldViewPr>
      <p:cViewPr varScale="1">
        <p:scale>
          <a:sx n="109" d="100"/>
          <a:sy n="109" d="100"/>
        </p:scale>
        <p:origin x="1674"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93203458-EBC6-410E-8BA2-11DAF63BDECF}" type="datetimeFigureOut">
              <a:rPr lang="en-US" smtClean="0"/>
              <a:t>11/27/2018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0E2CBB9B-51C2-43AE-8324-88F04CA2FDA7}" type="slidenum">
              <a:rPr lang="en-US" smtClean="0"/>
              <a:t>‹#›</a:t>
            </a:fld>
            <a:endParaRPr lang="en-US"/>
          </a:p>
        </p:txBody>
      </p:sp>
    </p:spTree>
    <p:extLst>
      <p:ext uri="{BB962C8B-B14F-4D97-AF65-F5344CB8AC3E}">
        <p14:creationId xmlns:p14="http://schemas.microsoft.com/office/powerpoint/2010/main" val="233990128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755A8BC-10D2-4699-AD09-E0D81EBB6284}" type="datetimeFigureOut">
              <a:rPr lang="en-US" smtClean="0"/>
              <a:t>11/27/2018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E251D-2767-41E2-BE75-8E7B45CDF8B7}" type="slidenum">
              <a:rPr lang="en-US" smtClean="0"/>
              <a:t>‹#›</a:t>
            </a:fld>
            <a:endParaRPr lang="en-US"/>
          </a:p>
        </p:txBody>
      </p:sp>
    </p:spTree>
    <p:extLst>
      <p:ext uri="{BB962C8B-B14F-4D97-AF65-F5344CB8AC3E}">
        <p14:creationId xmlns:p14="http://schemas.microsoft.com/office/powerpoint/2010/main" val="1871371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smtClean="0"/>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Date Placeholder 2"/>
          <p:cNvSpPr>
            <a:spLocks noGrp="1"/>
          </p:cNvSpPr>
          <p:nvPr>
            <p:ph type="dt" sz="half" idx="10"/>
          </p:nvPr>
        </p:nvSpPr>
        <p:spPr/>
        <p:txBody>
          <a:bodyPr/>
          <a:lstStyle/>
          <a:p>
            <a:fld id="{2755A8BC-10D2-4699-AD09-E0D81EBB6284}" type="datetimeFigureOut">
              <a:rPr lang="en-US" smtClean="0"/>
              <a:t>11/27/2018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CE251D-2767-41E2-BE75-8E7B45CDF8B7}" type="slidenum">
              <a:rPr lang="en-US" smtClean="0"/>
              <a:t>‹#›</a:t>
            </a:fld>
            <a:endParaRPr lang="en-US"/>
          </a:p>
        </p:txBody>
      </p:sp>
    </p:spTree>
    <p:extLst>
      <p:ext uri="{BB962C8B-B14F-4D97-AF65-F5344CB8AC3E}">
        <p14:creationId xmlns:p14="http://schemas.microsoft.com/office/powerpoint/2010/main" val="2168449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755A8BC-10D2-4699-AD09-E0D81EBB6284}" type="datetimeFigureOut">
              <a:rPr lang="en-US" smtClean="0"/>
              <a:t>11/27/2018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E251D-2767-41E2-BE75-8E7B45CDF8B7}" type="slidenum">
              <a:rPr lang="en-US" smtClean="0"/>
              <a:t>‹#›</a:t>
            </a:fld>
            <a:endParaRPr lang="en-US"/>
          </a:p>
        </p:txBody>
      </p:sp>
    </p:spTree>
    <p:extLst>
      <p:ext uri="{BB962C8B-B14F-4D97-AF65-F5344CB8AC3E}">
        <p14:creationId xmlns:p14="http://schemas.microsoft.com/office/powerpoint/2010/main" val="20985050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755A8BC-10D2-4699-AD09-E0D81EBB6284}" type="datetimeFigureOut">
              <a:rPr lang="en-US" smtClean="0"/>
              <a:t>11/27/2018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E251D-2767-41E2-BE75-8E7B45CDF8B7}" type="slidenum">
              <a:rPr lang="en-US" smtClean="0"/>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1478535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755A8BC-10D2-4699-AD09-E0D81EBB6284}" type="datetimeFigureOut">
              <a:rPr lang="en-US" smtClean="0"/>
              <a:t>11/27/2018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E251D-2767-41E2-BE75-8E7B45CDF8B7}" type="slidenum">
              <a:rPr lang="en-US" smtClean="0"/>
              <a:t>‹#›</a:t>
            </a:fld>
            <a:endParaRPr lang="en-US"/>
          </a:p>
        </p:txBody>
      </p:sp>
    </p:spTree>
    <p:extLst>
      <p:ext uri="{BB962C8B-B14F-4D97-AF65-F5344CB8AC3E}">
        <p14:creationId xmlns:p14="http://schemas.microsoft.com/office/powerpoint/2010/main" val="21717419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755A8BC-10D2-4699-AD09-E0D81EBB6284}" type="datetimeFigureOut">
              <a:rPr lang="en-US" smtClean="0"/>
              <a:t>11/27/2018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E251D-2767-41E2-BE75-8E7B45CDF8B7}" type="slidenum">
              <a:rPr lang="en-US" smtClean="0"/>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7879465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755A8BC-10D2-4699-AD09-E0D81EBB6284}" type="datetimeFigureOut">
              <a:rPr lang="en-US" smtClean="0"/>
              <a:t>11/27/2018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E251D-2767-41E2-BE75-8E7B45CDF8B7}" type="slidenum">
              <a:rPr lang="en-US" smtClean="0"/>
              <a:t>‹#›</a:t>
            </a:fld>
            <a:endParaRPr lang="en-US"/>
          </a:p>
        </p:txBody>
      </p:sp>
    </p:spTree>
    <p:extLst>
      <p:ext uri="{BB962C8B-B14F-4D97-AF65-F5344CB8AC3E}">
        <p14:creationId xmlns:p14="http://schemas.microsoft.com/office/powerpoint/2010/main" val="1572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755A8BC-10D2-4699-AD09-E0D81EBB6284}" type="datetimeFigureOut">
              <a:rPr lang="en-US" smtClean="0"/>
              <a:t>11/27/2018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E251D-2767-41E2-BE75-8E7B45CDF8B7}" type="slidenum">
              <a:rPr lang="en-US" smtClean="0"/>
              <a:t>‹#›</a:t>
            </a:fld>
            <a:endParaRPr lang="en-US"/>
          </a:p>
        </p:txBody>
      </p:sp>
    </p:spTree>
    <p:extLst>
      <p:ext uri="{BB962C8B-B14F-4D97-AF65-F5344CB8AC3E}">
        <p14:creationId xmlns:p14="http://schemas.microsoft.com/office/powerpoint/2010/main" val="15563939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755A8BC-10D2-4699-AD09-E0D81EBB6284}" type="datetimeFigureOut">
              <a:rPr lang="en-US" smtClean="0"/>
              <a:t>11/27/2018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E251D-2767-41E2-BE75-8E7B45CDF8B7}" type="slidenum">
              <a:rPr lang="en-US" smtClean="0"/>
              <a:t>‹#›</a:t>
            </a:fld>
            <a:endParaRPr lang="en-US"/>
          </a:p>
        </p:txBody>
      </p:sp>
    </p:spTree>
    <p:extLst>
      <p:ext uri="{BB962C8B-B14F-4D97-AF65-F5344CB8AC3E}">
        <p14:creationId xmlns:p14="http://schemas.microsoft.com/office/powerpoint/2010/main" val="421712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755A8BC-10D2-4699-AD09-E0D81EBB6284}" type="datetimeFigureOut">
              <a:rPr lang="en-US" smtClean="0"/>
              <a:t>11/27/2018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E251D-2767-41E2-BE75-8E7B45CDF8B7}" type="slidenum">
              <a:rPr lang="en-US" smtClean="0"/>
              <a:t>‹#›</a:t>
            </a:fld>
            <a:endParaRPr lang="en-US"/>
          </a:p>
        </p:txBody>
      </p:sp>
    </p:spTree>
    <p:extLst>
      <p:ext uri="{BB962C8B-B14F-4D97-AF65-F5344CB8AC3E}">
        <p14:creationId xmlns:p14="http://schemas.microsoft.com/office/powerpoint/2010/main" val="1700655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755A8BC-10D2-4699-AD09-E0D81EBB6284}" type="datetimeFigureOut">
              <a:rPr lang="en-US" smtClean="0"/>
              <a:t>11/27/2018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E251D-2767-41E2-BE75-8E7B45CDF8B7}" type="slidenum">
              <a:rPr lang="en-US" smtClean="0"/>
              <a:t>‹#›</a:t>
            </a:fld>
            <a:endParaRPr lang="en-US"/>
          </a:p>
        </p:txBody>
      </p:sp>
    </p:spTree>
    <p:extLst>
      <p:ext uri="{BB962C8B-B14F-4D97-AF65-F5344CB8AC3E}">
        <p14:creationId xmlns:p14="http://schemas.microsoft.com/office/powerpoint/2010/main" val="2374793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755A8BC-10D2-4699-AD09-E0D81EBB6284}" type="datetimeFigureOut">
              <a:rPr lang="en-US" smtClean="0"/>
              <a:t>11/27/2018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CE251D-2767-41E2-BE75-8E7B45CDF8B7}" type="slidenum">
              <a:rPr lang="en-US" smtClean="0"/>
              <a:t>‹#›</a:t>
            </a:fld>
            <a:endParaRPr lang="en-US"/>
          </a:p>
        </p:txBody>
      </p:sp>
    </p:spTree>
    <p:extLst>
      <p:ext uri="{BB962C8B-B14F-4D97-AF65-F5344CB8AC3E}">
        <p14:creationId xmlns:p14="http://schemas.microsoft.com/office/powerpoint/2010/main" val="1366951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755A8BC-10D2-4699-AD09-E0D81EBB6284}" type="datetimeFigureOut">
              <a:rPr lang="en-US" smtClean="0"/>
              <a:t>11/27/2018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CE251D-2767-41E2-BE75-8E7B45CDF8B7}" type="slidenum">
              <a:rPr lang="en-US" smtClean="0"/>
              <a:t>‹#›</a:t>
            </a:fld>
            <a:endParaRPr lang="en-US"/>
          </a:p>
        </p:txBody>
      </p:sp>
    </p:spTree>
    <p:extLst>
      <p:ext uri="{BB962C8B-B14F-4D97-AF65-F5344CB8AC3E}">
        <p14:creationId xmlns:p14="http://schemas.microsoft.com/office/powerpoint/2010/main" val="2649585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755A8BC-10D2-4699-AD09-E0D81EBB6284}" type="datetimeFigureOut">
              <a:rPr lang="en-US" smtClean="0"/>
              <a:t>11/27/2018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CE251D-2767-41E2-BE75-8E7B45CDF8B7}" type="slidenum">
              <a:rPr lang="en-US" smtClean="0"/>
              <a:t>‹#›</a:t>
            </a:fld>
            <a:endParaRPr lang="en-US"/>
          </a:p>
        </p:txBody>
      </p:sp>
    </p:spTree>
    <p:extLst>
      <p:ext uri="{BB962C8B-B14F-4D97-AF65-F5344CB8AC3E}">
        <p14:creationId xmlns:p14="http://schemas.microsoft.com/office/powerpoint/2010/main" val="528566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55A8BC-10D2-4699-AD09-E0D81EBB6284}" type="datetimeFigureOut">
              <a:rPr lang="en-US" smtClean="0"/>
              <a:t>11/27/2018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CE251D-2767-41E2-BE75-8E7B45CDF8B7}" type="slidenum">
              <a:rPr lang="en-US" smtClean="0"/>
              <a:t>‹#›</a:t>
            </a:fld>
            <a:endParaRPr lang="en-US"/>
          </a:p>
        </p:txBody>
      </p:sp>
    </p:spTree>
    <p:extLst>
      <p:ext uri="{BB962C8B-B14F-4D97-AF65-F5344CB8AC3E}">
        <p14:creationId xmlns:p14="http://schemas.microsoft.com/office/powerpoint/2010/main" val="3382355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755A8BC-10D2-4699-AD09-E0D81EBB6284}" type="datetimeFigureOut">
              <a:rPr lang="en-US" smtClean="0"/>
              <a:t>11/27/2018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CE251D-2767-41E2-BE75-8E7B45CDF8B7}" type="slidenum">
              <a:rPr lang="en-US" smtClean="0"/>
              <a:t>‹#›</a:t>
            </a:fld>
            <a:endParaRPr lang="en-US"/>
          </a:p>
        </p:txBody>
      </p:sp>
    </p:spTree>
    <p:extLst>
      <p:ext uri="{BB962C8B-B14F-4D97-AF65-F5344CB8AC3E}">
        <p14:creationId xmlns:p14="http://schemas.microsoft.com/office/powerpoint/2010/main" val="3302757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755A8BC-10D2-4699-AD09-E0D81EBB6284}" type="datetimeFigureOut">
              <a:rPr lang="en-US" smtClean="0"/>
              <a:t>11/27/2018</a:t>
            </a:fld>
            <a:endParaRPr lang="en-US"/>
          </a:p>
        </p:txBody>
      </p:sp>
      <p:sp>
        <p:nvSpPr>
          <p:cNvPr id="6" name="Footer Placeholder 5"/>
          <p:cNvSpPr>
            <a:spLocks noGrp="1"/>
          </p:cNvSpPr>
          <p:nvPr>
            <p:ph type="ftr" sz="quarter" idx="11"/>
          </p:nvPr>
        </p:nvSpPr>
        <p:spPr>
          <a:xfrm>
            <a:off x="533400" y="6172200"/>
            <a:ext cx="5811724" cy="365125"/>
          </a:xfrm>
        </p:spPr>
        <p:txBody>
          <a:bodyPr/>
          <a:lstStyle/>
          <a:p>
            <a:endParaRPr lang="en-US"/>
          </a:p>
        </p:txBody>
      </p:sp>
      <p:sp>
        <p:nvSpPr>
          <p:cNvPr id="7" name="Slide Number Placeholder 6"/>
          <p:cNvSpPr>
            <a:spLocks noGrp="1"/>
          </p:cNvSpPr>
          <p:nvPr>
            <p:ph type="sldNum" sz="quarter" idx="12"/>
          </p:nvPr>
        </p:nvSpPr>
        <p:spPr/>
        <p:txBody>
          <a:bodyPr/>
          <a:lstStyle/>
          <a:p>
            <a:fld id="{8ECE251D-2767-41E2-BE75-8E7B45CDF8B7}" type="slidenum">
              <a:rPr lang="en-US" smtClean="0"/>
              <a:t>‹#›</a:t>
            </a:fld>
            <a:endParaRPr lang="en-US"/>
          </a:p>
        </p:txBody>
      </p:sp>
    </p:spTree>
    <p:extLst>
      <p:ext uri="{BB962C8B-B14F-4D97-AF65-F5344CB8AC3E}">
        <p14:creationId xmlns:p14="http://schemas.microsoft.com/office/powerpoint/2010/main" val="3599556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2755A8BC-10D2-4699-AD09-E0D81EBB6284}" type="datetimeFigureOut">
              <a:rPr lang="en-US" smtClean="0"/>
              <a:t>11/27/2018</a:t>
            </a:fld>
            <a:endParaRPr lang="en-US"/>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8ECE251D-2767-41E2-BE75-8E7B45CDF8B7}" type="slidenum">
              <a:rPr lang="en-US" smtClean="0"/>
              <a:t>‹#›</a:t>
            </a:fld>
            <a:endParaRPr lang="en-US"/>
          </a:p>
        </p:txBody>
      </p:sp>
    </p:spTree>
    <p:extLst>
      <p:ext uri="{BB962C8B-B14F-4D97-AF65-F5344CB8AC3E}">
        <p14:creationId xmlns:p14="http://schemas.microsoft.com/office/powerpoint/2010/main" val="2850517966"/>
      </p:ext>
    </p:extLst>
  </p:cSld>
  <p:clrMap bg1="dk1" tx1="lt1" bg2="dk2" tx2="lt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27" r:id="rId5"/>
    <p:sldLayoutId id="2147483828" r:id="rId6"/>
    <p:sldLayoutId id="2147483829" r:id="rId7"/>
    <p:sldLayoutId id="2147483830" r:id="rId8"/>
    <p:sldLayoutId id="2147483831" r:id="rId9"/>
    <p:sldLayoutId id="2147483832" r:id="rId10"/>
    <p:sldLayoutId id="2147483833" r:id="rId11"/>
    <p:sldLayoutId id="2147483834" r:id="rId12"/>
    <p:sldLayoutId id="2147483835" r:id="rId13"/>
    <p:sldLayoutId id="2147483836" r:id="rId14"/>
    <p:sldLayoutId id="2147483837" r:id="rId15"/>
    <p:sldLayoutId id="2147483838" r:id="rId16"/>
    <p:sldLayoutId id="2147483839"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50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50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50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Tax Group III</a:t>
            </a:r>
            <a:br>
              <a:rPr lang="en-US" dirty="0" smtClean="0"/>
            </a:br>
            <a:r>
              <a:rPr lang="en-US" dirty="0" smtClean="0"/>
              <a:t>Audit and Compliance</a:t>
            </a:r>
            <a:endParaRPr lang="en-US" dirty="0"/>
          </a:p>
        </p:txBody>
      </p:sp>
      <p:sp>
        <p:nvSpPr>
          <p:cNvPr id="3" name="Subtitle 2"/>
          <p:cNvSpPr>
            <a:spLocks noGrp="1"/>
          </p:cNvSpPr>
          <p:nvPr>
            <p:ph type="subTitle" idx="1"/>
          </p:nvPr>
        </p:nvSpPr>
        <p:spPr/>
        <p:txBody>
          <a:bodyPr>
            <a:normAutofit fontScale="92500" lnSpcReduction="20000"/>
          </a:bodyPr>
          <a:lstStyle/>
          <a:p>
            <a:r>
              <a:rPr lang="en-US" b="1" dirty="0" smtClean="0"/>
              <a:t>R. Jay Frost</a:t>
            </a:r>
          </a:p>
          <a:p>
            <a:r>
              <a:rPr lang="en-US" b="1" dirty="0" smtClean="0"/>
              <a:t>Assistant Secretary</a:t>
            </a:r>
          </a:p>
          <a:p>
            <a:r>
              <a:rPr lang="en-US" b="1" dirty="0" smtClean="0"/>
              <a:t>LDR</a:t>
            </a:r>
          </a:p>
          <a:p>
            <a:endParaRPr lang="en-US" b="1" dirty="0" smtClean="0"/>
          </a:p>
          <a:p>
            <a:r>
              <a:rPr lang="en-US" b="1" dirty="0" smtClean="0"/>
              <a:t>jay.frost@la.gov</a:t>
            </a:r>
            <a:endParaRPr lang="en-US" b="1" dirty="0"/>
          </a:p>
        </p:txBody>
      </p:sp>
    </p:spTree>
    <p:extLst>
      <p:ext uri="{BB962C8B-B14F-4D97-AF65-F5344CB8AC3E}">
        <p14:creationId xmlns:p14="http://schemas.microsoft.com/office/powerpoint/2010/main" val="12227051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Field </a:t>
            </a:r>
            <a:r>
              <a:rPr lang="en-US" dirty="0" smtClean="0"/>
              <a:t>Audit-Income</a:t>
            </a:r>
            <a:br>
              <a:rPr lang="en-US" dirty="0" smtClean="0"/>
            </a:br>
            <a:r>
              <a:rPr lang="en-US" dirty="0" smtClean="0"/>
              <a:t>Staffing</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56 </a:t>
            </a:r>
            <a:r>
              <a:rPr lang="en-US" b="1" dirty="0"/>
              <a:t>Total employees</a:t>
            </a:r>
          </a:p>
          <a:p>
            <a:pPr marL="68580" indent="0">
              <a:buNone/>
            </a:pPr>
            <a:endParaRPr lang="en-US" b="1" dirty="0"/>
          </a:p>
          <a:p>
            <a:pPr lvl="1"/>
            <a:r>
              <a:rPr lang="en-US" b="1" dirty="0" smtClean="0"/>
              <a:t>24 </a:t>
            </a:r>
            <a:r>
              <a:rPr lang="en-US" b="1" dirty="0"/>
              <a:t>LA domiciled employees</a:t>
            </a:r>
          </a:p>
          <a:p>
            <a:pPr lvl="1"/>
            <a:r>
              <a:rPr lang="en-US" b="1" dirty="0" smtClean="0"/>
              <a:t>32 </a:t>
            </a:r>
            <a:r>
              <a:rPr lang="en-US" b="1" dirty="0"/>
              <a:t>Out of state domiciled employees</a:t>
            </a:r>
          </a:p>
          <a:p>
            <a:pPr lvl="1"/>
            <a:endParaRPr lang="en-US" b="1" dirty="0"/>
          </a:p>
          <a:p>
            <a:pPr marL="365760" lvl="1" indent="0">
              <a:buNone/>
            </a:pPr>
            <a:r>
              <a:rPr lang="en-US" b="1" dirty="0" smtClean="0"/>
              <a:t>Auditor </a:t>
            </a:r>
            <a:r>
              <a:rPr lang="en-US" b="1" dirty="0"/>
              <a:t>Levels</a:t>
            </a:r>
          </a:p>
          <a:p>
            <a:pPr marL="365760" lvl="1" indent="0">
              <a:buNone/>
            </a:pPr>
            <a:endParaRPr lang="en-US" b="1" dirty="0"/>
          </a:p>
          <a:p>
            <a:pPr lvl="1"/>
            <a:r>
              <a:rPr lang="en-US" b="1" dirty="0"/>
              <a:t>Revenue Tax Auditor 1		</a:t>
            </a:r>
            <a:r>
              <a:rPr lang="en-US" b="1" dirty="0" smtClean="0"/>
              <a:t>  </a:t>
            </a:r>
            <a:r>
              <a:rPr lang="en-US" b="1" dirty="0"/>
              <a:t>9</a:t>
            </a:r>
            <a:endParaRPr lang="en-US" b="1" dirty="0" smtClean="0"/>
          </a:p>
          <a:p>
            <a:pPr lvl="1"/>
            <a:r>
              <a:rPr lang="en-US" b="1" dirty="0" smtClean="0"/>
              <a:t>Revenue Tax Auditor 2		10</a:t>
            </a:r>
          </a:p>
          <a:p>
            <a:pPr lvl="1"/>
            <a:r>
              <a:rPr lang="en-US" b="1" dirty="0" smtClean="0"/>
              <a:t>Revenue </a:t>
            </a:r>
            <a:r>
              <a:rPr lang="en-US" b="1" dirty="0"/>
              <a:t>Tax Auditor 3		</a:t>
            </a:r>
            <a:r>
              <a:rPr lang="en-US" b="1" dirty="0" smtClean="0"/>
              <a:t>21</a:t>
            </a:r>
            <a:endParaRPr lang="en-US" b="1" dirty="0"/>
          </a:p>
          <a:p>
            <a:endParaRPr lang="en-US" b="1" dirty="0"/>
          </a:p>
        </p:txBody>
      </p:sp>
    </p:spTree>
    <p:extLst>
      <p:ext uri="{BB962C8B-B14F-4D97-AF65-F5344CB8AC3E}">
        <p14:creationId xmlns:p14="http://schemas.microsoft.com/office/powerpoint/2010/main" val="12302207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Field Audit-Income</a:t>
            </a:r>
            <a:br>
              <a:rPr lang="en-US" dirty="0" smtClean="0"/>
            </a:br>
            <a:r>
              <a:rPr lang="en-US" dirty="0" smtClean="0"/>
              <a:t>Audits Performed</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05214015"/>
              </p:ext>
            </p:extLst>
          </p:nvPr>
        </p:nvGraphicFramePr>
        <p:xfrm>
          <a:off x="1295400" y="1371600"/>
          <a:ext cx="6554788" cy="1854200"/>
        </p:xfrm>
        <a:graphic>
          <a:graphicData uri="http://schemas.openxmlformats.org/drawingml/2006/table">
            <a:tbl>
              <a:tblPr firstRow="1" bandRow="1">
                <a:tableStyleId>{5C22544A-7EE6-4342-B048-85BDC9FD1C3A}</a:tableStyleId>
              </a:tblPr>
              <a:tblGrid>
                <a:gridCol w="1638697">
                  <a:extLst>
                    <a:ext uri="{9D8B030D-6E8A-4147-A177-3AD203B41FA5}">
                      <a16:colId xmlns:a16="http://schemas.microsoft.com/office/drawing/2014/main" val="20000"/>
                    </a:ext>
                  </a:extLst>
                </a:gridCol>
                <a:gridCol w="1638697">
                  <a:extLst>
                    <a:ext uri="{9D8B030D-6E8A-4147-A177-3AD203B41FA5}">
                      <a16:colId xmlns:a16="http://schemas.microsoft.com/office/drawing/2014/main" val="20001"/>
                    </a:ext>
                  </a:extLst>
                </a:gridCol>
                <a:gridCol w="1638697">
                  <a:extLst>
                    <a:ext uri="{9D8B030D-6E8A-4147-A177-3AD203B41FA5}">
                      <a16:colId xmlns:a16="http://schemas.microsoft.com/office/drawing/2014/main" val="20002"/>
                    </a:ext>
                  </a:extLst>
                </a:gridCol>
                <a:gridCol w="1638697">
                  <a:extLst>
                    <a:ext uri="{9D8B030D-6E8A-4147-A177-3AD203B41FA5}">
                      <a16:colId xmlns:a16="http://schemas.microsoft.com/office/drawing/2014/main" val="20003"/>
                    </a:ext>
                  </a:extLst>
                </a:gridCol>
              </a:tblGrid>
              <a:tr h="370840">
                <a:tc>
                  <a:txBody>
                    <a:bodyPr/>
                    <a:lstStyle/>
                    <a:p>
                      <a:r>
                        <a:rPr lang="en-US" dirty="0" smtClean="0"/>
                        <a:t>Tax Type</a:t>
                      </a:r>
                      <a:endParaRPr lang="en-US" dirty="0"/>
                    </a:p>
                  </a:txBody>
                  <a:tcPr marL="88441" marR="88441"/>
                </a:tc>
                <a:tc>
                  <a:txBody>
                    <a:bodyPr/>
                    <a:lstStyle/>
                    <a:p>
                      <a:r>
                        <a:rPr lang="en-US" dirty="0" smtClean="0"/>
                        <a:t>FYE 6/30/17</a:t>
                      </a:r>
                      <a:endParaRPr lang="en-US" dirty="0"/>
                    </a:p>
                  </a:txBody>
                  <a:tcPr marL="88441" marR="88441"/>
                </a:tc>
                <a:tc>
                  <a:txBody>
                    <a:bodyPr/>
                    <a:lstStyle/>
                    <a:p>
                      <a:r>
                        <a:rPr lang="en-US" dirty="0" smtClean="0"/>
                        <a:t>FYE 6/30/18</a:t>
                      </a:r>
                      <a:endParaRPr lang="en-US" dirty="0"/>
                    </a:p>
                  </a:txBody>
                  <a:tcPr marL="88441" marR="88441"/>
                </a:tc>
                <a:tc>
                  <a:txBody>
                    <a:bodyPr/>
                    <a:lstStyle/>
                    <a:p>
                      <a:pPr algn="ctr"/>
                      <a:r>
                        <a:rPr lang="en-US" dirty="0" smtClean="0"/>
                        <a:t>08/31/2018</a:t>
                      </a:r>
                    </a:p>
                  </a:txBody>
                  <a:tcPr marL="88441" marR="88441"/>
                </a:tc>
                <a:extLst>
                  <a:ext uri="{0D108BD9-81ED-4DB2-BD59-A6C34878D82A}">
                    <a16:rowId xmlns:a16="http://schemas.microsoft.com/office/drawing/2014/main" val="10000"/>
                  </a:ext>
                </a:extLst>
              </a:tr>
              <a:tr h="370840">
                <a:tc>
                  <a:txBody>
                    <a:bodyPr/>
                    <a:lstStyle/>
                    <a:p>
                      <a:r>
                        <a:rPr lang="en-US" dirty="0" smtClean="0"/>
                        <a:t>CIT</a:t>
                      </a:r>
                      <a:endParaRPr lang="en-US" dirty="0"/>
                    </a:p>
                  </a:txBody>
                  <a:tcPr marL="88441" marR="88441"/>
                </a:tc>
                <a:tc>
                  <a:txBody>
                    <a:bodyPr/>
                    <a:lstStyle/>
                    <a:p>
                      <a:pPr algn="r"/>
                      <a:r>
                        <a:rPr lang="en-US" dirty="0" smtClean="0"/>
                        <a:t>216</a:t>
                      </a:r>
                      <a:endParaRPr lang="en-US" dirty="0"/>
                    </a:p>
                  </a:txBody>
                  <a:tcPr marL="88441" marR="88441"/>
                </a:tc>
                <a:tc>
                  <a:txBody>
                    <a:bodyPr/>
                    <a:lstStyle/>
                    <a:p>
                      <a:pPr algn="r"/>
                      <a:r>
                        <a:rPr lang="en-US" dirty="0" smtClean="0"/>
                        <a:t>207</a:t>
                      </a:r>
                      <a:endParaRPr lang="en-US" dirty="0"/>
                    </a:p>
                  </a:txBody>
                  <a:tcPr marL="88441" marR="88441"/>
                </a:tc>
                <a:tc>
                  <a:txBody>
                    <a:bodyPr/>
                    <a:lstStyle/>
                    <a:p>
                      <a:pPr algn="r"/>
                      <a:r>
                        <a:rPr lang="en-US" dirty="0" smtClean="0"/>
                        <a:t>10</a:t>
                      </a:r>
                    </a:p>
                  </a:txBody>
                  <a:tcPr marL="88441" marR="88441"/>
                </a:tc>
                <a:extLst>
                  <a:ext uri="{0D108BD9-81ED-4DB2-BD59-A6C34878D82A}">
                    <a16:rowId xmlns:a16="http://schemas.microsoft.com/office/drawing/2014/main" val="10001"/>
                  </a:ext>
                </a:extLst>
              </a:tr>
              <a:tr h="370840">
                <a:tc>
                  <a:txBody>
                    <a:bodyPr/>
                    <a:lstStyle/>
                    <a:p>
                      <a:r>
                        <a:rPr lang="en-US" dirty="0" smtClean="0"/>
                        <a:t>CFT</a:t>
                      </a:r>
                      <a:endParaRPr lang="en-US" dirty="0"/>
                    </a:p>
                  </a:txBody>
                  <a:tcPr marL="88441" marR="88441"/>
                </a:tc>
                <a:tc>
                  <a:txBody>
                    <a:bodyPr/>
                    <a:lstStyle/>
                    <a:p>
                      <a:pPr algn="r"/>
                      <a:r>
                        <a:rPr lang="en-US" dirty="0" smtClean="0"/>
                        <a:t>224</a:t>
                      </a:r>
                      <a:endParaRPr lang="en-US" dirty="0"/>
                    </a:p>
                  </a:txBody>
                  <a:tcPr marL="88441" marR="88441"/>
                </a:tc>
                <a:tc>
                  <a:txBody>
                    <a:bodyPr/>
                    <a:lstStyle/>
                    <a:p>
                      <a:pPr algn="r"/>
                      <a:r>
                        <a:rPr lang="en-US" dirty="0" smtClean="0"/>
                        <a:t>214</a:t>
                      </a:r>
                      <a:endParaRPr lang="en-US" dirty="0"/>
                    </a:p>
                  </a:txBody>
                  <a:tcPr marL="88441" marR="88441"/>
                </a:tc>
                <a:tc>
                  <a:txBody>
                    <a:bodyPr/>
                    <a:lstStyle/>
                    <a:p>
                      <a:pPr algn="r"/>
                      <a:r>
                        <a:rPr lang="en-US" dirty="0" smtClean="0"/>
                        <a:t>12</a:t>
                      </a:r>
                      <a:endParaRPr lang="en-US" dirty="0"/>
                    </a:p>
                  </a:txBody>
                  <a:tcPr marL="88441" marR="88441"/>
                </a:tc>
                <a:extLst>
                  <a:ext uri="{0D108BD9-81ED-4DB2-BD59-A6C34878D82A}">
                    <a16:rowId xmlns:a16="http://schemas.microsoft.com/office/drawing/2014/main" val="10002"/>
                  </a:ext>
                </a:extLst>
              </a:tr>
              <a:tr h="370840">
                <a:tc>
                  <a:txBody>
                    <a:bodyPr/>
                    <a:lstStyle/>
                    <a:p>
                      <a:r>
                        <a:rPr lang="en-US" dirty="0" smtClean="0"/>
                        <a:t>Individual</a:t>
                      </a:r>
                      <a:endParaRPr lang="en-US" dirty="0"/>
                    </a:p>
                  </a:txBody>
                  <a:tcPr marL="88441" marR="88441"/>
                </a:tc>
                <a:tc>
                  <a:txBody>
                    <a:bodyPr/>
                    <a:lstStyle/>
                    <a:p>
                      <a:pPr algn="r"/>
                      <a:r>
                        <a:rPr lang="en-US" dirty="0" smtClean="0"/>
                        <a:t>161</a:t>
                      </a:r>
                      <a:endParaRPr lang="en-US" dirty="0"/>
                    </a:p>
                  </a:txBody>
                  <a:tcPr marL="88441" marR="88441"/>
                </a:tc>
                <a:tc>
                  <a:txBody>
                    <a:bodyPr/>
                    <a:lstStyle/>
                    <a:p>
                      <a:pPr algn="r"/>
                      <a:r>
                        <a:rPr lang="en-US" dirty="0" smtClean="0"/>
                        <a:t>197</a:t>
                      </a:r>
                      <a:endParaRPr lang="en-US" dirty="0"/>
                    </a:p>
                  </a:txBody>
                  <a:tcPr marL="88441" marR="88441"/>
                </a:tc>
                <a:tc>
                  <a:txBody>
                    <a:bodyPr/>
                    <a:lstStyle/>
                    <a:p>
                      <a:pPr algn="r"/>
                      <a:r>
                        <a:rPr lang="en-US" dirty="0" smtClean="0"/>
                        <a:t>45</a:t>
                      </a:r>
                      <a:endParaRPr lang="en-US" dirty="0"/>
                    </a:p>
                  </a:txBody>
                  <a:tcPr marL="88441" marR="88441"/>
                </a:tc>
                <a:extLst>
                  <a:ext uri="{0D108BD9-81ED-4DB2-BD59-A6C34878D82A}">
                    <a16:rowId xmlns:a16="http://schemas.microsoft.com/office/drawing/2014/main" val="10003"/>
                  </a:ext>
                </a:extLst>
              </a:tr>
              <a:tr h="370840">
                <a:tc>
                  <a:txBody>
                    <a:bodyPr/>
                    <a:lstStyle/>
                    <a:p>
                      <a:r>
                        <a:rPr lang="en-US" dirty="0" smtClean="0"/>
                        <a:t>Total</a:t>
                      </a:r>
                      <a:endParaRPr lang="en-US" dirty="0"/>
                    </a:p>
                  </a:txBody>
                  <a:tcPr marL="88441" marR="88441"/>
                </a:tc>
                <a:tc>
                  <a:txBody>
                    <a:bodyPr/>
                    <a:lstStyle/>
                    <a:p>
                      <a:pPr algn="r"/>
                      <a:r>
                        <a:rPr lang="en-US" dirty="0" smtClean="0"/>
                        <a:t>601</a:t>
                      </a:r>
                      <a:endParaRPr lang="en-US" dirty="0"/>
                    </a:p>
                  </a:txBody>
                  <a:tcPr marL="88441" marR="88441"/>
                </a:tc>
                <a:tc>
                  <a:txBody>
                    <a:bodyPr/>
                    <a:lstStyle/>
                    <a:p>
                      <a:pPr algn="r"/>
                      <a:r>
                        <a:rPr lang="en-US" dirty="0" smtClean="0"/>
                        <a:t>618</a:t>
                      </a:r>
                      <a:endParaRPr lang="en-US" dirty="0"/>
                    </a:p>
                  </a:txBody>
                  <a:tcPr marL="88441" marR="88441"/>
                </a:tc>
                <a:tc>
                  <a:txBody>
                    <a:bodyPr/>
                    <a:lstStyle/>
                    <a:p>
                      <a:pPr algn="r"/>
                      <a:r>
                        <a:rPr lang="en-US" dirty="0" smtClean="0"/>
                        <a:t>67</a:t>
                      </a:r>
                      <a:endParaRPr lang="en-US" dirty="0"/>
                    </a:p>
                  </a:txBody>
                  <a:tcPr marL="88441" marR="88441"/>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3230242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Field Audit-Income</a:t>
            </a:r>
            <a:br>
              <a:rPr lang="en-US" dirty="0" smtClean="0"/>
            </a:br>
            <a:r>
              <a:rPr lang="en-US" dirty="0" smtClean="0"/>
              <a:t>Audit Determinations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95587943"/>
              </p:ext>
            </p:extLst>
          </p:nvPr>
        </p:nvGraphicFramePr>
        <p:xfrm>
          <a:off x="1295400" y="1295400"/>
          <a:ext cx="6554788" cy="1854200"/>
        </p:xfrm>
        <a:graphic>
          <a:graphicData uri="http://schemas.openxmlformats.org/drawingml/2006/table">
            <a:tbl>
              <a:tblPr firstRow="1" bandRow="1">
                <a:tableStyleId>{5C22544A-7EE6-4342-B048-85BDC9FD1C3A}</a:tableStyleId>
              </a:tblPr>
              <a:tblGrid>
                <a:gridCol w="1638697">
                  <a:extLst>
                    <a:ext uri="{9D8B030D-6E8A-4147-A177-3AD203B41FA5}">
                      <a16:colId xmlns:a16="http://schemas.microsoft.com/office/drawing/2014/main" val="20000"/>
                    </a:ext>
                  </a:extLst>
                </a:gridCol>
                <a:gridCol w="1638697">
                  <a:extLst>
                    <a:ext uri="{9D8B030D-6E8A-4147-A177-3AD203B41FA5}">
                      <a16:colId xmlns:a16="http://schemas.microsoft.com/office/drawing/2014/main" val="20001"/>
                    </a:ext>
                  </a:extLst>
                </a:gridCol>
                <a:gridCol w="1638697">
                  <a:extLst>
                    <a:ext uri="{9D8B030D-6E8A-4147-A177-3AD203B41FA5}">
                      <a16:colId xmlns:a16="http://schemas.microsoft.com/office/drawing/2014/main" val="20002"/>
                    </a:ext>
                  </a:extLst>
                </a:gridCol>
                <a:gridCol w="1638697">
                  <a:extLst>
                    <a:ext uri="{9D8B030D-6E8A-4147-A177-3AD203B41FA5}">
                      <a16:colId xmlns:a16="http://schemas.microsoft.com/office/drawing/2014/main" val="20003"/>
                    </a:ext>
                  </a:extLst>
                </a:gridCol>
              </a:tblGrid>
              <a:tr h="370840">
                <a:tc>
                  <a:txBody>
                    <a:bodyPr/>
                    <a:lstStyle/>
                    <a:p>
                      <a:r>
                        <a:rPr lang="en-US" dirty="0" smtClean="0"/>
                        <a:t>Tax Type</a:t>
                      </a:r>
                      <a:endParaRPr lang="en-US" dirty="0"/>
                    </a:p>
                  </a:txBody>
                  <a:tcPr marL="88441" marR="88441"/>
                </a:tc>
                <a:tc>
                  <a:txBody>
                    <a:bodyPr/>
                    <a:lstStyle/>
                    <a:p>
                      <a:r>
                        <a:rPr lang="en-US" dirty="0" smtClean="0"/>
                        <a:t>FYE 6/30/17</a:t>
                      </a:r>
                      <a:endParaRPr lang="en-US" dirty="0"/>
                    </a:p>
                  </a:txBody>
                  <a:tcPr marL="88441" marR="88441"/>
                </a:tc>
                <a:tc>
                  <a:txBody>
                    <a:bodyPr/>
                    <a:lstStyle/>
                    <a:p>
                      <a:r>
                        <a:rPr lang="en-US" dirty="0" smtClean="0"/>
                        <a:t>FYE 6/30/18</a:t>
                      </a:r>
                      <a:endParaRPr lang="en-US" dirty="0"/>
                    </a:p>
                  </a:txBody>
                  <a:tcPr marL="88441" marR="88441"/>
                </a:tc>
                <a:tc>
                  <a:txBody>
                    <a:bodyPr/>
                    <a:lstStyle/>
                    <a:p>
                      <a:pPr algn="ctr"/>
                      <a:r>
                        <a:rPr lang="en-US" dirty="0" smtClean="0"/>
                        <a:t>08/31/18</a:t>
                      </a:r>
                      <a:endParaRPr lang="en-US" dirty="0" smtClean="0"/>
                    </a:p>
                  </a:txBody>
                  <a:tcPr marL="88441" marR="88441"/>
                </a:tc>
                <a:extLst>
                  <a:ext uri="{0D108BD9-81ED-4DB2-BD59-A6C34878D82A}">
                    <a16:rowId xmlns:a16="http://schemas.microsoft.com/office/drawing/2014/main" val="10000"/>
                  </a:ext>
                </a:extLst>
              </a:tr>
              <a:tr h="370840">
                <a:tc>
                  <a:txBody>
                    <a:bodyPr/>
                    <a:lstStyle/>
                    <a:p>
                      <a:r>
                        <a:rPr lang="en-US" dirty="0" smtClean="0"/>
                        <a:t>CIT</a:t>
                      </a:r>
                      <a:endParaRPr lang="en-US" dirty="0"/>
                    </a:p>
                  </a:txBody>
                  <a:tcPr marL="88441" marR="88441"/>
                </a:tc>
                <a:tc>
                  <a:txBody>
                    <a:bodyPr/>
                    <a:lstStyle/>
                    <a:p>
                      <a:pPr algn="r"/>
                      <a:r>
                        <a:rPr lang="en-US" dirty="0" smtClean="0"/>
                        <a:t>$ 77,992,834</a:t>
                      </a:r>
                      <a:endParaRPr lang="en-US" dirty="0"/>
                    </a:p>
                  </a:txBody>
                  <a:tcPr marL="88441" marR="88441"/>
                </a:tc>
                <a:tc>
                  <a:txBody>
                    <a:bodyPr/>
                    <a:lstStyle/>
                    <a:p>
                      <a:pPr algn="r"/>
                      <a:r>
                        <a:rPr lang="en-US" dirty="0" smtClean="0"/>
                        <a:t>$ 154,471,227</a:t>
                      </a:r>
                      <a:endParaRPr lang="en-US" dirty="0"/>
                    </a:p>
                  </a:txBody>
                  <a:tcPr marL="88441" marR="88441"/>
                </a:tc>
                <a:tc>
                  <a:txBody>
                    <a:bodyPr/>
                    <a:lstStyle/>
                    <a:p>
                      <a:pPr algn="r"/>
                      <a:r>
                        <a:rPr lang="en-US" dirty="0" smtClean="0"/>
                        <a:t>$</a:t>
                      </a:r>
                      <a:r>
                        <a:rPr lang="en-US" baseline="0" dirty="0" smtClean="0"/>
                        <a:t> 4,174,356</a:t>
                      </a:r>
                      <a:r>
                        <a:rPr lang="en-US" dirty="0" smtClean="0"/>
                        <a:t> </a:t>
                      </a:r>
                      <a:endParaRPr lang="en-US" dirty="0"/>
                    </a:p>
                  </a:txBody>
                  <a:tcPr marL="88441" marR="88441"/>
                </a:tc>
                <a:extLst>
                  <a:ext uri="{0D108BD9-81ED-4DB2-BD59-A6C34878D82A}">
                    <a16:rowId xmlns:a16="http://schemas.microsoft.com/office/drawing/2014/main" val="10001"/>
                  </a:ext>
                </a:extLst>
              </a:tr>
              <a:tr h="370840">
                <a:tc>
                  <a:txBody>
                    <a:bodyPr/>
                    <a:lstStyle/>
                    <a:p>
                      <a:r>
                        <a:rPr lang="en-US" dirty="0" smtClean="0"/>
                        <a:t>CFT</a:t>
                      </a:r>
                      <a:endParaRPr lang="en-US" dirty="0"/>
                    </a:p>
                  </a:txBody>
                  <a:tcPr marL="88441" marR="88441"/>
                </a:tc>
                <a:tc>
                  <a:txBody>
                    <a:bodyPr/>
                    <a:lstStyle/>
                    <a:p>
                      <a:pPr algn="r"/>
                      <a:r>
                        <a:rPr lang="en-US" dirty="0" smtClean="0"/>
                        <a:t>$ 66,008,400</a:t>
                      </a:r>
                      <a:endParaRPr lang="en-US" dirty="0"/>
                    </a:p>
                  </a:txBody>
                  <a:tcPr marL="88441" marR="88441"/>
                </a:tc>
                <a:tc>
                  <a:txBody>
                    <a:bodyPr/>
                    <a:lstStyle/>
                    <a:p>
                      <a:pPr algn="r"/>
                      <a:r>
                        <a:rPr lang="en-US" dirty="0" smtClean="0"/>
                        <a:t>$ 45,292,091</a:t>
                      </a:r>
                      <a:endParaRPr lang="en-US" dirty="0"/>
                    </a:p>
                  </a:txBody>
                  <a:tcPr marL="88441" marR="88441"/>
                </a:tc>
                <a:tc>
                  <a:txBody>
                    <a:bodyPr/>
                    <a:lstStyle/>
                    <a:p>
                      <a:pPr algn="r"/>
                      <a:r>
                        <a:rPr lang="en-US" dirty="0" smtClean="0"/>
                        <a:t>$</a:t>
                      </a:r>
                      <a:r>
                        <a:rPr lang="en-US" baseline="0" dirty="0" smtClean="0"/>
                        <a:t> 3,305,602</a:t>
                      </a:r>
                      <a:r>
                        <a:rPr lang="en-US" dirty="0" smtClean="0"/>
                        <a:t> </a:t>
                      </a:r>
                      <a:endParaRPr lang="en-US" dirty="0"/>
                    </a:p>
                  </a:txBody>
                  <a:tcPr marL="88441" marR="88441"/>
                </a:tc>
                <a:extLst>
                  <a:ext uri="{0D108BD9-81ED-4DB2-BD59-A6C34878D82A}">
                    <a16:rowId xmlns:a16="http://schemas.microsoft.com/office/drawing/2014/main" val="10002"/>
                  </a:ext>
                </a:extLst>
              </a:tr>
              <a:tr h="370840">
                <a:tc>
                  <a:txBody>
                    <a:bodyPr/>
                    <a:lstStyle/>
                    <a:p>
                      <a:r>
                        <a:rPr lang="en-US" dirty="0" smtClean="0"/>
                        <a:t>Individual</a:t>
                      </a:r>
                      <a:endParaRPr lang="en-US" dirty="0"/>
                    </a:p>
                  </a:txBody>
                  <a:tcPr marL="88441" marR="88441"/>
                </a:tc>
                <a:tc>
                  <a:txBody>
                    <a:bodyPr/>
                    <a:lstStyle/>
                    <a:p>
                      <a:pPr algn="r"/>
                      <a:r>
                        <a:rPr lang="en-US" dirty="0" smtClean="0"/>
                        <a:t>$ 7,619,360</a:t>
                      </a:r>
                      <a:endParaRPr lang="en-US" dirty="0"/>
                    </a:p>
                  </a:txBody>
                  <a:tcPr marL="88441" marR="88441"/>
                </a:tc>
                <a:tc>
                  <a:txBody>
                    <a:bodyPr/>
                    <a:lstStyle/>
                    <a:p>
                      <a:pPr algn="r"/>
                      <a:r>
                        <a:rPr lang="en-US" dirty="0" smtClean="0"/>
                        <a:t>$ 4,796,822</a:t>
                      </a:r>
                      <a:endParaRPr lang="en-US" dirty="0"/>
                    </a:p>
                  </a:txBody>
                  <a:tcPr marL="88441" marR="88441"/>
                </a:tc>
                <a:tc>
                  <a:txBody>
                    <a:bodyPr/>
                    <a:lstStyle/>
                    <a:p>
                      <a:pPr algn="r"/>
                      <a:r>
                        <a:rPr lang="en-US" dirty="0" smtClean="0"/>
                        <a:t>$ 348,393 </a:t>
                      </a:r>
                      <a:endParaRPr lang="en-US" dirty="0"/>
                    </a:p>
                  </a:txBody>
                  <a:tcPr marL="88441" marR="88441"/>
                </a:tc>
                <a:extLst>
                  <a:ext uri="{0D108BD9-81ED-4DB2-BD59-A6C34878D82A}">
                    <a16:rowId xmlns:a16="http://schemas.microsoft.com/office/drawing/2014/main" val="10003"/>
                  </a:ext>
                </a:extLst>
              </a:tr>
              <a:tr h="370840">
                <a:tc>
                  <a:txBody>
                    <a:bodyPr/>
                    <a:lstStyle/>
                    <a:p>
                      <a:r>
                        <a:rPr lang="en-US" dirty="0" smtClean="0"/>
                        <a:t>Total</a:t>
                      </a:r>
                      <a:endParaRPr lang="en-US" dirty="0"/>
                    </a:p>
                  </a:txBody>
                  <a:tcPr marL="88441" marR="88441"/>
                </a:tc>
                <a:tc>
                  <a:txBody>
                    <a:bodyPr/>
                    <a:lstStyle/>
                    <a:p>
                      <a:pPr algn="r"/>
                      <a:r>
                        <a:rPr lang="en-US" dirty="0" smtClean="0"/>
                        <a:t>$ 151,620,594</a:t>
                      </a:r>
                      <a:endParaRPr lang="en-US" dirty="0"/>
                    </a:p>
                  </a:txBody>
                  <a:tcPr marL="88441" marR="88441"/>
                </a:tc>
                <a:tc>
                  <a:txBody>
                    <a:bodyPr/>
                    <a:lstStyle/>
                    <a:p>
                      <a:pPr algn="r"/>
                      <a:r>
                        <a:rPr lang="en-US" dirty="0" smtClean="0"/>
                        <a:t>$ 204,560,140</a:t>
                      </a:r>
                      <a:endParaRPr lang="en-US" dirty="0"/>
                    </a:p>
                  </a:txBody>
                  <a:tcPr marL="88441" marR="88441"/>
                </a:tc>
                <a:tc>
                  <a:txBody>
                    <a:bodyPr/>
                    <a:lstStyle/>
                    <a:p>
                      <a:pPr algn="r"/>
                      <a:r>
                        <a:rPr lang="en-US" dirty="0" smtClean="0"/>
                        <a:t>$ 7,828,351</a:t>
                      </a:r>
                      <a:r>
                        <a:rPr lang="en-US" baseline="0" dirty="0" smtClean="0"/>
                        <a:t> </a:t>
                      </a:r>
                      <a:r>
                        <a:rPr lang="en-US" dirty="0" smtClean="0"/>
                        <a:t> </a:t>
                      </a:r>
                      <a:endParaRPr lang="en-US" dirty="0"/>
                    </a:p>
                  </a:txBody>
                  <a:tcPr marL="88441" marR="88441"/>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9923593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Field Audit-Income</a:t>
            </a:r>
            <a:br>
              <a:rPr lang="en-US" dirty="0" smtClean="0"/>
            </a:br>
            <a:r>
              <a:rPr lang="en-US" dirty="0" smtClean="0"/>
              <a:t>Audit Collections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00334444"/>
              </p:ext>
            </p:extLst>
          </p:nvPr>
        </p:nvGraphicFramePr>
        <p:xfrm>
          <a:off x="1371600" y="1219200"/>
          <a:ext cx="6554788" cy="1854200"/>
        </p:xfrm>
        <a:graphic>
          <a:graphicData uri="http://schemas.openxmlformats.org/drawingml/2006/table">
            <a:tbl>
              <a:tblPr firstRow="1" bandRow="1">
                <a:tableStyleId>{5C22544A-7EE6-4342-B048-85BDC9FD1C3A}</a:tableStyleId>
              </a:tblPr>
              <a:tblGrid>
                <a:gridCol w="1638697">
                  <a:extLst>
                    <a:ext uri="{9D8B030D-6E8A-4147-A177-3AD203B41FA5}">
                      <a16:colId xmlns:a16="http://schemas.microsoft.com/office/drawing/2014/main" val="20000"/>
                    </a:ext>
                  </a:extLst>
                </a:gridCol>
                <a:gridCol w="1638697">
                  <a:extLst>
                    <a:ext uri="{9D8B030D-6E8A-4147-A177-3AD203B41FA5}">
                      <a16:colId xmlns:a16="http://schemas.microsoft.com/office/drawing/2014/main" val="20001"/>
                    </a:ext>
                  </a:extLst>
                </a:gridCol>
                <a:gridCol w="1638697">
                  <a:extLst>
                    <a:ext uri="{9D8B030D-6E8A-4147-A177-3AD203B41FA5}">
                      <a16:colId xmlns:a16="http://schemas.microsoft.com/office/drawing/2014/main" val="20002"/>
                    </a:ext>
                  </a:extLst>
                </a:gridCol>
                <a:gridCol w="1638697">
                  <a:extLst>
                    <a:ext uri="{9D8B030D-6E8A-4147-A177-3AD203B41FA5}">
                      <a16:colId xmlns:a16="http://schemas.microsoft.com/office/drawing/2014/main" val="20003"/>
                    </a:ext>
                  </a:extLst>
                </a:gridCol>
              </a:tblGrid>
              <a:tr h="370840">
                <a:tc>
                  <a:txBody>
                    <a:bodyPr/>
                    <a:lstStyle/>
                    <a:p>
                      <a:r>
                        <a:rPr lang="en-US" dirty="0" smtClean="0"/>
                        <a:t>Tax Type</a:t>
                      </a:r>
                      <a:endParaRPr lang="en-US" dirty="0"/>
                    </a:p>
                  </a:txBody>
                  <a:tcPr marL="88441" marR="88441"/>
                </a:tc>
                <a:tc>
                  <a:txBody>
                    <a:bodyPr/>
                    <a:lstStyle/>
                    <a:p>
                      <a:r>
                        <a:rPr lang="en-US" dirty="0" smtClean="0"/>
                        <a:t>FYE 6/30/17</a:t>
                      </a:r>
                      <a:endParaRPr lang="en-US" dirty="0"/>
                    </a:p>
                  </a:txBody>
                  <a:tcPr marL="88441" marR="88441"/>
                </a:tc>
                <a:tc>
                  <a:txBody>
                    <a:bodyPr/>
                    <a:lstStyle/>
                    <a:p>
                      <a:pPr algn="ctr"/>
                      <a:r>
                        <a:rPr lang="en-US" dirty="0" smtClean="0"/>
                        <a:t>FYE 6/30/18</a:t>
                      </a:r>
                      <a:endParaRPr lang="en-US" dirty="0"/>
                    </a:p>
                  </a:txBody>
                  <a:tcPr marL="88441" marR="88441"/>
                </a:tc>
                <a:tc>
                  <a:txBody>
                    <a:bodyPr/>
                    <a:lstStyle/>
                    <a:p>
                      <a:pPr algn="ctr"/>
                      <a:r>
                        <a:rPr lang="en-US" dirty="0" smtClean="0"/>
                        <a:t>08/31/18</a:t>
                      </a:r>
                      <a:endParaRPr lang="en-US" dirty="0" smtClean="0"/>
                    </a:p>
                  </a:txBody>
                  <a:tcPr marL="88441" marR="88441"/>
                </a:tc>
                <a:extLst>
                  <a:ext uri="{0D108BD9-81ED-4DB2-BD59-A6C34878D82A}">
                    <a16:rowId xmlns:a16="http://schemas.microsoft.com/office/drawing/2014/main" val="10000"/>
                  </a:ext>
                </a:extLst>
              </a:tr>
              <a:tr h="370840">
                <a:tc>
                  <a:txBody>
                    <a:bodyPr/>
                    <a:lstStyle/>
                    <a:p>
                      <a:r>
                        <a:rPr lang="en-US" dirty="0" smtClean="0"/>
                        <a:t>CIT</a:t>
                      </a:r>
                      <a:endParaRPr lang="en-US" dirty="0"/>
                    </a:p>
                  </a:txBody>
                  <a:tcPr marL="88441" marR="88441"/>
                </a:tc>
                <a:tc>
                  <a:txBody>
                    <a:bodyPr/>
                    <a:lstStyle/>
                    <a:p>
                      <a:pPr algn="r"/>
                      <a:r>
                        <a:rPr lang="en-US" dirty="0" smtClean="0"/>
                        <a:t>$</a:t>
                      </a:r>
                      <a:r>
                        <a:rPr lang="en-US" baseline="0" dirty="0" smtClean="0"/>
                        <a:t> 13,390,633</a:t>
                      </a:r>
                      <a:endParaRPr lang="en-US" dirty="0"/>
                    </a:p>
                  </a:txBody>
                  <a:tcPr marL="88441" marR="88441"/>
                </a:tc>
                <a:tc>
                  <a:txBody>
                    <a:bodyPr/>
                    <a:lstStyle/>
                    <a:p>
                      <a:pPr algn="r"/>
                      <a:r>
                        <a:rPr lang="en-US" dirty="0" smtClean="0"/>
                        <a:t>$ 21,510,651</a:t>
                      </a:r>
                      <a:endParaRPr lang="en-US" dirty="0"/>
                    </a:p>
                  </a:txBody>
                  <a:tcPr marL="88441" marR="88441"/>
                </a:tc>
                <a:tc>
                  <a:txBody>
                    <a:bodyPr/>
                    <a:lstStyle/>
                    <a:p>
                      <a:pPr algn="r"/>
                      <a:r>
                        <a:rPr lang="en-US" dirty="0" smtClean="0"/>
                        <a:t>$ 3,182,220</a:t>
                      </a:r>
                      <a:endParaRPr lang="en-US" dirty="0"/>
                    </a:p>
                  </a:txBody>
                  <a:tcPr marL="88441" marR="88441"/>
                </a:tc>
                <a:extLst>
                  <a:ext uri="{0D108BD9-81ED-4DB2-BD59-A6C34878D82A}">
                    <a16:rowId xmlns:a16="http://schemas.microsoft.com/office/drawing/2014/main" val="10001"/>
                  </a:ext>
                </a:extLst>
              </a:tr>
              <a:tr h="370840">
                <a:tc>
                  <a:txBody>
                    <a:bodyPr/>
                    <a:lstStyle/>
                    <a:p>
                      <a:r>
                        <a:rPr lang="en-US" dirty="0" smtClean="0"/>
                        <a:t>CFT</a:t>
                      </a:r>
                      <a:endParaRPr lang="en-US" dirty="0"/>
                    </a:p>
                  </a:txBody>
                  <a:tcPr marL="88441" marR="88441"/>
                </a:tc>
                <a:tc>
                  <a:txBody>
                    <a:bodyPr/>
                    <a:lstStyle/>
                    <a:p>
                      <a:pPr algn="r"/>
                      <a:r>
                        <a:rPr lang="en-US" dirty="0" smtClean="0"/>
                        <a:t>$ 9,888,908</a:t>
                      </a:r>
                      <a:endParaRPr lang="en-US" dirty="0"/>
                    </a:p>
                  </a:txBody>
                  <a:tcPr marL="88441" marR="88441"/>
                </a:tc>
                <a:tc>
                  <a:txBody>
                    <a:bodyPr/>
                    <a:lstStyle/>
                    <a:p>
                      <a:pPr algn="r"/>
                      <a:r>
                        <a:rPr lang="en-US" dirty="0" smtClean="0"/>
                        <a:t>$ 31,137,145 </a:t>
                      </a:r>
                      <a:endParaRPr lang="en-US" dirty="0"/>
                    </a:p>
                  </a:txBody>
                  <a:tcPr marL="88441" marR="88441"/>
                </a:tc>
                <a:tc>
                  <a:txBody>
                    <a:bodyPr/>
                    <a:lstStyle/>
                    <a:p>
                      <a:pPr algn="r"/>
                      <a:r>
                        <a:rPr lang="en-US" dirty="0" smtClean="0"/>
                        <a:t>$</a:t>
                      </a:r>
                      <a:r>
                        <a:rPr lang="en-US" baseline="0" dirty="0" smtClean="0"/>
                        <a:t> 1,889,959</a:t>
                      </a:r>
                      <a:r>
                        <a:rPr lang="en-US" dirty="0" smtClean="0"/>
                        <a:t> </a:t>
                      </a:r>
                      <a:endParaRPr lang="en-US" dirty="0"/>
                    </a:p>
                  </a:txBody>
                  <a:tcPr marL="88441" marR="88441"/>
                </a:tc>
                <a:extLst>
                  <a:ext uri="{0D108BD9-81ED-4DB2-BD59-A6C34878D82A}">
                    <a16:rowId xmlns:a16="http://schemas.microsoft.com/office/drawing/2014/main" val="10002"/>
                  </a:ext>
                </a:extLst>
              </a:tr>
              <a:tr h="370840">
                <a:tc>
                  <a:txBody>
                    <a:bodyPr/>
                    <a:lstStyle/>
                    <a:p>
                      <a:r>
                        <a:rPr lang="en-US" dirty="0" smtClean="0"/>
                        <a:t>Individual</a:t>
                      </a:r>
                      <a:endParaRPr lang="en-US" dirty="0"/>
                    </a:p>
                  </a:txBody>
                  <a:tcPr marL="88441" marR="88441"/>
                </a:tc>
                <a:tc>
                  <a:txBody>
                    <a:bodyPr/>
                    <a:lstStyle/>
                    <a:p>
                      <a:pPr algn="r"/>
                      <a:r>
                        <a:rPr lang="en-US" dirty="0" smtClean="0"/>
                        <a:t>$ 1,673,201</a:t>
                      </a:r>
                      <a:endParaRPr lang="en-US" dirty="0"/>
                    </a:p>
                  </a:txBody>
                  <a:tcPr marL="88441" marR="88441"/>
                </a:tc>
                <a:tc>
                  <a:txBody>
                    <a:bodyPr/>
                    <a:lstStyle/>
                    <a:p>
                      <a:pPr algn="r"/>
                      <a:r>
                        <a:rPr lang="en-US" dirty="0" smtClean="0"/>
                        <a:t>$ 1,925,818</a:t>
                      </a:r>
                      <a:endParaRPr lang="en-US" dirty="0"/>
                    </a:p>
                  </a:txBody>
                  <a:tcPr marL="88441" marR="88441"/>
                </a:tc>
                <a:tc>
                  <a:txBody>
                    <a:bodyPr/>
                    <a:lstStyle/>
                    <a:p>
                      <a:pPr algn="r"/>
                      <a:r>
                        <a:rPr lang="en-US" dirty="0" smtClean="0"/>
                        <a:t>$</a:t>
                      </a:r>
                      <a:r>
                        <a:rPr lang="en-US" baseline="0" dirty="0" smtClean="0"/>
                        <a:t> 244,261</a:t>
                      </a:r>
                      <a:r>
                        <a:rPr lang="en-US" dirty="0" smtClean="0"/>
                        <a:t> </a:t>
                      </a:r>
                      <a:endParaRPr lang="en-US" dirty="0"/>
                    </a:p>
                  </a:txBody>
                  <a:tcPr marL="88441" marR="88441"/>
                </a:tc>
                <a:extLst>
                  <a:ext uri="{0D108BD9-81ED-4DB2-BD59-A6C34878D82A}">
                    <a16:rowId xmlns:a16="http://schemas.microsoft.com/office/drawing/2014/main" val="10003"/>
                  </a:ext>
                </a:extLst>
              </a:tr>
              <a:tr h="370840">
                <a:tc>
                  <a:txBody>
                    <a:bodyPr/>
                    <a:lstStyle/>
                    <a:p>
                      <a:r>
                        <a:rPr lang="en-US" dirty="0" smtClean="0"/>
                        <a:t>Total</a:t>
                      </a:r>
                      <a:endParaRPr lang="en-US" dirty="0"/>
                    </a:p>
                  </a:txBody>
                  <a:tcPr marL="88441" marR="88441"/>
                </a:tc>
                <a:tc>
                  <a:txBody>
                    <a:bodyPr/>
                    <a:lstStyle/>
                    <a:p>
                      <a:pPr algn="r"/>
                      <a:r>
                        <a:rPr lang="en-US" dirty="0" smtClean="0"/>
                        <a:t>$ 24,952,742</a:t>
                      </a:r>
                      <a:endParaRPr lang="en-US" dirty="0"/>
                    </a:p>
                  </a:txBody>
                  <a:tcPr marL="88441" marR="88441"/>
                </a:tc>
                <a:tc>
                  <a:txBody>
                    <a:bodyPr/>
                    <a:lstStyle/>
                    <a:p>
                      <a:pPr algn="r"/>
                      <a:r>
                        <a:rPr lang="en-US" dirty="0" smtClean="0"/>
                        <a:t>$ 54,573,614 </a:t>
                      </a:r>
                      <a:endParaRPr lang="en-US" dirty="0"/>
                    </a:p>
                  </a:txBody>
                  <a:tcPr marL="88441" marR="88441"/>
                </a:tc>
                <a:tc>
                  <a:txBody>
                    <a:bodyPr/>
                    <a:lstStyle/>
                    <a:p>
                      <a:pPr algn="r"/>
                      <a:r>
                        <a:rPr lang="en-US" dirty="0" smtClean="0"/>
                        <a:t>$</a:t>
                      </a:r>
                      <a:r>
                        <a:rPr lang="en-US" baseline="0" dirty="0" smtClean="0"/>
                        <a:t> 5,316,440 </a:t>
                      </a:r>
                      <a:endParaRPr lang="en-US" dirty="0"/>
                    </a:p>
                  </a:txBody>
                  <a:tcPr marL="88441" marR="88441"/>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842150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Field Audit-Income</a:t>
            </a:r>
            <a:endParaRPr lang="en-US" dirty="0"/>
          </a:p>
        </p:txBody>
      </p:sp>
      <p:sp>
        <p:nvSpPr>
          <p:cNvPr id="3" name="Content Placeholder 2"/>
          <p:cNvSpPr>
            <a:spLocks noGrp="1"/>
          </p:cNvSpPr>
          <p:nvPr>
            <p:ph idx="1"/>
          </p:nvPr>
        </p:nvSpPr>
        <p:spPr/>
        <p:txBody>
          <a:bodyPr>
            <a:normAutofit fontScale="62500" lnSpcReduction="20000"/>
          </a:bodyPr>
          <a:lstStyle/>
          <a:p>
            <a:pPr marL="68580" indent="0">
              <a:buNone/>
            </a:pPr>
            <a:r>
              <a:rPr lang="en-US" sz="2900" b="1" u="sng" dirty="0" smtClean="0"/>
              <a:t>Corporate Income Tax Audit Issues</a:t>
            </a:r>
            <a:r>
              <a:rPr lang="en-US" b="1" dirty="0" smtClean="0"/>
              <a:t>:</a:t>
            </a:r>
          </a:p>
          <a:p>
            <a:pPr marL="68580" indent="0">
              <a:buNone/>
            </a:pPr>
            <a:endParaRPr lang="en-US" b="1" dirty="0" smtClean="0"/>
          </a:p>
          <a:p>
            <a:pPr marL="411480" indent="-342900"/>
            <a:r>
              <a:rPr lang="en-US" sz="2600" b="1" dirty="0" smtClean="0"/>
              <a:t>Allocable Interest Expense Computation</a:t>
            </a:r>
          </a:p>
          <a:p>
            <a:pPr marL="411480" indent="-342900"/>
            <a:r>
              <a:rPr lang="en-US" sz="2600" b="1" dirty="0" smtClean="0"/>
              <a:t>ACT 123 of 2015 Regular session adjustments-28% Dividends Inclusion in Total Net Income, Dividend inclusion in apportionment ratio, IRC Section 280 Deduction Limited to 72%</a:t>
            </a:r>
          </a:p>
          <a:p>
            <a:pPr marL="411480" indent="-342900"/>
            <a:r>
              <a:rPr lang="en-US" sz="2600" b="1" dirty="0" smtClean="0"/>
              <a:t>NOL utilization Limitation</a:t>
            </a:r>
          </a:p>
          <a:p>
            <a:pPr marL="411480" indent="-342900"/>
            <a:endParaRPr lang="en-US" sz="2600" b="1" dirty="0"/>
          </a:p>
          <a:p>
            <a:pPr marL="411480" indent="-342900"/>
            <a:r>
              <a:rPr lang="en-US" sz="2600" b="1" dirty="0" smtClean="0"/>
              <a:t>Federal Income Tax Deduction (taking a FIT deduction where no Federal Taxes Paid</a:t>
            </a:r>
          </a:p>
          <a:p>
            <a:pPr marL="411480" indent="-342900"/>
            <a:endParaRPr lang="en-US" sz="2600" b="1" dirty="0"/>
          </a:p>
          <a:p>
            <a:pPr marL="411480" indent="-342900"/>
            <a:r>
              <a:rPr lang="en-US" sz="2600" b="1" dirty="0" smtClean="0"/>
              <a:t>Arm’s Length Adjustments to Total Net Income</a:t>
            </a:r>
            <a:endParaRPr lang="en-US" sz="2600" b="1" dirty="0"/>
          </a:p>
          <a:p>
            <a:endParaRPr lang="en-US" b="1" dirty="0" smtClean="0"/>
          </a:p>
          <a:p>
            <a:pPr marL="109728" indent="0">
              <a:buNone/>
            </a:pPr>
            <a:endParaRPr lang="en-US" dirty="0" smtClean="0"/>
          </a:p>
        </p:txBody>
      </p:sp>
    </p:spTree>
    <p:extLst>
      <p:ext uri="{BB962C8B-B14F-4D97-AF65-F5344CB8AC3E}">
        <p14:creationId xmlns:p14="http://schemas.microsoft.com/office/powerpoint/2010/main" val="22852702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Field Audit-Income</a:t>
            </a:r>
            <a:endParaRPr lang="en-US" dirty="0"/>
          </a:p>
        </p:txBody>
      </p:sp>
      <p:sp>
        <p:nvSpPr>
          <p:cNvPr id="3" name="Content Placeholder 2"/>
          <p:cNvSpPr>
            <a:spLocks noGrp="1"/>
          </p:cNvSpPr>
          <p:nvPr>
            <p:ph idx="1"/>
          </p:nvPr>
        </p:nvSpPr>
        <p:spPr>
          <a:xfrm>
            <a:off x="1066800" y="533400"/>
            <a:ext cx="6554867" cy="3767670"/>
          </a:xfrm>
        </p:spPr>
        <p:txBody>
          <a:bodyPr>
            <a:normAutofit/>
          </a:bodyPr>
          <a:lstStyle/>
          <a:p>
            <a:pPr marL="0" indent="0">
              <a:buNone/>
            </a:pPr>
            <a:endParaRPr lang="en-US" dirty="0" smtClean="0"/>
          </a:p>
          <a:p>
            <a:pPr marL="0" indent="0">
              <a:buNone/>
            </a:pPr>
            <a:r>
              <a:rPr lang="en-US" b="1" u="sng" dirty="0" smtClean="0"/>
              <a:t>Corporate Franchise Tax Audit Issues</a:t>
            </a:r>
          </a:p>
          <a:p>
            <a:pPr marL="0" indent="0">
              <a:buNone/>
            </a:pPr>
            <a:endParaRPr lang="en-US" u="sng" dirty="0"/>
          </a:p>
          <a:p>
            <a:r>
              <a:rPr lang="en-US" b="1" dirty="0" smtClean="0"/>
              <a:t>Un-netting Intercompany Debt and Reclassification I/C Payables to Surplus</a:t>
            </a:r>
          </a:p>
          <a:p>
            <a:r>
              <a:rPr lang="en-US" b="1" dirty="0" smtClean="0"/>
              <a:t>Inclusion of reserve items in the taxable base</a:t>
            </a:r>
          </a:p>
          <a:p>
            <a:r>
              <a:rPr lang="en-US" b="1" dirty="0" smtClean="0"/>
              <a:t>Investments, Revenues, Receivables attributed to LA based on audited capital employed percentages of partnerships</a:t>
            </a:r>
          </a:p>
          <a:p>
            <a:pPr marL="0" indent="0">
              <a:buNone/>
            </a:pPr>
            <a:endParaRPr lang="en-US" dirty="0" smtClean="0"/>
          </a:p>
          <a:p>
            <a:endParaRPr lang="en-US" dirty="0" smtClean="0"/>
          </a:p>
          <a:p>
            <a:endParaRPr lang="en-US" dirty="0"/>
          </a:p>
        </p:txBody>
      </p:sp>
    </p:spTree>
    <p:extLst>
      <p:ext uri="{BB962C8B-B14F-4D97-AF65-F5344CB8AC3E}">
        <p14:creationId xmlns:p14="http://schemas.microsoft.com/office/powerpoint/2010/main" val="26052612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Field Audit-Income</a:t>
            </a:r>
          </a:p>
        </p:txBody>
      </p:sp>
      <p:sp>
        <p:nvSpPr>
          <p:cNvPr id="3" name="Content Placeholder 2"/>
          <p:cNvSpPr>
            <a:spLocks noGrp="1"/>
          </p:cNvSpPr>
          <p:nvPr>
            <p:ph idx="1"/>
          </p:nvPr>
        </p:nvSpPr>
        <p:spPr/>
        <p:txBody>
          <a:bodyPr>
            <a:normAutofit fontScale="85000" lnSpcReduction="20000"/>
          </a:bodyPr>
          <a:lstStyle/>
          <a:p>
            <a:pPr marL="0" indent="0">
              <a:buNone/>
            </a:pPr>
            <a:r>
              <a:rPr lang="en-US" sz="2400" b="1" u="sng" dirty="0" smtClean="0"/>
              <a:t>Individual Income Tax Audit Issues</a:t>
            </a:r>
          </a:p>
          <a:p>
            <a:pPr marL="0" indent="0">
              <a:buNone/>
            </a:pPr>
            <a:endParaRPr lang="en-US" dirty="0" smtClean="0"/>
          </a:p>
          <a:p>
            <a:r>
              <a:rPr lang="en-US" b="1" dirty="0" smtClean="0"/>
              <a:t>Disallowance of Schedule A and C adjustments due to insufficient documentation.</a:t>
            </a:r>
          </a:p>
          <a:p>
            <a:r>
              <a:rPr lang="en-US" b="1" dirty="0" smtClean="0"/>
              <a:t>Schedule C losses disallowed in accordance with 26 CFR 1.183-2 Activity not engaged in for profit defined (Hobby Loss rules)</a:t>
            </a:r>
          </a:p>
          <a:p>
            <a:r>
              <a:rPr lang="en-US" b="1" dirty="0" smtClean="0"/>
              <a:t>Earned Income Credits disallowed based on audited adjusted gross income</a:t>
            </a:r>
          </a:p>
          <a:p>
            <a:r>
              <a:rPr lang="en-US" b="1" dirty="0" smtClean="0"/>
              <a:t>Other credits disallowed due to insufficient documentation</a:t>
            </a:r>
          </a:p>
          <a:p>
            <a:r>
              <a:rPr lang="en-US" b="1" dirty="0" smtClean="0"/>
              <a:t>Verified nonrefundable credits allowed due to increased audited taxable income</a:t>
            </a:r>
          </a:p>
          <a:p>
            <a:pPr marL="0" indent="0">
              <a:buNone/>
            </a:pPr>
            <a:endParaRPr lang="en-US" dirty="0" smtClean="0"/>
          </a:p>
          <a:p>
            <a:endParaRPr lang="en-US" dirty="0"/>
          </a:p>
        </p:txBody>
      </p:sp>
    </p:spTree>
    <p:extLst>
      <p:ext uri="{BB962C8B-B14F-4D97-AF65-F5344CB8AC3E}">
        <p14:creationId xmlns:p14="http://schemas.microsoft.com/office/powerpoint/2010/main" val="20222662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Field </a:t>
            </a:r>
            <a:r>
              <a:rPr lang="en-US" dirty="0" smtClean="0"/>
              <a:t>Audit-Excise</a:t>
            </a:r>
            <a:br>
              <a:rPr lang="en-US" dirty="0" smtClean="0"/>
            </a:br>
            <a:r>
              <a:rPr lang="en-US" dirty="0" smtClean="0"/>
              <a:t>Staffing</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30 </a:t>
            </a:r>
            <a:r>
              <a:rPr lang="en-US" b="1" dirty="0"/>
              <a:t>Total employees</a:t>
            </a:r>
          </a:p>
          <a:p>
            <a:pPr marL="68580" indent="0">
              <a:buNone/>
            </a:pPr>
            <a:endParaRPr lang="en-US" b="1" dirty="0"/>
          </a:p>
          <a:p>
            <a:pPr lvl="1"/>
            <a:r>
              <a:rPr lang="en-US" b="1" dirty="0" smtClean="0"/>
              <a:t>23 </a:t>
            </a:r>
            <a:r>
              <a:rPr lang="en-US" b="1" dirty="0"/>
              <a:t>LA domiciled employees</a:t>
            </a:r>
          </a:p>
          <a:p>
            <a:pPr lvl="1"/>
            <a:r>
              <a:rPr lang="en-US" b="1" dirty="0" smtClean="0"/>
              <a:t>  7 </a:t>
            </a:r>
            <a:r>
              <a:rPr lang="en-US" b="1" dirty="0"/>
              <a:t>Out of state domiciled employees</a:t>
            </a:r>
          </a:p>
          <a:p>
            <a:pPr lvl="1"/>
            <a:endParaRPr lang="en-US" b="1" dirty="0"/>
          </a:p>
          <a:p>
            <a:pPr marL="365760" lvl="1" indent="0">
              <a:buNone/>
            </a:pPr>
            <a:r>
              <a:rPr lang="en-US" b="1" dirty="0"/>
              <a:t>Auditor Levels</a:t>
            </a:r>
          </a:p>
          <a:p>
            <a:pPr marL="365760" lvl="1" indent="0">
              <a:buNone/>
            </a:pPr>
            <a:endParaRPr lang="en-US" b="1" dirty="0"/>
          </a:p>
          <a:p>
            <a:pPr lvl="1"/>
            <a:r>
              <a:rPr lang="en-US" b="1" dirty="0"/>
              <a:t>Revenue Tax Auditor 1		  </a:t>
            </a:r>
            <a:r>
              <a:rPr lang="en-US" b="1" dirty="0" smtClean="0"/>
              <a:t>4</a:t>
            </a:r>
            <a:endParaRPr lang="en-US" b="1" dirty="0"/>
          </a:p>
          <a:p>
            <a:pPr lvl="1"/>
            <a:r>
              <a:rPr lang="en-US" b="1" dirty="0"/>
              <a:t>Revenue Tax Auditor 2		</a:t>
            </a:r>
            <a:r>
              <a:rPr lang="en-US" b="1" dirty="0" smtClean="0"/>
              <a:t>  3</a:t>
            </a:r>
            <a:endParaRPr lang="en-US" b="1" dirty="0"/>
          </a:p>
          <a:p>
            <a:pPr lvl="1"/>
            <a:r>
              <a:rPr lang="en-US" b="1" dirty="0"/>
              <a:t>Revenue Tax Auditor 3		 </a:t>
            </a:r>
            <a:r>
              <a:rPr lang="en-US" b="1" dirty="0" smtClean="0"/>
              <a:t> 13</a:t>
            </a:r>
            <a:endParaRPr lang="en-US" b="1" dirty="0"/>
          </a:p>
          <a:p>
            <a:endParaRPr lang="en-US" dirty="0"/>
          </a:p>
        </p:txBody>
      </p:sp>
    </p:spTree>
    <p:extLst>
      <p:ext uri="{BB962C8B-B14F-4D97-AF65-F5344CB8AC3E}">
        <p14:creationId xmlns:p14="http://schemas.microsoft.com/office/powerpoint/2010/main" val="40934030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Field Audit-Excise</a:t>
            </a:r>
            <a:br>
              <a:rPr lang="en-US" dirty="0" smtClean="0"/>
            </a:br>
            <a:r>
              <a:rPr lang="en-US" dirty="0" smtClean="0"/>
              <a:t>Audits Performed</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10858954"/>
              </p:ext>
            </p:extLst>
          </p:nvPr>
        </p:nvGraphicFramePr>
        <p:xfrm>
          <a:off x="1295400" y="838200"/>
          <a:ext cx="6554788" cy="3032760"/>
        </p:xfrm>
        <a:graphic>
          <a:graphicData uri="http://schemas.openxmlformats.org/drawingml/2006/table">
            <a:tbl>
              <a:tblPr firstRow="1" bandRow="1">
                <a:tableStyleId>{5C22544A-7EE6-4342-B048-85BDC9FD1C3A}</a:tableStyleId>
              </a:tblPr>
              <a:tblGrid>
                <a:gridCol w="1638697">
                  <a:extLst>
                    <a:ext uri="{9D8B030D-6E8A-4147-A177-3AD203B41FA5}">
                      <a16:colId xmlns:a16="http://schemas.microsoft.com/office/drawing/2014/main" val="20000"/>
                    </a:ext>
                  </a:extLst>
                </a:gridCol>
                <a:gridCol w="1638697">
                  <a:extLst>
                    <a:ext uri="{9D8B030D-6E8A-4147-A177-3AD203B41FA5}">
                      <a16:colId xmlns:a16="http://schemas.microsoft.com/office/drawing/2014/main" val="20001"/>
                    </a:ext>
                  </a:extLst>
                </a:gridCol>
                <a:gridCol w="1638697">
                  <a:extLst>
                    <a:ext uri="{9D8B030D-6E8A-4147-A177-3AD203B41FA5}">
                      <a16:colId xmlns:a16="http://schemas.microsoft.com/office/drawing/2014/main" val="20002"/>
                    </a:ext>
                  </a:extLst>
                </a:gridCol>
                <a:gridCol w="1638697">
                  <a:extLst>
                    <a:ext uri="{9D8B030D-6E8A-4147-A177-3AD203B41FA5}">
                      <a16:colId xmlns:a16="http://schemas.microsoft.com/office/drawing/2014/main" val="20003"/>
                    </a:ext>
                  </a:extLst>
                </a:gridCol>
              </a:tblGrid>
              <a:tr h="370840">
                <a:tc>
                  <a:txBody>
                    <a:bodyPr/>
                    <a:lstStyle/>
                    <a:p>
                      <a:r>
                        <a:rPr lang="en-US" dirty="0" smtClean="0"/>
                        <a:t>Tax Type</a:t>
                      </a:r>
                      <a:endParaRPr lang="en-US" dirty="0"/>
                    </a:p>
                  </a:txBody>
                  <a:tcPr marL="88441" marR="88441"/>
                </a:tc>
                <a:tc>
                  <a:txBody>
                    <a:bodyPr/>
                    <a:lstStyle/>
                    <a:p>
                      <a:r>
                        <a:rPr lang="en-US" dirty="0" smtClean="0"/>
                        <a:t>FYE 6/30/17</a:t>
                      </a:r>
                      <a:endParaRPr lang="en-US" dirty="0"/>
                    </a:p>
                  </a:txBody>
                  <a:tcPr marL="88441" marR="88441"/>
                </a:tc>
                <a:tc>
                  <a:txBody>
                    <a:bodyPr/>
                    <a:lstStyle/>
                    <a:p>
                      <a:r>
                        <a:rPr lang="en-US" dirty="0" smtClean="0"/>
                        <a:t>FYE 6/30/18</a:t>
                      </a:r>
                      <a:endParaRPr lang="en-US" dirty="0"/>
                    </a:p>
                  </a:txBody>
                  <a:tcPr marL="88441" marR="88441"/>
                </a:tc>
                <a:tc>
                  <a:txBody>
                    <a:bodyPr/>
                    <a:lstStyle/>
                    <a:p>
                      <a:pPr algn="ctr"/>
                      <a:r>
                        <a:rPr lang="en-US" dirty="0" smtClean="0"/>
                        <a:t>08/31/2018</a:t>
                      </a:r>
                    </a:p>
                  </a:txBody>
                  <a:tcPr marL="88441" marR="88441"/>
                </a:tc>
                <a:extLst>
                  <a:ext uri="{0D108BD9-81ED-4DB2-BD59-A6C34878D82A}">
                    <a16:rowId xmlns:a16="http://schemas.microsoft.com/office/drawing/2014/main" val="10000"/>
                  </a:ext>
                </a:extLst>
              </a:tr>
              <a:tr h="370840">
                <a:tc>
                  <a:txBody>
                    <a:bodyPr/>
                    <a:lstStyle/>
                    <a:p>
                      <a:r>
                        <a:rPr lang="en-US" dirty="0" smtClean="0"/>
                        <a:t>Severance-Oil</a:t>
                      </a:r>
                      <a:endParaRPr lang="en-US" dirty="0"/>
                    </a:p>
                  </a:txBody>
                  <a:tcPr marL="88441" marR="88441"/>
                </a:tc>
                <a:tc>
                  <a:txBody>
                    <a:bodyPr/>
                    <a:lstStyle/>
                    <a:p>
                      <a:pPr algn="r"/>
                      <a:r>
                        <a:rPr lang="en-US" dirty="0" smtClean="0"/>
                        <a:t>72</a:t>
                      </a:r>
                      <a:endParaRPr lang="en-US" dirty="0"/>
                    </a:p>
                  </a:txBody>
                  <a:tcPr marL="88441" marR="88441"/>
                </a:tc>
                <a:tc>
                  <a:txBody>
                    <a:bodyPr/>
                    <a:lstStyle/>
                    <a:p>
                      <a:pPr algn="r"/>
                      <a:r>
                        <a:rPr lang="en-US" dirty="0" smtClean="0"/>
                        <a:t>48</a:t>
                      </a:r>
                      <a:endParaRPr lang="en-US" dirty="0"/>
                    </a:p>
                  </a:txBody>
                  <a:tcPr marL="88441" marR="88441"/>
                </a:tc>
                <a:tc>
                  <a:txBody>
                    <a:bodyPr/>
                    <a:lstStyle/>
                    <a:p>
                      <a:pPr algn="r"/>
                      <a:r>
                        <a:rPr lang="en-US" dirty="0" smtClean="0"/>
                        <a:t>1</a:t>
                      </a:r>
                      <a:endParaRPr lang="en-US" dirty="0"/>
                    </a:p>
                  </a:txBody>
                  <a:tcPr marL="88441" marR="88441"/>
                </a:tc>
                <a:extLst>
                  <a:ext uri="{0D108BD9-81ED-4DB2-BD59-A6C34878D82A}">
                    <a16:rowId xmlns:a16="http://schemas.microsoft.com/office/drawing/2014/main" val="10001"/>
                  </a:ext>
                </a:extLst>
              </a:tr>
              <a:tr h="370840">
                <a:tc>
                  <a:txBody>
                    <a:bodyPr/>
                    <a:lstStyle/>
                    <a:p>
                      <a:r>
                        <a:rPr lang="en-US" dirty="0" smtClean="0"/>
                        <a:t>Severance-Gas</a:t>
                      </a:r>
                      <a:endParaRPr lang="en-US" dirty="0"/>
                    </a:p>
                  </a:txBody>
                  <a:tcPr marL="88441" marR="88441"/>
                </a:tc>
                <a:tc>
                  <a:txBody>
                    <a:bodyPr/>
                    <a:lstStyle/>
                    <a:p>
                      <a:pPr algn="r"/>
                      <a:r>
                        <a:rPr lang="en-US" dirty="0" smtClean="0"/>
                        <a:t>59</a:t>
                      </a:r>
                      <a:endParaRPr lang="en-US" dirty="0"/>
                    </a:p>
                  </a:txBody>
                  <a:tcPr marL="88441" marR="88441"/>
                </a:tc>
                <a:tc>
                  <a:txBody>
                    <a:bodyPr/>
                    <a:lstStyle/>
                    <a:p>
                      <a:pPr algn="r"/>
                      <a:r>
                        <a:rPr lang="en-US" dirty="0" smtClean="0"/>
                        <a:t>24</a:t>
                      </a:r>
                      <a:endParaRPr lang="en-US" dirty="0"/>
                    </a:p>
                  </a:txBody>
                  <a:tcPr marL="88441" marR="88441"/>
                </a:tc>
                <a:tc>
                  <a:txBody>
                    <a:bodyPr/>
                    <a:lstStyle/>
                    <a:p>
                      <a:pPr algn="r"/>
                      <a:r>
                        <a:rPr lang="en-US" dirty="0" smtClean="0"/>
                        <a:t>1</a:t>
                      </a:r>
                      <a:endParaRPr lang="en-US" dirty="0"/>
                    </a:p>
                  </a:txBody>
                  <a:tcPr marL="88441" marR="88441"/>
                </a:tc>
                <a:extLst>
                  <a:ext uri="{0D108BD9-81ED-4DB2-BD59-A6C34878D82A}">
                    <a16:rowId xmlns:a16="http://schemas.microsoft.com/office/drawing/2014/main" val="10002"/>
                  </a:ext>
                </a:extLst>
              </a:tr>
              <a:tr h="370840">
                <a:tc>
                  <a:txBody>
                    <a:bodyPr/>
                    <a:lstStyle/>
                    <a:p>
                      <a:r>
                        <a:rPr lang="en-US" dirty="0" smtClean="0"/>
                        <a:t>IFTA</a:t>
                      </a:r>
                      <a:endParaRPr lang="en-US" dirty="0"/>
                    </a:p>
                  </a:txBody>
                  <a:tcPr marL="88441" marR="88441"/>
                </a:tc>
                <a:tc>
                  <a:txBody>
                    <a:bodyPr/>
                    <a:lstStyle/>
                    <a:p>
                      <a:pPr algn="r"/>
                      <a:r>
                        <a:rPr lang="en-US" dirty="0" smtClean="0"/>
                        <a:t>96</a:t>
                      </a:r>
                      <a:endParaRPr lang="en-US" dirty="0"/>
                    </a:p>
                  </a:txBody>
                  <a:tcPr marL="88441" marR="88441"/>
                </a:tc>
                <a:tc>
                  <a:txBody>
                    <a:bodyPr/>
                    <a:lstStyle/>
                    <a:p>
                      <a:pPr algn="r"/>
                      <a:r>
                        <a:rPr lang="en-US" dirty="0" smtClean="0"/>
                        <a:t>135</a:t>
                      </a:r>
                      <a:endParaRPr lang="en-US" dirty="0"/>
                    </a:p>
                  </a:txBody>
                  <a:tcPr marL="88441" marR="88441"/>
                </a:tc>
                <a:tc>
                  <a:txBody>
                    <a:bodyPr/>
                    <a:lstStyle/>
                    <a:p>
                      <a:pPr algn="r"/>
                      <a:r>
                        <a:rPr lang="en-US" dirty="0" smtClean="0"/>
                        <a:t>5</a:t>
                      </a:r>
                      <a:endParaRPr lang="en-US" dirty="0"/>
                    </a:p>
                  </a:txBody>
                  <a:tcPr marL="88441" marR="88441"/>
                </a:tc>
                <a:extLst>
                  <a:ext uri="{0D108BD9-81ED-4DB2-BD59-A6C34878D82A}">
                    <a16:rowId xmlns:a16="http://schemas.microsoft.com/office/drawing/2014/main" val="10003"/>
                  </a:ext>
                </a:extLst>
              </a:tr>
              <a:tr h="370840">
                <a:tc>
                  <a:txBody>
                    <a:bodyPr/>
                    <a:lstStyle/>
                    <a:p>
                      <a:r>
                        <a:rPr lang="en-US" dirty="0" smtClean="0"/>
                        <a:t>All Other Excise Taxes</a:t>
                      </a:r>
                      <a:endParaRPr lang="en-US" dirty="0"/>
                    </a:p>
                  </a:txBody>
                  <a:tcPr marL="88441" marR="88441"/>
                </a:tc>
                <a:tc>
                  <a:txBody>
                    <a:bodyPr/>
                    <a:lstStyle/>
                    <a:p>
                      <a:pPr algn="r"/>
                      <a:r>
                        <a:rPr lang="en-US" dirty="0" smtClean="0"/>
                        <a:t>20</a:t>
                      </a:r>
                      <a:endParaRPr lang="en-US" dirty="0"/>
                    </a:p>
                  </a:txBody>
                  <a:tcPr marL="88441" marR="88441"/>
                </a:tc>
                <a:tc>
                  <a:txBody>
                    <a:bodyPr/>
                    <a:lstStyle/>
                    <a:p>
                      <a:pPr algn="r"/>
                      <a:r>
                        <a:rPr lang="en-US" dirty="0" smtClean="0"/>
                        <a:t>82</a:t>
                      </a:r>
                      <a:endParaRPr lang="en-US" dirty="0"/>
                    </a:p>
                  </a:txBody>
                  <a:tcPr marL="88441" marR="88441"/>
                </a:tc>
                <a:tc>
                  <a:txBody>
                    <a:bodyPr/>
                    <a:lstStyle/>
                    <a:p>
                      <a:pPr algn="r"/>
                      <a:r>
                        <a:rPr lang="en-US" dirty="0" smtClean="0"/>
                        <a:t>4</a:t>
                      </a:r>
                      <a:endParaRPr lang="en-US" dirty="0"/>
                    </a:p>
                  </a:txBody>
                  <a:tcPr marL="88441" marR="88441"/>
                </a:tc>
                <a:extLst>
                  <a:ext uri="{0D108BD9-81ED-4DB2-BD59-A6C34878D82A}">
                    <a16:rowId xmlns:a16="http://schemas.microsoft.com/office/drawing/2014/main" val="10004"/>
                  </a:ext>
                </a:extLst>
              </a:tr>
              <a:tr h="370840">
                <a:tc>
                  <a:txBody>
                    <a:bodyPr/>
                    <a:lstStyle/>
                    <a:p>
                      <a:r>
                        <a:rPr lang="en-US" dirty="0" smtClean="0"/>
                        <a:t>Totals</a:t>
                      </a:r>
                      <a:endParaRPr lang="en-US" dirty="0"/>
                    </a:p>
                  </a:txBody>
                  <a:tcPr marL="88441" marR="88441"/>
                </a:tc>
                <a:tc>
                  <a:txBody>
                    <a:bodyPr/>
                    <a:lstStyle/>
                    <a:p>
                      <a:pPr algn="r"/>
                      <a:r>
                        <a:rPr lang="en-US" dirty="0" smtClean="0"/>
                        <a:t>247</a:t>
                      </a:r>
                      <a:endParaRPr lang="en-US" dirty="0"/>
                    </a:p>
                  </a:txBody>
                  <a:tcPr marL="88441" marR="88441"/>
                </a:tc>
                <a:tc>
                  <a:txBody>
                    <a:bodyPr/>
                    <a:lstStyle/>
                    <a:p>
                      <a:pPr algn="r"/>
                      <a:r>
                        <a:rPr lang="en-US" dirty="0" smtClean="0"/>
                        <a:t>289</a:t>
                      </a:r>
                      <a:endParaRPr lang="en-US" dirty="0"/>
                    </a:p>
                  </a:txBody>
                  <a:tcPr marL="88441" marR="88441"/>
                </a:tc>
                <a:tc>
                  <a:txBody>
                    <a:bodyPr/>
                    <a:lstStyle/>
                    <a:p>
                      <a:pPr algn="r"/>
                      <a:r>
                        <a:rPr lang="en-US" dirty="0" smtClean="0"/>
                        <a:t>11</a:t>
                      </a:r>
                      <a:endParaRPr lang="en-US" dirty="0"/>
                    </a:p>
                  </a:txBody>
                  <a:tcPr marL="88441" marR="88441"/>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7647054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Field Audit-Excise</a:t>
            </a:r>
            <a:br>
              <a:rPr lang="en-US" dirty="0" smtClean="0"/>
            </a:br>
            <a:r>
              <a:rPr lang="en-US" dirty="0" smtClean="0"/>
              <a:t>Audit Determinations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27845056"/>
              </p:ext>
            </p:extLst>
          </p:nvPr>
        </p:nvGraphicFramePr>
        <p:xfrm>
          <a:off x="1143000" y="838200"/>
          <a:ext cx="6554788" cy="3032760"/>
        </p:xfrm>
        <a:graphic>
          <a:graphicData uri="http://schemas.openxmlformats.org/drawingml/2006/table">
            <a:tbl>
              <a:tblPr firstRow="1" bandRow="1">
                <a:tableStyleId>{5C22544A-7EE6-4342-B048-85BDC9FD1C3A}</a:tableStyleId>
              </a:tblPr>
              <a:tblGrid>
                <a:gridCol w="1638697">
                  <a:extLst>
                    <a:ext uri="{9D8B030D-6E8A-4147-A177-3AD203B41FA5}">
                      <a16:colId xmlns:a16="http://schemas.microsoft.com/office/drawing/2014/main" val="20000"/>
                    </a:ext>
                  </a:extLst>
                </a:gridCol>
                <a:gridCol w="1638697">
                  <a:extLst>
                    <a:ext uri="{9D8B030D-6E8A-4147-A177-3AD203B41FA5}">
                      <a16:colId xmlns:a16="http://schemas.microsoft.com/office/drawing/2014/main" val="20001"/>
                    </a:ext>
                  </a:extLst>
                </a:gridCol>
                <a:gridCol w="1638697">
                  <a:extLst>
                    <a:ext uri="{9D8B030D-6E8A-4147-A177-3AD203B41FA5}">
                      <a16:colId xmlns:a16="http://schemas.microsoft.com/office/drawing/2014/main" val="20002"/>
                    </a:ext>
                  </a:extLst>
                </a:gridCol>
                <a:gridCol w="1638697">
                  <a:extLst>
                    <a:ext uri="{9D8B030D-6E8A-4147-A177-3AD203B41FA5}">
                      <a16:colId xmlns:a16="http://schemas.microsoft.com/office/drawing/2014/main" val="20003"/>
                    </a:ext>
                  </a:extLst>
                </a:gridCol>
              </a:tblGrid>
              <a:tr h="370840">
                <a:tc>
                  <a:txBody>
                    <a:bodyPr/>
                    <a:lstStyle/>
                    <a:p>
                      <a:r>
                        <a:rPr lang="en-US" dirty="0" smtClean="0"/>
                        <a:t>Tax Type</a:t>
                      </a:r>
                      <a:endParaRPr lang="en-US" dirty="0"/>
                    </a:p>
                  </a:txBody>
                  <a:tcPr marL="88441" marR="88441"/>
                </a:tc>
                <a:tc>
                  <a:txBody>
                    <a:bodyPr/>
                    <a:lstStyle/>
                    <a:p>
                      <a:r>
                        <a:rPr lang="en-US" dirty="0" smtClean="0"/>
                        <a:t>FYE 6/30/17</a:t>
                      </a:r>
                      <a:endParaRPr lang="en-US" dirty="0"/>
                    </a:p>
                  </a:txBody>
                  <a:tcPr marL="88441" marR="88441"/>
                </a:tc>
                <a:tc>
                  <a:txBody>
                    <a:bodyPr/>
                    <a:lstStyle/>
                    <a:p>
                      <a:r>
                        <a:rPr lang="en-US" dirty="0" smtClean="0"/>
                        <a:t>FYE 6/30/18</a:t>
                      </a:r>
                      <a:endParaRPr lang="en-US" dirty="0"/>
                    </a:p>
                  </a:txBody>
                  <a:tcPr marL="88441" marR="88441"/>
                </a:tc>
                <a:tc>
                  <a:txBody>
                    <a:bodyPr/>
                    <a:lstStyle/>
                    <a:p>
                      <a:pPr algn="ctr"/>
                      <a:r>
                        <a:rPr lang="en-US" dirty="0" smtClean="0"/>
                        <a:t>08/31/18</a:t>
                      </a:r>
                      <a:endParaRPr lang="en-US" dirty="0" smtClean="0"/>
                    </a:p>
                  </a:txBody>
                  <a:tcPr marL="88441" marR="88441"/>
                </a:tc>
                <a:extLst>
                  <a:ext uri="{0D108BD9-81ED-4DB2-BD59-A6C34878D82A}">
                    <a16:rowId xmlns:a16="http://schemas.microsoft.com/office/drawing/2014/main" val="10000"/>
                  </a:ext>
                </a:extLst>
              </a:tr>
              <a:tr h="370840">
                <a:tc>
                  <a:txBody>
                    <a:bodyPr/>
                    <a:lstStyle/>
                    <a:p>
                      <a:r>
                        <a:rPr lang="en-US" dirty="0" smtClean="0"/>
                        <a:t>Severance-Oil</a:t>
                      </a:r>
                      <a:endParaRPr lang="en-US" dirty="0"/>
                    </a:p>
                  </a:txBody>
                  <a:tcPr marL="88441" marR="88441"/>
                </a:tc>
                <a:tc>
                  <a:txBody>
                    <a:bodyPr/>
                    <a:lstStyle/>
                    <a:p>
                      <a:pPr algn="r"/>
                      <a:r>
                        <a:rPr lang="en-US" dirty="0" smtClean="0"/>
                        <a:t>$ 45,432,527</a:t>
                      </a:r>
                      <a:endParaRPr lang="en-US" dirty="0"/>
                    </a:p>
                  </a:txBody>
                  <a:tcPr marL="88441" marR="88441" anchor="ctr"/>
                </a:tc>
                <a:tc>
                  <a:txBody>
                    <a:bodyPr/>
                    <a:lstStyle/>
                    <a:p>
                      <a:pPr algn="r"/>
                      <a:r>
                        <a:rPr lang="en-US" dirty="0" smtClean="0"/>
                        <a:t>$ 12,007,723</a:t>
                      </a:r>
                      <a:endParaRPr lang="en-US" dirty="0"/>
                    </a:p>
                  </a:txBody>
                  <a:tcPr marL="88441" marR="88441" anchor="ctr"/>
                </a:tc>
                <a:tc>
                  <a:txBody>
                    <a:bodyPr/>
                    <a:lstStyle/>
                    <a:p>
                      <a:pPr algn="r"/>
                      <a:r>
                        <a:rPr lang="en-US" dirty="0" smtClean="0"/>
                        <a:t>$ 4,644,675</a:t>
                      </a:r>
                      <a:endParaRPr lang="en-US" dirty="0"/>
                    </a:p>
                  </a:txBody>
                  <a:tcPr marL="88441" marR="88441" anchor="ctr"/>
                </a:tc>
                <a:extLst>
                  <a:ext uri="{0D108BD9-81ED-4DB2-BD59-A6C34878D82A}">
                    <a16:rowId xmlns:a16="http://schemas.microsoft.com/office/drawing/2014/main" val="10001"/>
                  </a:ext>
                </a:extLst>
              </a:tr>
              <a:tr h="370840">
                <a:tc>
                  <a:txBody>
                    <a:bodyPr/>
                    <a:lstStyle/>
                    <a:p>
                      <a:r>
                        <a:rPr lang="en-US" dirty="0" smtClean="0"/>
                        <a:t>Severance-Gas</a:t>
                      </a:r>
                      <a:endParaRPr lang="en-US" dirty="0"/>
                    </a:p>
                  </a:txBody>
                  <a:tcPr marL="88441" marR="88441"/>
                </a:tc>
                <a:tc>
                  <a:txBody>
                    <a:bodyPr/>
                    <a:lstStyle/>
                    <a:p>
                      <a:pPr algn="r"/>
                      <a:r>
                        <a:rPr lang="en-US" dirty="0" smtClean="0"/>
                        <a:t>$ 18,599,959</a:t>
                      </a:r>
                      <a:endParaRPr lang="en-US" dirty="0"/>
                    </a:p>
                  </a:txBody>
                  <a:tcPr marL="88441" marR="88441" anchor="ctr"/>
                </a:tc>
                <a:tc>
                  <a:txBody>
                    <a:bodyPr/>
                    <a:lstStyle/>
                    <a:p>
                      <a:pPr algn="r"/>
                      <a:r>
                        <a:rPr lang="en-US" dirty="0" smtClean="0"/>
                        <a:t>$ 657,760</a:t>
                      </a:r>
                      <a:endParaRPr lang="en-US" dirty="0"/>
                    </a:p>
                  </a:txBody>
                  <a:tcPr marL="88441" marR="88441" anchor="ctr"/>
                </a:tc>
                <a:tc>
                  <a:txBody>
                    <a:bodyPr/>
                    <a:lstStyle/>
                    <a:p>
                      <a:pPr algn="r"/>
                      <a:r>
                        <a:rPr lang="en-US" dirty="0" smtClean="0"/>
                        <a:t>$ 408,055</a:t>
                      </a:r>
                      <a:endParaRPr lang="en-US" dirty="0"/>
                    </a:p>
                  </a:txBody>
                  <a:tcPr marL="88441" marR="88441" anchor="ctr"/>
                </a:tc>
                <a:extLst>
                  <a:ext uri="{0D108BD9-81ED-4DB2-BD59-A6C34878D82A}">
                    <a16:rowId xmlns:a16="http://schemas.microsoft.com/office/drawing/2014/main" val="10002"/>
                  </a:ext>
                </a:extLst>
              </a:tr>
              <a:tr h="370840">
                <a:tc>
                  <a:txBody>
                    <a:bodyPr/>
                    <a:lstStyle/>
                    <a:p>
                      <a:r>
                        <a:rPr lang="en-US" dirty="0" smtClean="0"/>
                        <a:t>IFTA</a:t>
                      </a:r>
                      <a:endParaRPr lang="en-US" dirty="0"/>
                    </a:p>
                  </a:txBody>
                  <a:tcPr marL="88441" marR="88441"/>
                </a:tc>
                <a:tc>
                  <a:txBody>
                    <a:bodyPr/>
                    <a:lstStyle/>
                    <a:p>
                      <a:pPr algn="r"/>
                      <a:r>
                        <a:rPr lang="en-US" dirty="0" smtClean="0"/>
                        <a:t>$ 130,513</a:t>
                      </a:r>
                      <a:endParaRPr lang="en-US" dirty="0"/>
                    </a:p>
                  </a:txBody>
                  <a:tcPr marL="88441" marR="88441" anchor="ctr"/>
                </a:tc>
                <a:tc>
                  <a:txBody>
                    <a:bodyPr/>
                    <a:lstStyle/>
                    <a:p>
                      <a:pPr algn="r"/>
                      <a:r>
                        <a:rPr lang="en-US" dirty="0" smtClean="0"/>
                        <a:t>$ 34,058</a:t>
                      </a:r>
                      <a:endParaRPr lang="en-US" dirty="0"/>
                    </a:p>
                  </a:txBody>
                  <a:tcPr marL="88441" marR="88441" anchor="ctr"/>
                </a:tc>
                <a:tc>
                  <a:txBody>
                    <a:bodyPr/>
                    <a:lstStyle/>
                    <a:p>
                      <a:pPr algn="r"/>
                      <a:r>
                        <a:rPr lang="en-US" dirty="0" smtClean="0"/>
                        <a:t>$ 14,722</a:t>
                      </a:r>
                      <a:r>
                        <a:rPr lang="en-US" baseline="0" dirty="0" smtClean="0"/>
                        <a:t> </a:t>
                      </a:r>
                      <a:endParaRPr lang="en-US" dirty="0"/>
                    </a:p>
                  </a:txBody>
                  <a:tcPr marL="88441" marR="88441" anchor="ctr"/>
                </a:tc>
                <a:extLst>
                  <a:ext uri="{0D108BD9-81ED-4DB2-BD59-A6C34878D82A}">
                    <a16:rowId xmlns:a16="http://schemas.microsoft.com/office/drawing/2014/main" val="10003"/>
                  </a:ext>
                </a:extLst>
              </a:tr>
              <a:tr h="370840">
                <a:tc>
                  <a:txBody>
                    <a:bodyPr/>
                    <a:lstStyle/>
                    <a:p>
                      <a:r>
                        <a:rPr lang="en-US" dirty="0" smtClean="0"/>
                        <a:t>All Other Excise Taxes</a:t>
                      </a:r>
                      <a:endParaRPr lang="en-US" dirty="0"/>
                    </a:p>
                  </a:txBody>
                  <a:tcPr marL="88441" marR="88441"/>
                </a:tc>
                <a:tc>
                  <a:txBody>
                    <a:bodyPr/>
                    <a:lstStyle/>
                    <a:p>
                      <a:pPr algn="r"/>
                      <a:r>
                        <a:rPr lang="en-US" dirty="0" smtClean="0"/>
                        <a:t>$ 594,696</a:t>
                      </a:r>
                      <a:endParaRPr lang="en-US" dirty="0"/>
                    </a:p>
                  </a:txBody>
                  <a:tcPr marL="88441" marR="88441" anchor="ctr"/>
                </a:tc>
                <a:tc>
                  <a:txBody>
                    <a:bodyPr/>
                    <a:lstStyle/>
                    <a:p>
                      <a:pPr algn="r"/>
                      <a:r>
                        <a:rPr lang="en-US" dirty="0" smtClean="0"/>
                        <a:t>$ 576,365</a:t>
                      </a:r>
                      <a:endParaRPr lang="en-US" dirty="0"/>
                    </a:p>
                  </a:txBody>
                  <a:tcPr marL="88441" marR="88441" anchor="ctr"/>
                </a:tc>
                <a:tc>
                  <a:txBody>
                    <a:bodyPr/>
                    <a:lstStyle/>
                    <a:p>
                      <a:pPr algn="r"/>
                      <a:r>
                        <a:rPr lang="en-US" dirty="0" smtClean="0"/>
                        <a:t>$ 450,037</a:t>
                      </a:r>
                      <a:endParaRPr lang="en-US" dirty="0"/>
                    </a:p>
                  </a:txBody>
                  <a:tcPr marL="88441" marR="88441" anchor="ctr"/>
                </a:tc>
                <a:extLst>
                  <a:ext uri="{0D108BD9-81ED-4DB2-BD59-A6C34878D82A}">
                    <a16:rowId xmlns:a16="http://schemas.microsoft.com/office/drawing/2014/main" val="10004"/>
                  </a:ext>
                </a:extLst>
              </a:tr>
              <a:tr h="370840">
                <a:tc>
                  <a:txBody>
                    <a:bodyPr/>
                    <a:lstStyle/>
                    <a:p>
                      <a:r>
                        <a:rPr lang="en-US" dirty="0" smtClean="0"/>
                        <a:t>Totals</a:t>
                      </a:r>
                      <a:endParaRPr lang="en-US" dirty="0"/>
                    </a:p>
                  </a:txBody>
                  <a:tcPr marL="88441" marR="88441"/>
                </a:tc>
                <a:tc>
                  <a:txBody>
                    <a:bodyPr/>
                    <a:lstStyle/>
                    <a:p>
                      <a:pPr algn="r"/>
                      <a:r>
                        <a:rPr lang="en-US" dirty="0" smtClean="0"/>
                        <a:t>$ 64,757,695</a:t>
                      </a:r>
                      <a:endParaRPr lang="en-US" dirty="0"/>
                    </a:p>
                  </a:txBody>
                  <a:tcPr marL="88441" marR="88441" anchor="ctr"/>
                </a:tc>
                <a:tc>
                  <a:txBody>
                    <a:bodyPr/>
                    <a:lstStyle/>
                    <a:p>
                      <a:pPr algn="r"/>
                      <a:r>
                        <a:rPr lang="en-US" dirty="0" smtClean="0"/>
                        <a:t>$ 13,275,906</a:t>
                      </a:r>
                      <a:endParaRPr lang="en-US" dirty="0"/>
                    </a:p>
                  </a:txBody>
                  <a:tcPr marL="88441" marR="88441" anchor="ctr"/>
                </a:tc>
                <a:tc>
                  <a:txBody>
                    <a:bodyPr/>
                    <a:lstStyle/>
                    <a:p>
                      <a:pPr algn="r"/>
                      <a:r>
                        <a:rPr lang="en-US" dirty="0" smtClean="0"/>
                        <a:t>$ 5,517,489 </a:t>
                      </a:r>
                      <a:endParaRPr lang="en-US" dirty="0"/>
                    </a:p>
                  </a:txBody>
                  <a:tcPr marL="88441" marR="88441"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585306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838200"/>
            <a:ext cx="6925234" cy="1332464"/>
          </a:xfrm>
        </p:spPr>
        <p:txBody>
          <a:bodyPr anchor="t" anchorCtr="0">
            <a:normAutofit/>
          </a:bodyPr>
          <a:lstStyle/>
          <a:p>
            <a:pPr algn="ctr"/>
            <a:r>
              <a:rPr lang="en-US" dirty="0" smtClean="0"/>
              <a:t>Group 3 Divisions</a:t>
            </a:r>
            <a:endParaRPr lang="en-US" dirty="0"/>
          </a:p>
        </p:txBody>
      </p:sp>
      <p:sp>
        <p:nvSpPr>
          <p:cNvPr id="3" name="Content Placeholder 2"/>
          <p:cNvSpPr>
            <a:spLocks noGrp="1"/>
          </p:cNvSpPr>
          <p:nvPr>
            <p:ph idx="1"/>
          </p:nvPr>
        </p:nvSpPr>
        <p:spPr>
          <a:xfrm>
            <a:off x="990600" y="1752600"/>
            <a:ext cx="6830209" cy="4080029"/>
          </a:xfrm>
        </p:spPr>
        <p:txBody>
          <a:bodyPr>
            <a:noAutofit/>
          </a:bodyPr>
          <a:lstStyle/>
          <a:p>
            <a:endParaRPr lang="en-US" sz="1600" b="1" dirty="0" smtClean="0"/>
          </a:p>
          <a:p>
            <a:endParaRPr lang="en-US" sz="1600" b="1" dirty="0"/>
          </a:p>
          <a:p>
            <a:r>
              <a:rPr lang="en-US" sz="2000" b="1" dirty="0" smtClean="0"/>
              <a:t>Field Audit-Sales Tax--Darlene Allen</a:t>
            </a:r>
          </a:p>
          <a:p>
            <a:pPr marL="68580" indent="0">
              <a:buNone/>
            </a:pPr>
            <a:endParaRPr lang="en-US" sz="2000" b="1" dirty="0" smtClean="0"/>
          </a:p>
          <a:p>
            <a:r>
              <a:rPr lang="en-US" sz="2000" b="1" dirty="0" smtClean="0"/>
              <a:t>Field Audit-Income Taxes--Billy Pittman</a:t>
            </a:r>
          </a:p>
          <a:p>
            <a:pPr marL="68580" indent="0">
              <a:buNone/>
            </a:pPr>
            <a:endParaRPr lang="en-US" sz="2000" b="1" dirty="0" smtClean="0"/>
          </a:p>
          <a:p>
            <a:r>
              <a:rPr lang="en-US" sz="2000" b="1" dirty="0" smtClean="0"/>
              <a:t>Field Audit-Excise Taxes--Sandra Malveaux</a:t>
            </a:r>
          </a:p>
          <a:p>
            <a:pPr marL="68580" indent="0">
              <a:buNone/>
            </a:pPr>
            <a:endParaRPr lang="en-US" sz="2000" b="1" dirty="0" smtClean="0"/>
          </a:p>
          <a:p>
            <a:r>
              <a:rPr lang="en-US" sz="2000" b="1" dirty="0" smtClean="0"/>
              <a:t>Audit Review and Appeals--Susan Oliver</a:t>
            </a:r>
          </a:p>
          <a:p>
            <a:endParaRPr lang="en-US" sz="2000" b="1" dirty="0"/>
          </a:p>
          <a:p>
            <a:pPr marL="109728" indent="0">
              <a:buNone/>
            </a:pPr>
            <a:endParaRPr lang="en-US" sz="2000" b="1" dirty="0"/>
          </a:p>
        </p:txBody>
      </p:sp>
    </p:spTree>
    <p:extLst>
      <p:ext uri="{BB962C8B-B14F-4D97-AF65-F5344CB8AC3E}">
        <p14:creationId xmlns:p14="http://schemas.microsoft.com/office/powerpoint/2010/main" val="4214427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Field Audit-Excise</a:t>
            </a:r>
            <a:br>
              <a:rPr lang="en-US" dirty="0" smtClean="0"/>
            </a:br>
            <a:r>
              <a:rPr lang="en-US" dirty="0" smtClean="0"/>
              <a:t>Audit Collections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81684305"/>
              </p:ext>
            </p:extLst>
          </p:nvPr>
        </p:nvGraphicFramePr>
        <p:xfrm>
          <a:off x="1066800" y="685800"/>
          <a:ext cx="6554788" cy="3032760"/>
        </p:xfrm>
        <a:graphic>
          <a:graphicData uri="http://schemas.openxmlformats.org/drawingml/2006/table">
            <a:tbl>
              <a:tblPr firstRow="1" bandRow="1">
                <a:tableStyleId>{5C22544A-7EE6-4342-B048-85BDC9FD1C3A}</a:tableStyleId>
              </a:tblPr>
              <a:tblGrid>
                <a:gridCol w="1638697">
                  <a:extLst>
                    <a:ext uri="{9D8B030D-6E8A-4147-A177-3AD203B41FA5}">
                      <a16:colId xmlns:a16="http://schemas.microsoft.com/office/drawing/2014/main" val="20000"/>
                    </a:ext>
                  </a:extLst>
                </a:gridCol>
                <a:gridCol w="1638697">
                  <a:extLst>
                    <a:ext uri="{9D8B030D-6E8A-4147-A177-3AD203B41FA5}">
                      <a16:colId xmlns:a16="http://schemas.microsoft.com/office/drawing/2014/main" val="20001"/>
                    </a:ext>
                  </a:extLst>
                </a:gridCol>
                <a:gridCol w="1638697">
                  <a:extLst>
                    <a:ext uri="{9D8B030D-6E8A-4147-A177-3AD203B41FA5}">
                      <a16:colId xmlns:a16="http://schemas.microsoft.com/office/drawing/2014/main" val="20002"/>
                    </a:ext>
                  </a:extLst>
                </a:gridCol>
                <a:gridCol w="1638697">
                  <a:extLst>
                    <a:ext uri="{9D8B030D-6E8A-4147-A177-3AD203B41FA5}">
                      <a16:colId xmlns:a16="http://schemas.microsoft.com/office/drawing/2014/main" val="20003"/>
                    </a:ext>
                  </a:extLst>
                </a:gridCol>
              </a:tblGrid>
              <a:tr h="370840">
                <a:tc>
                  <a:txBody>
                    <a:bodyPr/>
                    <a:lstStyle/>
                    <a:p>
                      <a:r>
                        <a:rPr lang="en-US" dirty="0" smtClean="0"/>
                        <a:t>Tax Type</a:t>
                      </a:r>
                      <a:endParaRPr lang="en-US" dirty="0"/>
                    </a:p>
                  </a:txBody>
                  <a:tcPr marL="88441" marR="88441"/>
                </a:tc>
                <a:tc>
                  <a:txBody>
                    <a:bodyPr/>
                    <a:lstStyle/>
                    <a:p>
                      <a:r>
                        <a:rPr lang="en-US" dirty="0" smtClean="0"/>
                        <a:t>FYE 6/30/17</a:t>
                      </a:r>
                      <a:endParaRPr lang="en-US" dirty="0"/>
                    </a:p>
                  </a:txBody>
                  <a:tcPr marL="88441" marR="88441"/>
                </a:tc>
                <a:tc>
                  <a:txBody>
                    <a:bodyPr/>
                    <a:lstStyle/>
                    <a:p>
                      <a:r>
                        <a:rPr lang="en-US" dirty="0" smtClean="0"/>
                        <a:t>FYE 6/30/18</a:t>
                      </a:r>
                      <a:endParaRPr lang="en-US" dirty="0"/>
                    </a:p>
                  </a:txBody>
                  <a:tcPr marL="88441" marR="88441"/>
                </a:tc>
                <a:tc>
                  <a:txBody>
                    <a:bodyPr/>
                    <a:lstStyle/>
                    <a:p>
                      <a:pPr algn="ctr"/>
                      <a:r>
                        <a:rPr lang="en-US" dirty="0" smtClean="0"/>
                        <a:t>08/31/18</a:t>
                      </a:r>
                      <a:endParaRPr lang="en-US" dirty="0"/>
                    </a:p>
                  </a:txBody>
                  <a:tcPr marL="88441" marR="88441"/>
                </a:tc>
                <a:extLst>
                  <a:ext uri="{0D108BD9-81ED-4DB2-BD59-A6C34878D82A}">
                    <a16:rowId xmlns:a16="http://schemas.microsoft.com/office/drawing/2014/main" val="10000"/>
                  </a:ext>
                </a:extLst>
              </a:tr>
              <a:tr h="370840">
                <a:tc>
                  <a:txBody>
                    <a:bodyPr/>
                    <a:lstStyle/>
                    <a:p>
                      <a:r>
                        <a:rPr lang="en-US" dirty="0" smtClean="0"/>
                        <a:t>Severance-Oil</a:t>
                      </a:r>
                      <a:endParaRPr lang="en-US" dirty="0"/>
                    </a:p>
                  </a:txBody>
                  <a:tcPr marL="88441" marR="88441"/>
                </a:tc>
                <a:tc>
                  <a:txBody>
                    <a:bodyPr/>
                    <a:lstStyle/>
                    <a:p>
                      <a:pPr algn="r"/>
                      <a:r>
                        <a:rPr lang="en-US" dirty="0" smtClean="0"/>
                        <a:t>$ 2,479,501</a:t>
                      </a:r>
                      <a:endParaRPr lang="en-US" dirty="0"/>
                    </a:p>
                  </a:txBody>
                  <a:tcPr marL="88441" marR="88441" anchor="ctr"/>
                </a:tc>
                <a:tc>
                  <a:txBody>
                    <a:bodyPr/>
                    <a:lstStyle/>
                    <a:p>
                      <a:pPr algn="r"/>
                      <a:r>
                        <a:rPr lang="en-US" dirty="0" smtClean="0"/>
                        <a:t>$1,531,028</a:t>
                      </a:r>
                      <a:endParaRPr lang="en-US" dirty="0"/>
                    </a:p>
                  </a:txBody>
                  <a:tcPr marL="88441" marR="88441" anchor="ctr"/>
                </a:tc>
                <a:tc>
                  <a:txBody>
                    <a:bodyPr/>
                    <a:lstStyle/>
                    <a:p>
                      <a:pPr algn="r"/>
                      <a:r>
                        <a:rPr lang="en-US" dirty="0" smtClean="0"/>
                        <a:t>$ 1,266,709  </a:t>
                      </a:r>
                      <a:endParaRPr lang="en-US" dirty="0"/>
                    </a:p>
                  </a:txBody>
                  <a:tcPr marL="88441" marR="88441" anchor="ctr"/>
                </a:tc>
                <a:extLst>
                  <a:ext uri="{0D108BD9-81ED-4DB2-BD59-A6C34878D82A}">
                    <a16:rowId xmlns:a16="http://schemas.microsoft.com/office/drawing/2014/main" val="10001"/>
                  </a:ext>
                </a:extLst>
              </a:tr>
              <a:tr h="370840">
                <a:tc>
                  <a:txBody>
                    <a:bodyPr/>
                    <a:lstStyle/>
                    <a:p>
                      <a:r>
                        <a:rPr lang="en-US" dirty="0" smtClean="0"/>
                        <a:t>Severance-Gas</a:t>
                      </a:r>
                      <a:endParaRPr lang="en-US" dirty="0"/>
                    </a:p>
                  </a:txBody>
                  <a:tcPr marL="88441" marR="88441"/>
                </a:tc>
                <a:tc>
                  <a:txBody>
                    <a:bodyPr/>
                    <a:lstStyle/>
                    <a:p>
                      <a:pPr algn="r"/>
                      <a:r>
                        <a:rPr lang="en-US" dirty="0" smtClean="0"/>
                        <a:t>$ 2,983,536</a:t>
                      </a:r>
                      <a:endParaRPr lang="en-US" dirty="0"/>
                    </a:p>
                  </a:txBody>
                  <a:tcPr marL="88441" marR="88441" anchor="ctr"/>
                </a:tc>
                <a:tc>
                  <a:txBody>
                    <a:bodyPr/>
                    <a:lstStyle/>
                    <a:p>
                      <a:pPr algn="r"/>
                      <a:r>
                        <a:rPr lang="en-US" dirty="0" smtClean="0"/>
                        <a:t>$1,793,145</a:t>
                      </a:r>
                      <a:endParaRPr lang="en-US" dirty="0"/>
                    </a:p>
                  </a:txBody>
                  <a:tcPr marL="88441" marR="88441" anchor="ctr"/>
                </a:tc>
                <a:tc>
                  <a:txBody>
                    <a:bodyPr/>
                    <a:lstStyle/>
                    <a:p>
                      <a:pPr algn="r"/>
                      <a:r>
                        <a:rPr lang="en-US" dirty="0" smtClean="0"/>
                        <a:t>$ 1,544,247</a:t>
                      </a:r>
                      <a:endParaRPr lang="en-US" dirty="0"/>
                    </a:p>
                  </a:txBody>
                  <a:tcPr marL="88441" marR="88441" anchor="ctr"/>
                </a:tc>
                <a:extLst>
                  <a:ext uri="{0D108BD9-81ED-4DB2-BD59-A6C34878D82A}">
                    <a16:rowId xmlns:a16="http://schemas.microsoft.com/office/drawing/2014/main" val="10002"/>
                  </a:ext>
                </a:extLst>
              </a:tr>
              <a:tr h="370840">
                <a:tc>
                  <a:txBody>
                    <a:bodyPr/>
                    <a:lstStyle/>
                    <a:p>
                      <a:r>
                        <a:rPr lang="en-US" dirty="0" smtClean="0"/>
                        <a:t>IFTA</a:t>
                      </a:r>
                      <a:endParaRPr lang="en-US" dirty="0"/>
                    </a:p>
                  </a:txBody>
                  <a:tcPr marL="88441" marR="88441"/>
                </a:tc>
                <a:tc>
                  <a:txBody>
                    <a:bodyPr/>
                    <a:lstStyle/>
                    <a:p>
                      <a:pPr algn="r"/>
                      <a:r>
                        <a:rPr lang="en-US" dirty="0" smtClean="0"/>
                        <a:t>$ 71,170</a:t>
                      </a:r>
                      <a:endParaRPr lang="en-US" dirty="0"/>
                    </a:p>
                  </a:txBody>
                  <a:tcPr marL="88441" marR="88441" anchor="ctr"/>
                </a:tc>
                <a:tc>
                  <a:txBody>
                    <a:bodyPr/>
                    <a:lstStyle/>
                    <a:p>
                      <a:pPr algn="r"/>
                      <a:r>
                        <a:rPr lang="en-US" dirty="0" smtClean="0"/>
                        <a:t>$ 27,298</a:t>
                      </a:r>
                      <a:endParaRPr lang="en-US" dirty="0"/>
                    </a:p>
                  </a:txBody>
                  <a:tcPr marL="88441" marR="88441" anchor="ctr"/>
                </a:tc>
                <a:tc>
                  <a:txBody>
                    <a:bodyPr/>
                    <a:lstStyle/>
                    <a:p>
                      <a:pPr algn="r"/>
                      <a:r>
                        <a:rPr lang="en-US" dirty="0" smtClean="0"/>
                        <a:t>$ 16,057 </a:t>
                      </a:r>
                      <a:endParaRPr lang="en-US" dirty="0"/>
                    </a:p>
                  </a:txBody>
                  <a:tcPr marL="88441" marR="88441" anchor="ctr"/>
                </a:tc>
                <a:extLst>
                  <a:ext uri="{0D108BD9-81ED-4DB2-BD59-A6C34878D82A}">
                    <a16:rowId xmlns:a16="http://schemas.microsoft.com/office/drawing/2014/main" val="10003"/>
                  </a:ext>
                </a:extLst>
              </a:tr>
              <a:tr h="370840">
                <a:tc>
                  <a:txBody>
                    <a:bodyPr/>
                    <a:lstStyle/>
                    <a:p>
                      <a:r>
                        <a:rPr lang="en-US" dirty="0" smtClean="0"/>
                        <a:t>All Other Excise Taxes</a:t>
                      </a:r>
                      <a:endParaRPr lang="en-US" dirty="0"/>
                    </a:p>
                  </a:txBody>
                  <a:tcPr marL="88441" marR="88441"/>
                </a:tc>
                <a:tc>
                  <a:txBody>
                    <a:bodyPr/>
                    <a:lstStyle/>
                    <a:p>
                      <a:pPr algn="r"/>
                      <a:r>
                        <a:rPr lang="en-US" dirty="0" smtClean="0"/>
                        <a:t>$ 212,293</a:t>
                      </a:r>
                      <a:endParaRPr lang="en-US" dirty="0"/>
                    </a:p>
                  </a:txBody>
                  <a:tcPr marL="88441" marR="88441" anchor="ctr"/>
                </a:tc>
                <a:tc>
                  <a:txBody>
                    <a:bodyPr/>
                    <a:lstStyle/>
                    <a:p>
                      <a:pPr algn="r"/>
                      <a:r>
                        <a:rPr lang="en-US" dirty="0" smtClean="0"/>
                        <a:t>$921,950</a:t>
                      </a:r>
                      <a:endParaRPr lang="en-US" dirty="0"/>
                    </a:p>
                  </a:txBody>
                  <a:tcPr marL="88441" marR="88441" anchor="ctr"/>
                </a:tc>
                <a:tc>
                  <a:txBody>
                    <a:bodyPr/>
                    <a:lstStyle/>
                    <a:p>
                      <a:pPr algn="r"/>
                      <a:r>
                        <a:rPr lang="en-US" dirty="0" smtClean="0"/>
                        <a:t>$ 819,055 </a:t>
                      </a:r>
                      <a:endParaRPr lang="en-US" dirty="0"/>
                    </a:p>
                  </a:txBody>
                  <a:tcPr marL="88441" marR="88441" anchor="ctr"/>
                </a:tc>
                <a:extLst>
                  <a:ext uri="{0D108BD9-81ED-4DB2-BD59-A6C34878D82A}">
                    <a16:rowId xmlns:a16="http://schemas.microsoft.com/office/drawing/2014/main" val="10004"/>
                  </a:ext>
                </a:extLst>
              </a:tr>
              <a:tr h="370840">
                <a:tc>
                  <a:txBody>
                    <a:bodyPr/>
                    <a:lstStyle/>
                    <a:p>
                      <a:r>
                        <a:rPr lang="en-US" dirty="0" smtClean="0"/>
                        <a:t>Totals</a:t>
                      </a:r>
                      <a:endParaRPr lang="en-US" dirty="0"/>
                    </a:p>
                  </a:txBody>
                  <a:tcPr marL="88441" marR="88441"/>
                </a:tc>
                <a:tc>
                  <a:txBody>
                    <a:bodyPr/>
                    <a:lstStyle/>
                    <a:p>
                      <a:pPr algn="r"/>
                      <a:r>
                        <a:rPr lang="en-US" dirty="0" smtClean="0"/>
                        <a:t>$ 5,746,500</a:t>
                      </a:r>
                      <a:endParaRPr lang="en-US" dirty="0"/>
                    </a:p>
                  </a:txBody>
                  <a:tcPr marL="88441" marR="88441" anchor="ctr"/>
                </a:tc>
                <a:tc>
                  <a:txBody>
                    <a:bodyPr/>
                    <a:lstStyle/>
                    <a:p>
                      <a:pPr algn="r"/>
                      <a:r>
                        <a:rPr lang="en-US" dirty="0" smtClean="0"/>
                        <a:t>$ 4,273,421</a:t>
                      </a:r>
                      <a:endParaRPr lang="en-US" dirty="0"/>
                    </a:p>
                  </a:txBody>
                  <a:tcPr marL="88441" marR="88441" anchor="ctr"/>
                </a:tc>
                <a:tc>
                  <a:txBody>
                    <a:bodyPr/>
                    <a:lstStyle/>
                    <a:p>
                      <a:pPr algn="r"/>
                      <a:r>
                        <a:rPr lang="en-US" dirty="0" smtClean="0"/>
                        <a:t>$ 3,646,068  </a:t>
                      </a:r>
                      <a:endParaRPr lang="en-US" dirty="0"/>
                    </a:p>
                  </a:txBody>
                  <a:tcPr marL="88441" marR="88441"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6210616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Field Audit-Excise</a:t>
            </a:r>
          </a:p>
        </p:txBody>
      </p:sp>
      <p:sp>
        <p:nvSpPr>
          <p:cNvPr id="3" name="Content Placeholder 2"/>
          <p:cNvSpPr>
            <a:spLocks noGrp="1"/>
          </p:cNvSpPr>
          <p:nvPr>
            <p:ph idx="1"/>
          </p:nvPr>
        </p:nvSpPr>
        <p:spPr/>
        <p:txBody>
          <a:bodyPr>
            <a:normAutofit/>
          </a:bodyPr>
          <a:lstStyle/>
          <a:p>
            <a:pPr marL="68580" indent="0">
              <a:buNone/>
            </a:pPr>
            <a:r>
              <a:rPr lang="en-US" b="1" u="sng" dirty="0" smtClean="0"/>
              <a:t>Severance Oil Tax Audit Issues</a:t>
            </a:r>
            <a:r>
              <a:rPr lang="en-US" b="1" dirty="0" smtClean="0"/>
              <a:t>:</a:t>
            </a:r>
          </a:p>
          <a:p>
            <a:pPr marL="68580" indent="0">
              <a:buNone/>
            </a:pPr>
            <a:endParaRPr lang="en-US" dirty="0" smtClean="0"/>
          </a:p>
          <a:p>
            <a:r>
              <a:rPr lang="en-US" b="1" dirty="0" smtClean="0"/>
              <a:t>Taxpayers incorrectly calculating value</a:t>
            </a:r>
          </a:p>
          <a:p>
            <a:r>
              <a:rPr lang="en-US" b="1" dirty="0" smtClean="0"/>
              <a:t>Unsupported contract deductions on oil purchase contracts</a:t>
            </a:r>
          </a:p>
          <a:p>
            <a:r>
              <a:rPr lang="en-US" b="1" dirty="0" smtClean="0"/>
              <a:t>Disallowed reduced tax rate for stripper and/or incapable wells</a:t>
            </a:r>
          </a:p>
          <a:p>
            <a:r>
              <a:rPr lang="en-US" b="1" dirty="0" smtClean="0"/>
              <a:t>Updating statutes</a:t>
            </a:r>
            <a:endParaRPr lang="en-US" b="1" dirty="0"/>
          </a:p>
        </p:txBody>
      </p:sp>
    </p:spTree>
    <p:extLst>
      <p:ext uri="{BB962C8B-B14F-4D97-AF65-F5344CB8AC3E}">
        <p14:creationId xmlns:p14="http://schemas.microsoft.com/office/powerpoint/2010/main" val="12339185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Field Audit-Excise</a:t>
            </a:r>
          </a:p>
        </p:txBody>
      </p:sp>
      <p:sp>
        <p:nvSpPr>
          <p:cNvPr id="3" name="Content Placeholder 2"/>
          <p:cNvSpPr>
            <a:spLocks noGrp="1"/>
          </p:cNvSpPr>
          <p:nvPr>
            <p:ph idx="1"/>
          </p:nvPr>
        </p:nvSpPr>
        <p:spPr/>
        <p:txBody>
          <a:bodyPr/>
          <a:lstStyle/>
          <a:p>
            <a:pPr marL="68580" indent="0">
              <a:buNone/>
            </a:pPr>
            <a:r>
              <a:rPr lang="en-US" b="1" u="sng" dirty="0"/>
              <a:t>Severance </a:t>
            </a:r>
            <a:r>
              <a:rPr lang="en-US" b="1" u="sng" dirty="0" smtClean="0"/>
              <a:t>Gas </a:t>
            </a:r>
            <a:r>
              <a:rPr lang="en-US" b="1" u="sng" dirty="0"/>
              <a:t>Tax Audit Issues</a:t>
            </a:r>
            <a:r>
              <a:rPr lang="en-US" b="1" dirty="0"/>
              <a:t>:</a:t>
            </a:r>
          </a:p>
          <a:p>
            <a:pPr marL="68580" indent="0">
              <a:buNone/>
            </a:pPr>
            <a:endParaRPr lang="en-US" dirty="0"/>
          </a:p>
          <a:p>
            <a:r>
              <a:rPr lang="en-US" b="1" dirty="0" smtClean="0"/>
              <a:t>Disallowed reduced tax rate for incapable wells OSR Oil &amp; OSR Gas (Oil Site Restoration)</a:t>
            </a:r>
            <a:endParaRPr lang="en-US" b="1" dirty="0"/>
          </a:p>
          <a:p>
            <a:r>
              <a:rPr lang="en-US" b="1" dirty="0" smtClean="0"/>
              <a:t>Under-reported volumes</a:t>
            </a:r>
            <a:endParaRPr lang="en-US" b="1" dirty="0"/>
          </a:p>
          <a:p>
            <a:pPr marL="0" indent="0">
              <a:buNone/>
            </a:pPr>
            <a:endParaRPr lang="en-US" b="1" dirty="0"/>
          </a:p>
          <a:p>
            <a:endParaRPr lang="en-US" dirty="0"/>
          </a:p>
        </p:txBody>
      </p:sp>
    </p:spTree>
    <p:extLst>
      <p:ext uri="{BB962C8B-B14F-4D97-AF65-F5344CB8AC3E}">
        <p14:creationId xmlns:p14="http://schemas.microsoft.com/office/powerpoint/2010/main" val="11206341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t>Field Audit-Excise</a:t>
            </a:r>
          </a:p>
        </p:txBody>
      </p:sp>
      <p:sp>
        <p:nvSpPr>
          <p:cNvPr id="2" name="Content Placeholder 1"/>
          <p:cNvSpPr>
            <a:spLocks noGrp="1"/>
          </p:cNvSpPr>
          <p:nvPr>
            <p:ph idx="1"/>
          </p:nvPr>
        </p:nvSpPr>
        <p:spPr>
          <a:xfrm>
            <a:off x="533400" y="533400"/>
            <a:ext cx="6554867" cy="4267200"/>
          </a:xfrm>
        </p:spPr>
        <p:txBody>
          <a:bodyPr>
            <a:normAutofit fontScale="40000" lnSpcReduction="20000"/>
          </a:bodyPr>
          <a:lstStyle/>
          <a:p>
            <a:pPr marL="109728" indent="0">
              <a:buNone/>
            </a:pPr>
            <a:r>
              <a:rPr lang="en-US" sz="4200" b="1" u="sng" dirty="0" smtClean="0"/>
              <a:t>Severance Timber Audit Issues</a:t>
            </a:r>
            <a:r>
              <a:rPr lang="en-US" sz="4200" b="1" dirty="0" smtClean="0"/>
              <a:t>:</a:t>
            </a:r>
          </a:p>
          <a:p>
            <a:pPr marL="109728" indent="0">
              <a:buNone/>
            </a:pPr>
            <a:endParaRPr lang="en-US" sz="4200" b="1" dirty="0" smtClean="0"/>
          </a:p>
          <a:p>
            <a:pPr marL="452628" indent="-342900"/>
            <a:r>
              <a:rPr lang="en-US" sz="4200" b="1" dirty="0" smtClean="0"/>
              <a:t>Under-reported tons severed</a:t>
            </a:r>
          </a:p>
          <a:p>
            <a:pPr marL="109728" indent="0">
              <a:buNone/>
            </a:pPr>
            <a:endParaRPr lang="en-US" sz="4200" b="1" dirty="0"/>
          </a:p>
          <a:p>
            <a:pPr marL="109728" indent="0">
              <a:buNone/>
            </a:pPr>
            <a:r>
              <a:rPr lang="en-US" sz="4200" b="1" u="sng" dirty="0" smtClean="0"/>
              <a:t>Tobacco Tax Audit Issues</a:t>
            </a:r>
            <a:r>
              <a:rPr lang="en-US" sz="4200" b="1" dirty="0" smtClean="0"/>
              <a:t>:</a:t>
            </a:r>
          </a:p>
          <a:p>
            <a:pPr marL="109728" indent="0">
              <a:buNone/>
            </a:pPr>
            <a:endParaRPr lang="en-US" sz="4200" b="1" dirty="0"/>
          </a:p>
          <a:p>
            <a:pPr marL="566928" indent="-457200"/>
            <a:r>
              <a:rPr lang="en-US" sz="4200" b="1" dirty="0" smtClean="0"/>
              <a:t>Misreporting 20% tax rate cigars as 8% tax rate cigars</a:t>
            </a:r>
          </a:p>
          <a:p>
            <a:pPr marL="566928" indent="-457200"/>
            <a:endParaRPr lang="en-US" sz="4200" b="1" dirty="0" smtClean="0"/>
          </a:p>
          <a:p>
            <a:pPr marL="566928" indent="-457200"/>
            <a:r>
              <a:rPr lang="en-US" sz="4200" b="1" dirty="0" smtClean="0"/>
              <a:t>Taxpayers fail to include discounts on credit memos</a:t>
            </a:r>
          </a:p>
          <a:p>
            <a:pPr marL="566928" indent="-457200"/>
            <a:endParaRPr lang="en-US" sz="4200" b="1" dirty="0" smtClean="0"/>
          </a:p>
          <a:p>
            <a:pPr marL="566928" indent="-457200"/>
            <a:r>
              <a:rPr lang="en-US" sz="4200" b="1" dirty="0" smtClean="0"/>
              <a:t>Under-reported tobacco purchases</a:t>
            </a:r>
          </a:p>
          <a:p>
            <a:pPr marL="109728" indent="0">
              <a:buNone/>
            </a:pPr>
            <a:r>
              <a:rPr lang="en-US" b="1" dirty="0" smtClean="0"/>
              <a:t> </a:t>
            </a:r>
            <a:endParaRPr lang="en-US" b="1" dirty="0"/>
          </a:p>
        </p:txBody>
      </p:sp>
    </p:spTree>
    <p:extLst>
      <p:ext uri="{BB962C8B-B14F-4D97-AF65-F5344CB8AC3E}">
        <p14:creationId xmlns:p14="http://schemas.microsoft.com/office/powerpoint/2010/main" val="27321849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t>Field Audit-Excise</a:t>
            </a:r>
          </a:p>
        </p:txBody>
      </p:sp>
      <p:sp>
        <p:nvSpPr>
          <p:cNvPr id="2" name="Content Placeholder 1"/>
          <p:cNvSpPr>
            <a:spLocks noGrp="1"/>
          </p:cNvSpPr>
          <p:nvPr>
            <p:ph idx="1"/>
          </p:nvPr>
        </p:nvSpPr>
        <p:spPr/>
        <p:txBody>
          <a:bodyPr>
            <a:normAutofit lnSpcReduction="10000"/>
          </a:bodyPr>
          <a:lstStyle/>
          <a:p>
            <a:endParaRPr lang="en-US" dirty="0" smtClean="0"/>
          </a:p>
          <a:p>
            <a:pPr marL="109728" indent="0">
              <a:buNone/>
            </a:pPr>
            <a:r>
              <a:rPr lang="en-US" b="1" u="sng" dirty="0" smtClean="0"/>
              <a:t>Alcohol Tax  and Beer Tax Audit Issues:</a:t>
            </a:r>
          </a:p>
          <a:p>
            <a:pPr marL="109728" indent="0">
              <a:buNone/>
            </a:pPr>
            <a:endParaRPr lang="en-US" b="1" u="sng" dirty="0"/>
          </a:p>
          <a:p>
            <a:pPr marL="109728" indent="0">
              <a:buNone/>
            </a:pPr>
            <a:r>
              <a:rPr lang="en-US" b="1" dirty="0" smtClean="0"/>
              <a:t>Under-reported purchases</a:t>
            </a:r>
          </a:p>
          <a:p>
            <a:pPr marL="109728" indent="0">
              <a:buNone/>
            </a:pPr>
            <a:endParaRPr lang="en-US" b="1" dirty="0"/>
          </a:p>
          <a:p>
            <a:pPr marL="109728" indent="0">
              <a:buNone/>
            </a:pPr>
            <a:r>
              <a:rPr lang="en-US" b="1" u="sng" dirty="0" smtClean="0"/>
              <a:t>Inspection &amp; Supervision Fee Audit Issues</a:t>
            </a:r>
          </a:p>
          <a:p>
            <a:pPr marL="109728" indent="0">
              <a:buNone/>
            </a:pPr>
            <a:endParaRPr lang="en-US" b="1" dirty="0" smtClean="0"/>
          </a:p>
          <a:p>
            <a:pPr marL="109728" indent="0">
              <a:buNone/>
            </a:pPr>
            <a:r>
              <a:rPr lang="en-US" b="1" dirty="0" smtClean="0"/>
              <a:t>Taxpayers not including intrastate gross receipts for sales in which FERC tariff applied. </a:t>
            </a:r>
            <a:endParaRPr lang="en-US" b="1" dirty="0"/>
          </a:p>
        </p:txBody>
      </p:sp>
    </p:spTree>
    <p:extLst>
      <p:ext uri="{BB962C8B-B14F-4D97-AF65-F5344CB8AC3E}">
        <p14:creationId xmlns:p14="http://schemas.microsoft.com/office/powerpoint/2010/main" val="20990374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Cooperative Agreements with Parishes</a:t>
            </a:r>
            <a:endParaRPr lang="en-US" dirty="0"/>
          </a:p>
        </p:txBody>
      </p:sp>
      <p:sp>
        <p:nvSpPr>
          <p:cNvPr id="3" name="Content Placeholder 2"/>
          <p:cNvSpPr>
            <a:spLocks noGrp="1"/>
          </p:cNvSpPr>
          <p:nvPr>
            <p:ph idx="1"/>
          </p:nvPr>
        </p:nvSpPr>
        <p:spPr/>
        <p:txBody>
          <a:bodyPr>
            <a:normAutofit/>
          </a:bodyPr>
          <a:lstStyle/>
          <a:p>
            <a:pPr marL="68580" indent="0">
              <a:buNone/>
            </a:pPr>
            <a:r>
              <a:rPr lang="en-US" b="1" dirty="0" smtClean="0"/>
              <a:t>The purpose of these agreements between the Parish Tax Administrators and the Louisiana Department of Revenue is to increase audit coverage and free up state audit resources to conduct regional and multi-state audits.</a:t>
            </a:r>
          </a:p>
          <a:p>
            <a:pPr marL="68580" indent="0">
              <a:buNone/>
            </a:pPr>
            <a:endParaRPr lang="en-US" b="1" dirty="0"/>
          </a:p>
          <a:p>
            <a:pPr marL="68580" indent="0">
              <a:buNone/>
            </a:pPr>
            <a:r>
              <a:rPr lang="en-US" b="1" dirty="0" smtClean="0"/>
              <a:t>Currently these agreements cover only sales/use tax audits.</a:t>
            </a:r>
          </a:p>
          <a:p>
            <a:pPr marL="68580" indent="0">
              <a:buNone/>
            </a:pPr>
            <a:endParaRPr lang="en-US" dirty="0"/>
          </a:p>
          <a:p>
            <a:pPr marL="68580" indent="0">
              <a:buNone/>
            </a:pPr>
            <a:endParaRPr lang="en-US" dirty="0" smtClean="0"/>
          </a:p>
        </p:txBody>
      </p:sp>
    </p:spTree>
    <p:extLst>
      <p:ext uri="{BB962C8B-B14F-4D97-AF65-F5344CB8AC3E}">
        <p14:creationId xmlns:p14="http://schemas.microsoft.com/office/powerpoint/2010/main" val="27432716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Agreements </a:t>
            </a:r>
            <a:r>
              <a:rPr lang="en-US" dirty="0"/>
              <a:t>with Parishes</a:t>
            </a:r>
          </a:p>
        </p:txBody>
      </p:sp>
      <p:sp>
        <p:nvSpPr>
          <p:cNvPr id="3" name="Content Placeholder 2"/>
          <p:cNvSpPr>
            <a:spLocks noGrp="1"/>
          </p:cNvSpPr>
          <p:nvPr>
            <p:ph idx="1"/>
          </p:nvPr>
        </p:nvSpPr>
        <p:spPr/>
        <p:txBody>
          <a:bodyPr>
            <a:normAutofit fontScale="62500" lnSpcReduction="20000"/>
          </a:bodyPr>
          <a:lstStyle/>
          <a:p>
            <a:pPr marL="68580" indent="0">
              <a:buNone/>
            </a:pPr>
            <a:r>
              <a:rPr lang="en-US" sz="2600" b="1" dirty="0" smtClean="0"/>
              <a:t>Executed Agreements:</a:t>
            </a:r>
          </a:p>
          <a:p>
            <a:pPr marL="68580" indent="0">
              <a:buNone/>
            </a:pPr>
            <a:endParaRPr lang="en-US" sz="2600" b="1" dirty="0"/>
          </a:p>
          <a:p>
            <a:pPr marL="68580" indent="0">
              <a:buNone/>
            </a:pPr>
            <a:r>
              <a:rPr lang="en-US" sz="2600" b="1" dirty="0" smtClean="0"/>
              <a:t>East Baton Rouge Parish</a:t>
            </a:r>
          </a:p>
          <a:p>
            <a:pPr marL="68580" indent="0">
              <a:buNone/>
            </a:pPr>
            <a:r>
              <a:rPr lang="en-US" sz="2600" b="1" dirty="0" smtClean="0"/>
              <a:t>Evangeline Parish</a:t>
            </a:r>
          </a:p>
          <a:p>
            <a:pPr marL="68580" indent="0">
              <a:buNone/>
            </a:pPr>
            <a:r>
              <a:rPr lang="en-US" sz="2600" b="1" dirty="0" smtClean="0"/>
              <a:t>Jefferson Davis Parish</a:t>
            </a:r>
          </a:p>
          <a:p>
            <a:pPr marL="68580" indent="0">
              <a:buNone/>
            </a:pPr>
            <a:r>
              <a:rPr lang="en-US" sz="2600" b="1" dirty="0" smtClean="0"/>
              <a:t>Rapides Parish</a:t>
            </a:r>
          </a:p>
          <a:p>
            <a:pPr marL="68580" indent="0">
              <a:buNone/>
            </a:pPr>
            <a:r>
              <a:rPr lang="en-US" sz="2600" b="1" dirty="0" smtClean="0"/>
              <a:t>St. Mary Parish</a:t>
            </a:r>
          </a:p>
          <a:p>
            <a:pPr marL="68580" indent="0">
              <a:buNone/>
            </a:pPr>
            <a:r>
              <a:rPr lang="en-US" sz="2600" b="1" dirty="0" smtClean="0"/>
              <a:t>St. Charles Parish</a:t>
            </a:r>
          </a:p>
          <a:p>
            <a:pPr marL="68580" indent="0">
              <a:buNone/>
            </a:pPr>
            <a:r>
              <a:rPr lang="en-US" sz="2600" b="1" dirty="0" smtClean="0"/>
              <a:t>Caddo Parish</a:t>
            </a:r>
          </a:p>
          <a:p>
            <a:pPr marL="68580" indent="0">
              <a:buNone/>
            </a:pPr>
            <a:r>
              <a:rPr lang="en-US" sz="2600" b="1" dirty="0" smtClean="0"/>
              <a:t>Bossier Parish</a:t>
            </a:r>
          </a:p>
          <a:p>
            <a:pPr marL="68580" indent="0">
              <a:buNone/>
            </a:pPr>
            <a:endParaRPr lang="en-US" b="1" dirty="0"/>
          </a:p>
          <a:p>
            <a:pPr marL="68580" indent="0">
              <a:buNone/>
            </a:pPr>
            <a:r>
              <a:rPr lang="en-US" b="1" dirty="0" smtClean="0"/>
              <a:t> </a:t>
            </a:r>
            <a:endParaRPr lang="en-US" dirty="0"/>
          </a:p>
        </p:txBody>
      </p:sp>
    </p:spTree>
    <p:extLst>
      <p:ext uri="{BB962C8B-B14F-4D97-AF65-F5344CB8AC3E}">
        <p14:creationId xmlns:p14="http://schemas.microsoft.com/office/powerpoint/2010/main" val="371774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Multistate Tax Commission</a:t>
            </a:r>
            <a:endParaRPr lang="en-US" dirty="0"/>
          </a:p>
        </p:txBody>
      </p:sp>
      <p:sp>
        <p:nvSpPr>
          <p:cNvPr id="2" name="Content Placeholder 1"/>
          <p:cNvSpPr>
            <a:spLocks noGrp="1"/>
          </p:cNvSpPr>
          <p:nvPr>
            <p:ph idx="1"/>
          </p:nvPr>
        </p:nvSpPr>
        <p:spPr/>
        <p:txBody>
          <a:bodyPr/>
          <a:lstStyle/>
          <a:p>
            <a:endParaRPr lang="en-US" dirty="0" smtClean="0"/>
          </a:p>
          <a:p>
            <a:r>
              <a:rPr lang="en-US" b="1" u="sng" dirty="0" smtClean="0"/>
              <a:t>Sales Tax Audit Program</a:t>
            </a:r>
            <a:r>
              <a:rPr lang="en-US" b="1" dirty="0" smtClean="0"/>
              <a:t>-The Department continues its participation in this program.</a:t>
            </a:r>
          </a:p>
          <a:p>
            <a:endParaRPr lang="en-US" b="1" dirty="0"/>
          </a:p>
          <a:p>
            <a:endParaRPr lang="en-US" b="1" dirty="0" smtClean="0"/>
          </a:p>
          <a:p>
            <a:r>
              <a:rPr lang="en-US" b="1" u="sng" dirty="0" smtClean="0"/>
              <a:t>Corporate Income/Franchise Tax Audit Program</a:t>
            </a:r>
            <a:r>
              <a:rPr lang="en-US" b="1" dirty="0" smtClean="0"/>
              <a:t>-The Department has recently begun participation in this program.</a:t>
            </a:r>
            <a:endParaRPr lang="en-US" b="1" dirty="0"/>
          </a:p>
        </p:txBody>
      </p:sp>
    </p:spTree>
    <p:extLst>
      <p:ext uri="{BB962C8B-B14F-4D97-AF65-F5344CB8AC3E}">
        <p14:creationId xmlns:p14="http://schemas.microsoft.com/office/powerpoint/2010/main" val="21068406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Field Audit Program</a:t>
            </a:r>
            <a:endParaRPr lang="en-US" dirty="0"/>
          </a:p>
        </p:txBody>
      </p:sp>
      <p:sp>
        <p:nvSpPr>
          <p:cNvPr id="3" name="Content Placeholder 2"/>
          <p:cNvSpPr>
            <a:spLocks noGrp="1"/>
          </p:cNvSpPr>
          <p:nvPr>
            <p:ph idx="1"/>
          </p:nvPr>
        </p:nvSpPr>
        <p:spPr/>
        <p:txBody>
          <a:bodyPr>
            <a:normAutofit fontScale="92500" lnSpcReduction="20000"/>
          </a:bodyPr>
          <a:lstStyle/>
          <a:p>
            <a:pPr marL="0" indent="0" algn="ctr">
              <a:buNone/>
            </a:pPr>
            <a:r>
              <a:rPr lang="en-US" b="1" dirty="0" smtClean="0"/>
              <a:t>Field Offices</a:t>
            </a:r>
          </a:p>
          <a:p>
            <a:pPr marL="0" indent="0">
              <a:buNone/>
            </a:pPr>
            <a:r>
              <a:rPr lang="en-US" b="1" dirty="0" smtClean="0"/>
              <a:t>Future Field Offices:</a:t>
            </a:r>
          </a:p>
          <a:p>
            <a:pPr marL="0" indent="0">
              <a:buNone/>
            </a:pPr>
            <a:endParaRPr lang="en-US" b="1" dirty="0" smtClean="0"/>
          </a:p>
          <a:p>
            <a:pPr marL="0" indent="0">
              <a:buNone/>
            </a:pPr>
            <a:r>
              <a:rPr lang="en-US" b="1" dirty="0" smtClean="0"/>
              <a:t>Baton Rouge (HQ)</a:t>
            </a:r>
          </a:p>
          <a:p>
            <a:pPr marL="0" indent="0">
              <a:buNone/>
            </a:pPr>
            <a:r>
              <a:rPr lang="en-US" b="1" dirty="0" smtClean="0"/>
              <a:t>New Orleans (Field Audit/Business Enforcement)</a:t>
            </a:r>
          </a:p>
          <a:p>
            <a:pPr marL="0" indent="0">
              <a:buNone/>
            </a:pPr>
            <a:r>
              <a:rPr lang="en-US" b="1" dirty="0" smtClean="0"/>
              <a:t>Lafayette (Field Audit/Business Enforcement)</a:t>
            </a:r>
          </a:p>
          <a:p>
            <a:pPr marL="0" indent="0">
              <a:buNone/>
            </a:pPr>
            <a:r>
              <a:rPr lang="en-US" b="1" dirty="0" smtClean="0"/>
              <a:t>Shreveport (Field Audit/Business Enforcement)</a:t>
            </a:r>
          </a:p>
          <a:p>
            <a:pPr marL="0" indent="0">
              <a:buNone/>
            </a:pPr>
            <a:r>
              <a:rPr lang="en-US" b="1" dirty="0" smtClean="0"/>
              <a:t>Monroe (Field Audit/Business Enforcement)</a:t>
            </a:r>
          </a:p>
          <a:p>
            <a:pPr marL="0" indent="0">
              <a:buNone/>
            </a:pPr>
            <a:r>
              <a:rPr lang="en-US" b="1" dirty="0" smtClean="0"/>
              <a:t>Alexandria (Business Enforcement Only)</a:t>
            </a:r>
          </a:p>
          <a:p>
            <a:pPr marL="0" indent="0">
              <a:buNone/>
            </a:pPr>
            <a:r>
              <a:rPr lang="en-US" b="1" dirty="0" smtClean="0"/>
              <a:t>Houston (Field Audit Only)</a:t>
            </a:r>
          </a:p>
          <a:p>
            <a:pPr marL="0" indent="0" algn="ctr">
              <a:buNone/>
            </a:pPr>
            <a:endParaRPr lang="en-US" b="1" dirty="0" smtClean="0"/>
          </a:p>
          <a:p>
            <a:pPr marL="0" indent="0" algn="ctr">
              <a:buNone/>
            </a:pPr>
            <a:endParaRPr lang="en-US" b="1" dirty="0"/>
          </a:p>
        </p:txBody>
      </p:sp>
    </p:spTree>
    <p:extLst>
      <p:ext uri="{BB962C8B-B14F-4D97-AF65-F5344CB8AC3E}">
        <p14:creationId xmlns:p14="http://schemas.microsoft.com/office/powerpoint/2010/main" val="39234397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Audit Review and Appeals</a:t>
            </a:r>
            <a:endParaRPr lang="en-US" dirty="0"/>
          </a:p>
        </p:txBody>
      </p:sp>
      <p:sp>
        <p:nvSpPr>
          <p:cNvPr id="3" name="Content Placeholder 2"/>
          <p:cNvSpPr>
            <a:spLocks noGrp="1"/>
          </p:cNvSpPr>
          <p:nvPr>
            <p:ph idx="1"/>
          </p:nvPr>
        </p:nvSpPr>
        <p:spPr/>
        <p:txBody>
          <a:bodyPr/>
          <a:lstStyle/>
          <a:p>
            <a:pPr marL="68580" indent="0">
              <a:buNone/>
            </a:pPr>
            <a:r>
              <a:rPr lang="en-US" sz="2400" b="1" dirty="0" smtClean="0"/>
              <a:t>Mission:</a:t>
            </a:r>
            <a:r>
              <a:rPr lang="en-US" b="1" dirty="0" smtClean="0"/>
              <a:t>  To fairly and impartially resolve audit issues and controversies in the best interest of the State of Louisiana and taxpayers while enhancing voluntary compliance and maintaining public confidence in the integrity and efficiency of the Department</a:t>
            </a:r>
            <a:r>
              <a:rPr lang="en-US" dirty="0" smtClean="0"/>
              <a:t>.</a:t>
            </a:r>
            <a:endParaRPr lang="en-US" dirty="0"/>
          </a:p>
        </p:txBody>
      </p:sp>
    </p:spTree>
    <p:extLst>
      <p:ext uri="{BB962C8B-B14F-4D97-AF65-F5344CB8AC3E}">
        <p14:creationId xmlns:p14="http://schemas.microsoft.com/office/powerpoint/2010/main" val="39826073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Field Audit Divisions	</a:t>
            </a:r>
            <a:endParaRPr lang="en-US" b="1" dirty="0"/>
          </a:p>
        </p:txBody>
      </p:sp>
      <p:sp>
        <p:nvSpPr>
          <p:cNvPr id="3" name="Content Placeholder 2"/>
          <p:cNvSpPr>
            <a:spLocks noGrp="1"/>
          </p:cNvSpPr>
          <p:nvPr>
            <p:ph idx="1"/>
          </p:nvPr>
        </p:nvSpPr>
        <p:spPr/>
        <p:txBody>
          <a:bodyPr/>
          <a:lstStyle/>
          <a:p>
            <a:pPr marL="68580" indent="0">
              <a:buNone/>
            </a:pPr>
            <a:r>
              <a:rPr lang="en-US" sz="2800" b="1" dirty="0" smtClean="0"/>
              <a:t>Mission</a:t>
            </a:r>
            <a:r>
              <a:rPr lang="en-US" b="1" dirty="0" smtClean="0"/>
              <a:t>:</a:t>
            </a:r>
          </a:p>
          <a:p>
            <a:pPr marL="68580" indent="0">
              <a:buNone/>
            </a:pPr>
            <a:endParaRPr lang="en-US" b="1" dirty="0"/>
          </a:p>
          <a:p>
            <a:pPr marL="68580" indent="0">
              <a:buNone/>
            </a:pPr>
            <a:r>
              <a:rPr lang="en-US" sz="2400" b="1" dirty="0" smtClean="0"/>
              <a:t>To strategically select and audit taxpayers for the purpose of disclosing unpaid tax liabilities and enhancing voluntary compliance.  Also, to professionally administer taxes fairly equitably and efficiently.</a:t>
            </a:r>
            <a:endParaRPr lang="en-US" sz="2400" b="1" dirty="0"/>
          </a:p>
        </p:txBody>
      </p:sp>
    </p:spTree>
    <p:extLst>
      <p:ext uri="{BB962C8B-B14F-4D97-AF65-F5344CB8AC3E}">
        <p14:creationId xmlns:p14="http://schemas.microsoft.com/office/powerpoint/2010/main" val="19162353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Audit Review and Appeals</a:t>
            </a:r>
          </a:p>
        </p:txBody>
      </p:sp>
      <p:sp>
        <p:nvSpPr>
          <p:cNvPr id="3" name="Content Placeholder 2"/>
          <p:cNvSpPr>
            <a:spLocks noGrp="1"/>
          </p:cNvSpPr>
          <p:nvPr>
            <p:ph idx="1"/>
          </p:nvPr>
        </p:nvSpPr>
        <p:spPr/>
        <p:txBody>
          <a:bodyPr>
            <a:normAutofit/>
          </a:bodyPr>
          <a:lstStyle/>
          <a:p>
            <a:pPr marL="68580" indent="0">
              <a:buNone/>
            </a:pPr>
            <a:r>
              <a:rPr lang="en-US" b="1" dirty="0" smtClean="0"/>
              <a:t>Goals:</a:t>
            </a:r>
          </a:p>
          <a:p>
            <a:pPr marL="68580" indent="0">
              <a:buNone/>
            </a:pPr>
            <a:endParaRPr lang="en-US" b="1" dirty="0"/>
          </a:p>
          <a:p>
            <a:r>
              <a:rPr lang="en-US" b="1" dirty="0" smtClean="0"/>
              <a:t>Address and resolve audit issues and disputes</a:t>
            </a:r>
          </a:p>
          <a:p>
            <a:r>
              <a:rPr lang="en-US" b="1" dirty="0" smtClean="0"/>
              <a:t>Educate taxpayers about audit issues</a:t>
            </a:r>
          </a:p>
          <a:p>
            <a:r>
              <a:rPr lang="en-US" b="1" dirty="0" smtClean="0"/>
              <a:t>Identify and deliver additional training/information to LDR staff related to evolving tax issues</a:t>
            </a:r>
          </a:p>
          <a:p>
            <a:r>
              <a:rPr lang="en-US" b="1" dirty="0" smtClean="0"/>
              <a:t>Provide litigation support</a:t>
            </a:r>
          </a:p>
          <a:p>
            <a:r>
              <a:rPr lang="en-US" b="1" dirty="0" smtClean="0"/>
              <a:t>Provide assistance to other divisions</a:t>
            </a:r>
            <a:endParaRPr lang="en-US" b="1" dirty="0"/>
          </a:p>
        </p:txBody>
      </p:sp>
    </p:spTree>
    <p:extLst>
      <p:ext uri="{BB962C8B-B14F-4D97-AF65-F5344CB8AC3E}">
        <p14:creationId xmlns:p14="http://schemas.microsoft.com/office/powerpoint/2010/main" val="214507159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Audit Review and </a:t>
            </a:r>
            <a:r>
              <a:rPr lang="en-US" dirty="0" smtClean="0"/>
              <a:t>Appeals</a:t>
            </a:r>
            <a:br>
              <a:rPr lang="en-US" dirty="0" smtClean="0"/>
            </a:br>
            <a:r>
              <a:rPr lang="en-US" dirty="0" smtClean="0"/>
              <a:t>Staff</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 21 </a:t>
            </a:r>
            <a:r>
              <a:rPr lang="en-US" b="1" dirty="0"/>
              <a:t>Total </a:t>
            </a:r>
            <a:r>
              <a:rPr lang="en-US" b="1" dirty="0" smtClean="0"/>
              <a:t>Full Time Employees</a:t>
            </a:r>
          </a:p>
          <a:p>
            <a:pPr marL="68580" indent="0">
              <a:buNone/>
            </a:pPr>
            <a:r>
              <a:rPr lang="en-US" b="1" dirty="0"/>
              <a:t> </a:t>
            </a:r>
            <a:r>
              <a:rPr lang="en-US" b="1" dirty="0" smtClean="0"/>
              <a:t>    </a:t>
            </a:r>
          </a:p>
          <a:p>
            <a:pPr marL="68580" indent="0">
              <a:buNone/>
            </a:pPr>
            <a:r>
              <a:rPr lang="en-US" b="1" dirty="0"/>
              <a:t> </a:t>
            </a:r>
            <a:r>
              <a:rPr lang="en-US" b="1" dirty="0" smtClean="0"/>
              <a:t>    All Domiciled at Headquarters/Baton Rouge</a:t>
            </a:r>
            <a:endParaRPr lang="en-US" b="1" dirty="0"/>
          </a:p>
          <a:p>
            <a:pPr marL="68580" indent="0">
              <a:buNone/>
            </a:pPr>
            <a:endParaRPr lang="en-US" b="1" dirty="0" smtClean="0"/>
          </a:p>
          <a:p>
            <a:pPr marL="68580" indent="0">
              <a:buNone/>
            </a:pPr>
            <a:endParaRPr lang="en-US" b="1" dirty="0"/>
          </a:p>
          <a:p>
            <a:pPr lvl="1"/>
            <a:r>
              <a:rPr lang="en-US" b="1" dirty="0" smtClean="0"/>
              <a:t>Sales Tax Reviewers				7</a:t>
            </a:r>
          </a:p>
          <a:p>
            <a:pPr lvl="1"/>
            <a:r>
              <a:rPr lang="en-US" b="1" dirty="0" smtClean="0"/>
              <a:t>Corporate/Individual Reviewers		7</a:t>
            </a:r>
          </a:p>
          <a:p>
            <a:pPr lvl="1"/>
            <a:r>
              <a:rPr lang="en-US" b="1" dirty="0" smtClean="0"/>
              <a:t>Revenue Tax Auditor Specialist (VDA)	1</a:t>
            </a:r>
            <a:endParaRPr lang="en-US" b="1" dirty="0"/>
          </a:p>
          <a:p>
            <a:pPr lvl="1"/>
            <a:endParaRPr lang="en-US" b="1" dirty="0"/>
          </a:p>
          <a:p>
            <a:pPr marL="365760" lvl="1" indent="0">
              <a:buNone/>
            </a:pPr>
            <a:r>
              <a:rPr lang="en-US" dirty="0" smtClean="0"/>
              <a:t> </a:t>
            </a:r>
            <a:endParaRPr lang="en-US" dirty="0"/>
          </a:p>
          <a:p>
            <a:pPr marL="365760" lvl="1" indent="0">
              <a:buNone/>
            </a:pPr>
            <a:endParaRPr lang="en-US" dirty="0"/>
          </a:p>
          <a:p>
            <a:pPr lvl="1"/>
            <a:endParaRPr lang="en-US" dirty="0"/>
          </a:p>
          <a:p>
            <a:pPr marL="68580" indent="0">
              <a:buNone/>
            </a:pPr>
            <a:endParaRPr lang="en-US" dirty="0"/>
          </a:p>
        </p:txBody>
      </p:sp>
    </p:spTree>
    <p:extLst>
      <p:ext uri="{BB962C8B-B14F-4D97-AF65-F5344CB8AC3E}">
        <p14:creationId xmlns:p14="http://schemas.microsoft.com/office/powerpoint/2010/main" val="12715555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Audit Review and Appeals</a:t>
            </a:r>
          </a:p>
        </p:txBody>
      </p:sp>
      <p:sp>
        <p:nvSpPr>
          <p:cNvPr id="3" name="Content Placeholder 2"/>
          <p:cNvSpPr>
            <a:spLocks noGrp="1"/>
          </p:cNvSpPr>
          <p:nvPr>
            <p:ph idx="1"/>
          </p:nvPr>
        </p:nvSpPr>
        <p:spPr/>
        <p:txBody>
          <a:bodyPr>
            <a:normAutofit fontScale="92500" lnSpcReduction="10000"/>
          </a:bodyPr>
          <a:lstStyle/>
          <a:p>
            <a:pPr marL="68580" indent="0" algn="ctr">
              <a:buNone/>
            </a:pPr>
            <a:r>
              <a:rPr lang="en-US" sz="2200" b="1" u="sng" dirty="0" smtClean="0"/>
              <a:t>Inventory</a:t>
            </a:r>
          </a:p>
          <a:p>
            <a:pPr marL="68580" indent="0">
              <a:buNone/>
            </a:pPr>
            <a:endParaRPr lang="en-US" b="1" dirty="0" smtClean="0"/>
          </a:p>
          <a:p>
            <a:pPr marL="68580" indent="0">
              <a:buNone/>
            </a:pPr>
            <a:r>
              <a:rPr lang="en-US" b="1" dirty="0" smtClean="0"/>
              <a:t>Corporate Income/Corporate Franchise and Individual Income Unit:</a:t>
            </a:r>
          </a:p>
          <a:p>
            <a:pPr marL="68580" indent="0">
              <a:buNone/>
            </a:pPr>
            <a:endParaRPr lang="en-US" b="1" dirty="0" smtClean="0"/>
          </a:p>
          <a:p>
            <a:pPr marL="411480" indent="-342900"/>
            <a:r>
              <a:rPr lang="en-US" b="1" dirty="0" smtClean="0"/>
              <a:t>779 Non-Legal Audits (Average 111 cases per reviewer)</a:t>
            </a:r>
          </a:p>
          <a:p>
            <a:pPr marL="411480" indent="-342900"/>
            <a:endParaRPr lang="en-US" b="1" dirty="0" smtClean="0"/>
          </a:p>
          <a:p>
            <a:pPr marL="411480" indent="-342900"/>
            <a:r>
              <a:rPr lang="en-US" b="1" dirty="0" smtClean="0"/>
              <a:t>109 Legal Audits (Average 16 cases per reviewer)</a:t>
            </a:r>
            <a:endParaRPr lang="en-US" b="1" dirty="0"/>
          </a:p>
          <a:p>
            <a:pPr marL="68580" indent="0">
              <a:buNone/>
            </a:pPr>
            <a:r>
              <a:rPr lang="en-US" b="1" dirty="0" smtClean="0"/>
              <a:t> </a:t>
            </a:r>
          </a:p>
          <a:p>
            <a:pPr marL="68580" indent="0">
              <a:buNone/>
            </a:pPr>
            <a:endParaRPr lang="en-US" b="1" dirty="0"/>
          </a:p>
          <a:p>
            <a:pPr marL="68580" indent="0">
              <a:buNone/>
            </a:pPr>
            <a:endParaRPr lang="en-US" dirty="0"/>
          </a:p>
        </p:txBody>
      </p:sp>
    </p:spTree>
    <p:extLst>
      <p:ext uri="{BB962C8B-B14F-4D97-AF65-F5344CB8AC3E}">
        <p14:creationId xmlns:p14="http://schemas.microsoft.com/office/powerpoint/2010/main" val="246533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t>Audit Review and Appeals</a:t>
            </a:r>
          </a:p>
        </p:txBody>
      </p:sp>
      <p:sp>
        <p:nvSpPr>
          <p:cNvPr id="2" name="Content Placeholder 1"/>
          <p:cNvSpPr>
            <a:spLocks noGrp="1"/>
          </p:cNvSpPr>
          <p:nvPr>
            <p:ph idx="1"/>
          </p:nvPr>
        </p:nvSpPr>
        <p:spPr/>
        <p:txBody>
          <a:bodyPr>
            <a:normAutofit fontScale="92500" lnSpcReduction="20000"/>
          </a:bodyPr>
          <a:lstStyle/>
          <a:p>
            <a:pPr marL="109728" indent="0">
              <a:buNone/>
            </a:pPr>
            <a:endParaRPr lang="en-US" dirty="0"/>
          </a:p>
          <a:p>
            <a:pPr marL="109728" indent="0" algn="ctr">
              <a:buNone/>
            </a:pPr>
            <a:r>
              <a:rPr lang="en-US" b="1" dirty="0" smtClean="0"/>
              <a:t>Inventory</a:t>
            </a:r>
          </a:p>
          <a:p>
            <a:pPr marL="109728" indent="0">
              <a:buNone/>
            </a:pPr>
            <a:endParaRPr lang="en-US" b="1" dirty="0"/>
          </a:p>
          <a:p>
            <a:pPr marL="109728" indent="0">
              <a:buNone/>
            </a:pPr>
            <a:endParaRPr lang="en-US" b="1" dirty="0" smtClean="0"/>
          </a:p>
          <a:p>
            <a:pPr marL="109728" indent="0">
              <a:buNone/>
            </a:pPr>
            <a:r>
              <a:rPr lang="en-US" b="1" dirty="0" smtClean="0"/>
              <a:t>Sales/Excise Tax Unit:</a:t>
            </a:r>
          </a:p>
          <a:p>
            <a:pPr marL="109728" indent="0">
              <a:buNone/>
            </a:pPr>
            <a:endParaRPr lang="en-US" b="1" dirty="0"/>
          </a:p>
          <a:p>
            <a:pPr marL="411480" indent="-342900"/>
            <a:r>
              <a:rPr lang="en-US" b="1" dirty="0"/>
              <a:t> </a:t>
            </a:r>
            <a:r>
              <a:rPr lang="en-US" b="1" dirty="0" smtClean="0"/>
              <a:t>683 </a:t>
            </a:r>
            <a:r>
              <a:rPr lang="en-US" b="1" dirty="0"/>
              <a:t>Non-Legal Audits (Average </a:t>
            </a:r>
            <a:r>
              <a:rPr lang="en-US" b="1" dirty="0" smtClean="0"/>
              <a:t>98 </a:t>
            </a:r>
            <a:r>
              <a:rPr lang="en-US" b="1" dirty="0"/>
              <a:t>cases per reviewer)</a:t>
            </a:r>
          </a:p>
          <a:p>
            <a:pPr marL="411480" indent="-342900"/>
            <a:endParaRPr lang="en-US" b="1" dirty="0"/>
          </a:p>
          <a:p>
            <a:pPr marL="411480" indent="-342900"/>
            <a:r>
              <a:rPr lang="en-US" b="1" dirty="0" smtClean="0"/>
              <a:t>286 </a:t>
            </a:r>
            <a:r>
              <a:rPr lang="en-US" b="1" dirty="0"/>
              <a:t>Legal Audits (Average </a:t>
            </a:r>
            <a:r>
              <a:rPr lang="en-US" b="1" dirty="0" smtClean="0"/>
              <a:t>41 </a:t>
            </a:r>
            <a:r>
              <a:rPr lang="en-US" b="1" dirty="0"/>
              <a:t>cases per reviewer)</a:t>
            </a:r>
          </a:p>
          <a:p>
            <a:pPr marL="109728" indent="0">
              <a:buNone/>
            </a:pPr>
            <a:endParaRPr lang="en-US" b="1" dirty="0" smtClean="0"/>
          </a:p>
          <a:p>
            <a:endParaRPr lang="en-US" dirty="0"/>
          </a:p>
          <a:p>
            <a:pPr marL="109728" indent="0">
              <a:buNone/>
            </a:pPr>
            <a:endParaRPr lang="en-US" dirty="0"/>
          </a:p>
        </p:txBody>
      </p:sp>
    </p:spTree>
    <p:extLst>
      <p:ext uri="{BB962C8B-B14F-4D97-AF65-F5344CB8AC3E}">
        <p14:creationId xmlns:p14="http://schemas.microsoft.com/office/powerpoint/2010/main" val="16595441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Voluntary Disclosure Program</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18306725"/>
              </p:ext>
            </p:extLst>
          </p:nvPr>
        </p:nvGraphicFramePr>
        <p:xfrm>
          <a:off x="1447800" y="1066800"/>
          <a:ext cx="6554259" cy="2656840"/>
        </p:xfrm>
        <a:graphic>
          <a:graphicData uri="http://schemas.openxmlformats.org/drawingml/2006/table">
            <a:tbl>
              <a:tblPr firstRow="1" bandRow="1">
                <a:tableStyleId>{5C22544A-7EE6-4342-B048-85BDC9FD1C3A}</a:tableStyleId>
              </a:tblPr>
              <a:tblGrid>
                <a:gridCol w="2184753">
                  <a:extLst>
                    <a:ext uri="{9D8B030D-6E8A-4147-A177-3AD203B41FA5}">
                      <a16:colId xmlns:a16="http://schemas.microsoft.com/office/drawing/2014/main" val="20000"/>
                    </a:ext>
                  </a:extLst>
                </a:gridCol>
                <a:gridCol w="2184753">
                  <a:extLst>
                    <a:ext uri="{9D8B030D-6E8A-4147-A177-3AD203B41FA5}">
                      <a16:colId xmlns:a16="http://schemas.microsoft.com/office/drawing/2014/main" val="20001"/>
                    </a:ext>
                  </a:extLst>
                </a:gridCol>
                <a:gridCol w="2184753">
                  <a:extLst>
                    <a:ext uri="{9D8B030D-6E8A-4147-A177-3AD203B41FA5}">
                      <a16:colId xmlns:a16="http://schemas.microsoft.com/office/drawing/2014/main" val="20002"/>
                    </a:ext>
                  </a:extLst>
                </a:gridCol>
              </a:tblGrid>
              <a:tr h="0">
                <a:tc>
                  <a:txBody>
                    <a:bodyPr/>
                    <a:lstStyle/>
                    <a:p>
                      <a:endParaRPr lang="en-US" dirty="0"/>
                    </a:p>
                  </a:txBody>
                  <a:tcPr marL="117912" marR="117912"/>
                </a:tc>
                <a:tc>
                  <a:txBody>
                    <a:bodyPr/>
                    <a:lstStyle/>
                    <a:p>
                      <a:r>
                        <a:rPr lang="en-US" dirty="0" smtClean="0"/>
                        <a:t>FYE 6/30/17</a:t>
                      </a:r>
                      <a:endParaRPr lang="en-US" dirty="0"/>
                    </a:p>
                  </a:txBody>
                  <a:tcPr marL="117912" marR="117912"/>
                </a:tc>
                <a:tc>
                  <a:txBody>
                    <a:bodyPr/>
                    <a:lstStyle/>
                    <a:p>
                      <a:r>
                        <a:rPr lang="en-US" dirty="0" smtClean="0"/>
                        <a:t>FYE 6/30/18</a:t>
                      </a:r>
                      <a:endParaRPr lang="en-US" dirty="0"/>
                    </a:p>
                  </a:txBody>
                  <a:tcPr marL="117912" marR="117912"/>
                </a:tc>
                <a:extLst>
                  <a:ext uri="{0D108BD9-81ED-4DB2-BD59-A6C34878D82A}">
                    <a16:rowId xmlns:a16="http://schemas.microsoft.com/office/drawing/2014/main" val="10000"/>
                  </a:ext>
                </a:extLst>
              </a:tr>
              <a:tr h="370840">
                <a:tc>
                  <a:txBody>
                    <a:bodyPr/>
                    <a:lstStyle/>
                    <a:p>
                      <a:r>
                        <a:rPr lang="en-US" dirty="0" smtClean="0"/>
                        <a:t>Total Applications</a:t>
                      </a:r>
                      <a:endParaRPr lang="en-US" dirty="0"/>
                    </a:p>
                  </a:txBody>
                  <a:tcPr marL="117912" marR="117912"/>
                </a:tc>
                <a:tc>
                  <a:txBody>
                    <a:bodyPr/>
                    <a:lstStyle/>
                    <a:p>
                      <a:pPr algn="r"/>
                      <a:r>
                        <a:rPr lang="en-US" dirty="0" smtClean="0"/>
                        <a:t>112</a:t>
                      </a:r>
                      <a:endParaRPr lang="en-US" dirty="0"/>
                    </a:p>
                  </a:txBody>
                  <a:tcPr marL="117912" marR="117912"/>
                </a:tc>
                <a:tc>
                  <a:txBody>
                    <a:bodyPr/>
                    <a:lstStyle/>
                    <a:p>
                      <a:pPr algn="r"/>
                      <a:r>
                        <a:rPr lang="en-US" dirty="0" smtClean="0"/>
                        <a:t>217</a:t>
                      </a:r>
                      <a:endParaRPr lang="en-US" dirty="0"/>
                    </a:p>
                  </a:txBody>
                  <a:tcPr marL="117912" marR="117912"/>
                </a:tc>
                <a:extLst>
                  <a:ext uri="{0D108BD9-81ED-4DB2-BD59-A6C34878D82A}">
                    <a16:rowId xmlns:a16="http://schemas.microsoft.com/office/drawing/2014/main" val="10001"/>
                  </a:ext>
                </a:extLst>
              </a:tr>
              <a:tr h="370840">
                <a:tc>
                  <a:txBody>
                    <a:bodyPr/>
                    <a:lstStyle/>
                    <a:p>
                      <a:r>
                        <a:rPr lang="en-US" dirty="0" smtClean="0"/>
                        <a:t>Approved Applications</a:t>
                      </a:r>
                      <a:endParaRPr lang="en-US" dirty="0"/>
                    </a:p>
                  </a:txBody>
                  <a:tcPr marL="117912" marR="117912"/>
                </a:tc>
                <a:tc>
                  <a:txBody>
                    <a:bodyPr/>
                    <a:lstStyle/>
                    <a:p>
                      <a:pPr algn="r"/>
                      <a:r>
                        <a:rPr lang="en-US" dirty="0" smtClean="0"/>
                        <a:t>59</a:t>
                      </a:r>
                      <a:endParaRPr lang="en-US" dirty="0"/>
                    </a:p>
                  </a:txBody>
                  <a:tcPr marL="117912" marR="117912"/>
                </a:tc>
                <a:tc>
                  <a:txBody>
                    <a:bodyPr/>
                    <a:lstStyle/>
                    <a:p>
                      <a:pPr algn="r"/>
                      <a:r>
                        <a:rPr lang="en-US" dirty="0" smtClean="0"/>
                        <a:t>104</a:t>
                      </a:r>
                      <a:endParaRPr lang="en-US" dirty="0"/>
                    </a:p>
                  </a:txBody>
                  <a:tcPr marL="117912" marR="117912"/>
                </a:tc>
                <a:extLst>
                  <a:ext uri="{0D108BD9-81ED-4DB2-BD59-A6C34878D82A}">
                    <a16:rowId xmlns:a16="http://schemas.microsoft.com/office/drawing/2014/main" val="10002"/>
                  </a:ext>
                </a:extLst>
              </a:tr>
              <a:tr h="370840">
                <a:tc>
                  <a:txBody>
                    <a:bodyPr/>
                    <a:lstStyle/>
                    <a:p>
                      <a:r>
                        <a:rPr lang="en-US" dirty="0" smtClean="0"/>
                        <a:t>Disqualified</a:t>
                      </a:r>
                      <a:r>
                        <a:rPr lang="en-US" baseline="0" dirty="0" smtClean="0"/>
                        <a:t> </a:t>
                      </a:r>
                      <a:r>
                        <a:rPr lang="en-US" dirty="0" smtClean="0"/>
                        <a:t>Applications</a:t>
                      </a:r>
                      <a:endParaRPr lang="en-US" dirty="0"/>
                    </a:p>
                  </a:txBody>
                  <a:tcPr marL="117912" marR="117912"/>
                </a:tc>
                <a:tc>
                  <a:txBody>
                    <a:bodyPr/>
                    <a:lstStyle/>
                    <a:p>
                      <a:pPr algn="r"/>
                      <a:r>
                        <a:rPr lang="en-US" dirty="0" smtClean="0"/>
                        <a:t>13</a:t>
                      </a:r>
                      <a:endParaRPr lang="en-US" dirty="0"/>
                    </a:p>
                  </a:txBody>
                  <a:tcPr marL="117912" marR="117912"/>
                </a:tc>
                <a:tc>
                  <a:txBody>
                    <a:bodyPr/>
                    <a:lstStyle/>
                    <a:p>
                      <a:pPr algn="r"/>
                      <a:r>
                        <a:rPr lang="en-US" dirty="0" smtClean="0"/>
                        <a:t>30</a:t>
                      </a:r>
                      <a:endParaRPr lang="en-US" dirty="0"/>
                    </a:p>
                  </a:txBody>
                  <a:tcPr marL="117912" marR="117912"/>
                </a:tc>
                <a:extLst>
                  <a:ext uri="{0D108BD9-81ED-4DB2-BD59-A6C34878D82A}">
                    <a16:rowId xmlns:a16="http://schemas.microsoft.com/office/drawing/2014/main" val="10003"/>
                  </a:ext>
                </a:extLst>
              </a:tr>
              <a:tr h="370840">
                <a:tc>
                  <a:txBody>
                    <a:bodyPr/>
                    <a:lstStyle/>
                    <a:p>
                      <a:r>
                        <a:rPr lang="en-US" dirty="0" smtClean="0"/>
                        <a:t>Collections</a:t>
                      </a:r>
                      <a:endParaRPr lang="en-US" dirty="0"/>
                    </a:p>
                  </a:txBody>
                  <a:tcPr marL="117912" marR="117912"/>
                </a:tc>
                <a:tc>
                  <a:txBody>
                    <a:bodyPr/>
                    <a:lstStyle/>
                    <a:p>
                      <a:pPr algn="r"/>
                      <a:r>
                        <a:rPr lang="en-US" dirty="0" smtClean="0"/>
                        <a:t>$4,793,378</a:t>
                      </a:r>
                      <a:endParaRPr lang="en-US" dirty="0"/>
                    </a:p>
                  </a:txBody>
                  <a:tcPr marL="117912" marR="117912"/>
                </a:tc>
                <a:tc>
                  <a:txBody>
                    <a:bodyPr/>
                    <a:lstStyle/>
                    <a:p>
                      <a:pPr algn="r"/>
                      <a:r>
                        <a:rPr lang="en-US" dirty="0" smtClean="0"/>
                        <a:t>$</a:t>
                      </a:r>
                      <a:r>
                        <a:rPr lang="en-US" baseline="0" dirty="0" smtClean="0"/>
                        <a:t> 7,265,112</a:t>
                      </a:r>
                      <a:endParaRPr lang="en-US" dirty="0"/>
                    </a:p>
                  </a:txBody>
                  <a:tcPr marL="117912" marR="117912"/>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88893730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Tax Group 3</a:t>
            </a:r>
            <a:endParaRPr lang="en-US" dirty="0"/>
          </a:p>
        </p:txBody>
      </p:sp>
      <p:sp>
        <p:nvSpPr>
          <p:cNvPr id="2" name="Content Placeholder 1"/>
          <p:cNvSpPr>
            <a:spLocks noGrp="1"/>
          </p:cNvSpPr>
          <p:nvPr>
            <p:ph idx="1"/>
          </p:nvPr>
        </p:nvSpPr>
        <p:spPr/>
        <p:txBody>
          <a:bodyPr/>
          <a:lstStyle/>
          <a:p>
            <a:endParaRPr lang="en-US" dirty="0" smtClean="0"/>
          </a:p>
          <a:p>
            <a:endParaRPr lang="en-US" dirty="0"/>
          </a:p>
          <a:p>
            <a:pPr marL="109728" indent="0" algn="ctr">
              <a:buNone/>
            </a:pPr>
            <a:r>
              <a:rPr lang="en-US" sz="6600" b="1" dirty="0" smtClean="0"/>
              <a:t>QUESTIONS?</a:t>
            </a:r>
            <a:endParaRPr lang="en-US" sz="6600" b="1" dirty="0"/>
          </a:p>
        </p:txBody>
      </p:sp>
    </p:spTree>
    <p:extLst>
      <p:ext uri="{BB962C8B-B14F-4D97-AF65-F5344CB8AC3E}">
        <p14:creationId xmlns:p14="http://schemas.microsoft.com/office/powerpoint/2010/main" val="20072065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Field Audit Divisions</a:t>
            </a:r>
          </a:p>
        </p:txBody>
      </p:sp>
      <p:sp>
        <p:nvSpPr>
          <p:cNvPr id="3" name="Content Placeholder 2"/>
          <p:cNvSpPr>
            <a:spLocks noGrp="1"/>
          </p:cNvSpPr>
          <p:nvPr>
            <p:ph idx="1"/>
          </p:nvPr>
        </p:nvSpPr>
        <p:spPr/>
        <p:txBody>
          <a:bodyPr>
            <a:normAutofit fontScale="92500" lnSpcReduction="20000"/>
          </a:bodyPr>
          <a:lstStyle/>
          <a:p>
            <a:pPr marL="68580" indent="0">
              <a:buNone/>
            </a:pPr>
            <a:r>
              <a:rPr lang="en-US" b="1" dirty="0" smtClean="0"/>
              <a:t>Goals:</a:t>
            </a:r>
          </a:p>
          <a:p>
            <a:pPr marL="68580" indent="0">
              <a:buNone/>
            </a:pPr>
            <a:endParaRPr lang="en-US" dirty="0"/>
          </a:p>
          <a:p>
            <a:r>
              <a:rPr lang="en-US" b="1" dirty="0" smtClean="0"/>
              <a:t>Establish audit completion goals to ensure adequate coverage</a:t>
            </a:r>
          </a:p>
          <a:p>
            <a:r>
              <a:rPr lang="en-US" b="1" dirty="0" smtClean="0"/>
              <a:t>Increase audit coverage, reduce audit time per case and utilize efficient auditing procedures and technology</a:t>
            </a:r>
          </a:p>
          <a:p>
            <a:r>
              <a:rPr lang="en-US" b="1" dirty="0" smtClean="0"/>
              <a:t>Educate taxpayers about audit findings to improve future compliance</a:t>
            </a:r>
          </a:p>
          <a:p>
            <a:r>
              <a:rPr lang="en-US" b="1" dirty="0" smtClean="0"/>
              <a:t>Focus on producing accurate and efficient audits</a:t>
            </a:r>
          </a:p>
          <a:p>
            <a:r>
              <a:rPr lang="en-US" b="1" dirty="0" smtClean="0"/>
              <a:t>Develop knowledgeable and engaged employees through team work and professional development</a:t>
            </a:r>
          </a:p>
          <a:p>
            <a:pPr marL="68580" indent="0">
              <a:buNone/>
            </a:pPr>
            <a:endParaRPr lang="en-US" dirty="0"/>
          </a:p>
        </p:txBody>
      </p:sp>
    </p:spTree>
    <p:extLst>
      <p:ext uri="{BB962C8B-B14F-4D97-AF65-F5344CB8AC3E}">
        <p14:creationId xmlns:p14="http://schemas.microsoft.com/office/powerpoint/2010/main" val="31501071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Field Audit-Sales </a:t>
            </a:r>
            <a:r>
              <a:rPr lang="en-US" dirty="0" smtClean="0"/>
              <a:t>Tax</a:t>
            </a:r>
            <a:br>
              <a:rPr lang="en-US" dirty="0" smtClean="0"/>
            </a:br>
            <a:r>
              <a:rPr lang="en-US" dirty="0" smtClean="0"/>
              <a:t>Staffing</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82 Total employees</a:t>
            </a:r>
          </a:p>
          <a:p>
            <a:pPr marL="68580" indent="0">
              <a:buNone/>
            </a:pPr>
            <a:endParaRPr lang="en-US" b="1" dirty="0" smtClean="0"/>
          </a:p>
          <a:p>
            <a:pPr lvl="1"/>
            <a:r>
              <a:rPr lang="en-US" b="1" dirty="0" smtClean="0"/>
              <a:t>56 LA domiciled employees</a:t>
            </a:r>
          </a:p>
          <a:p>
            <a:pPr lvl="1"/>
            <a:r>
              <a:rPr lang="en-US" b="1" dirty="0" smtClean="0"/>
              <a:t>26 Out of state domiciled employees</a:t>
            </a:r>
          </a:p>
          <a:p>
            <a:pPr lvl="1"/>
            <a:endParaRPr lang="en-US" b="1" dirty="0"/>
          </a:p>
          <a:p>
            <a:pPr marL="365760" lvl="1" indent="0">
              <a:buNone/>
            </a:pPr>
            <a:r>
              <a:rPr lang="en-US" b="1" dirty="0" smtClean="0"/>
              <a:t>Auditor Levels</a:t>
            </a:r>
          </a:p>
          <a:p>
            <a:pPr marL="365760" lvl="1" indent="0">
              <a:buNone/>
            </a:pPr>
            <a:endParaRPr lang="en-US" b="1" dirty="0" smtClean="0"/>
          </a:p>
          <a:p>
            <a:pPr lvl="1"/>
            <a:r>
              <a:rPr lang="en-US" b="1" dirty="0" smtClean="0"/>
              <a:t>Revenue Tax Auditor 1		23</a:t>
            </a:r>
          </a:p>
          <a:p>
            <a:pPr lvl="1"/>
            <a:r>
              <a:rPr lang="en-US" b="1" dirty="0" smtClean="0"/>
              <a:t>Revenue Tax Auditor 2		12</a:t>
            </a:r>
          </a:p>
          <a:p>
            <a:pPr lvl="1"/>
            <a:r>
              <a:rPr lang="en-US" b="1" dirty="0" smtClean="0"/>
              <a:t>Revenue Tax Auditor 3		24</a:t>
            </a:r>
            <a:endParaRPr lang="en-US" b="1" dirty="0"/>
          </a:p>
        </p:txBody>
      </p:sp>
    </p:spTree>
    <p:extLst>
      <p:ext uri="{BB962C8B-B14F-4D97-AF65-F5344CB8AC3E}">
        <p14:creationId xmlns:p14="http://schemas.microsoft.com/office/powerpoint/2010/main" val="3137705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Field Audit-Sales Tax</a:t>
            </a:r>
            <a:br>
              <a:rPr lang="en-US" dirty="0" smtClean="0"/>
            </a:br>
            <a:r>
              <a:rPr lang="en-US" dirty="0" smtClean="0"/>
              <a:t>Audits Performed</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77166834"/>
              </p:ext>
            </p:extLst>
          </p:nvPr>
        </p:nvGraphicFramePr>
        <p:xfrm>
          <a:off x="1219200" y="1295400"/>
          <a:ext cx="6554788" cy="1752600"/>
        </p:xfrm>
        <a:graphic>
          <a:graphicData uri="http://schemas.openxmlformats.org/drawingml/2006/table">
            <a:tbl>
              <a:tblPr firstRow="1" bandRow="1">
                <a:tableStyleId>{5C22544A-7EE6-4342-B048-85BDC9FD1C3A}</a:tableStyleId>
              </a:tblPr>
              <a:tblGrid>
                <a:gridCol w="1638697">
                  <a:extLst>
                    <a:ext uri="{9D8B030D-6E8A-4147-A177-3AD203B41FA5}">
                      <a16:colId xmlns:a16="http://schemas.microsoft.com/office/drawing/2014/main" val="20000"/>
                    </a:ext>
                  </a:extLst>
                </a:gridCol>
                <a:gridCol w="1638697">
                  <a:extLst>
                    <a:ext uri="{9D8B030D-6E8A-4147-A177-3AD203B41FA5}">
                      <a16:colId xmlns:a16="http://schemas.microsoft.com/office/drawing/2014/main" val="20001"/>
                    </a:ext>
                  </a:extLst>
                </a:gridCol>
                <a:gridCol w="1638697">
                  <a:extLst>
                    <a:ext uri="{9D8B030D-6E8A-4147-A177-3AD203B41FA5}">
                      <a16:colId xmlns:a16="http://schemas.microsoft.com/office/drawing/2014/main" val="20002"/>
                    </a:ext>
                  </a:extLst>
                </a:gridCol>
                <a:gridCol w="1638697">
                  <a:extLst>
                    <a:ext uri="{9D8B030D-6E8A-4147-A177-3AD203B41FA5}">
                      <a16:colId xmlns:a16="http://schemas.microsoft.com/office/drawing/2014/main" val="20003"/>
                    </a:ext>
                  </a:extLst>
                </a:gridCol>
              </a:tblGrid>
              <a:tr h="370840">
                <a:tc>
                  <a:txBody>
                    <a:bodyPr/>
                    <a:lstStyle/>
                    <a:p>
                      <a:r>
                        <a:rPr lang="en-US" dirty="0" smtClean="0"/>
                        <a:t>Tax Type</a:t>
                      </a:r>
                      <a:endParaRPr lang="en-US" dirty="0"/>
                    </a:p>
                  </a:txBody>
                  <a:tcPr marL="88441" marR="88441"/>
                </a:tc>
                <a:tc>
                  <a:txBody>
                    <a:bodyPr/>
                    <a:lstStyle/>
                    <a:p>
                      <a:pPr algn="ctr"/>
                      <a:r>
                        <a:rPr lang="en-US" dirty="0" smtClean="0"/>
                        <a:t>FYE 6/30/17</a:t>
                      </a:r>
                      <a:endParaRPr lang="en-US" dirty="0"/>
                    </a:p>
                  </a:txBody>
                  <a:tcPr marL="88441" marR="88441"/>
                </a:tc>
                <a:tc>
                  <a:txBody>
                    <a:bodyPr/>
                    <a:lstStyle/>
                    <a:p>
                      <a:pPr algn="ctr"/>
                      <a:r>
                        <a:rPr lang="en-US" dirty="0" smtClean="0"/>
                        <a:t>FYE 6/30/18</a:t>
                      </a:r>
                      <a:endParaRPr lang="en-US" dirty="0"/>
                    </a:p>
                  </a:txBody>
                  <a:tcPr marL="88441" marR="88441"/>
                </a:tc>
                <a:tc>
                  <a:txBody>
                    <a:bodyPr/>
                    <a:lstStyle/>
                    <a:p>
                      <a:pPr algn="ctr"/>
                      <a:r>
                        <a:rPr lang="en-US" dirty="0" smtClean="0"/>
                        <a:t>08/31/2018</a:t>
                      </a:r>
                      <a:endParaRPr lang="en-US" dirty="0"/>
                    </a:p>
                  </a:txBody>
                  <a:tcPr marL="88441" marR="88441"/>
                </a:tc>
                <a:extLst>
                  <a:ext uri="{0D108BD9-81ED-4DB2-BD59-A6C34878D82A}">
                    <a16:rowId xmlns:a16="http://schemas.microsoft.com/office/drawing/2014/main" val="10000"/>
                  </a:ext>
                </a:extLst>
              </a:tr>
              <a:tr h="370840">
                <a:tc>
                  <a:txBody>
                    <a:bodyPr/>
                    <a:lstStyle/>
                    <a:p>
                      <a:r>
                        <a:rPr lang="en-US" dirty="0" smtClean="0"/>
                        <a:t>Sales</a:t>
                      </a:r>
                      <a:endParaRPr lang="en-US" dirty="0"/>
                    </a:p>
                  </a:txBody>
                  <a:tcPr marL="88441" marR="88441"/>
                </a:tc>
                <a:tc>
                  <a:txBody>
                    <a:bodyPr/>
                    <a:lstStyle/>
                    <a:p>
                      <a:pPr algn="r"/>
                      <a:r>
                        <a:rPr lang="en-US" dirty="0" smtClean="0"/>
                        <a:t>758</a:t>
                      </a:r>
                      <a:endParaRPr lang="en-US" dirty="0"/>
                    </a:p>
                  </a:txBody>
                  <a:tcPr marL="88441" marR="88441"/>
                </a:tc>
                <a:tc>
                  <a:txBody>
                    <a:bodyPr/>
                    <a:lstStyle/>
                    <a:p>
                      <a:pPr algn="r"/>
                      <a:r>
                        <a:rPr lang="en-US" dirty="0" smtClean="0"/>
                        <a:t>1,135</a:t>
                      </a:r>
                      <a:endParaRPr lang="en-US" dirty="0"/>
                    </a:p>
                  </a:txBody>
                  <a:tcPr marL="88441" marR="88441"/>
                </a:tc>
                <a:tc>
                  <a:txBody>
                    <a:bodyPr/>
                    <a:lstStyle/>
                    <a:p>
                      <a:pPr algn="r"/>
                      <a:r>
                        <a:rPr lang="en-US" dirty="0" smtClean="0"/>
                        <a:t>150</a:t>
                      </a:r>
                      <a:endParaRPr lang="en-US" dirty="0"/>
                    </a:p>
                  </a:txBody>
                  <a:tcPr marL="88441" marR="88441"/>
                </a:tc>
                <a:extLst>
                  <a:ext uri="{0D108BD9-81ED-4DB2-BD59-A6C34878D82A}">
                    <a16:rowId xmlns:a16="http://schemas.microsoft.com/office/drawing/2014/main" val="10001"/>
                  </a:ext>
                </a:extLst>
              </a:tr>
              <a:tr h="370840">
                <a:tc>
                  <a:txBody>
                    <a:bodyPr/>
                    <a:lstStyle/>
                    <a:p>
                      <a:r>
                        <a:rPr lang="en-US" dirty="0" smtClean="0"/>
                        <a:t>Withholding</a:t>
                      </a:r>
                      <a:r>
                        <a:rPr lang="en-US" baseline="0" dirty="0" smtClean="0"/>
                        <a:t> Tax</a:t>
                      </a:r>
                      <a:endParaRPr lang="en-US" dirty="0"/>
                    </a:p>
                  </a:txBody>
                  <a:tcPr marL="88441" marR="88441"/>
                </a:tc>
                <a:tc>
                  <a:txBody>
                    <a:bodyPr/>
                    <a:lstStyle/>
                    <a:p>
                      <a:pPr algn="r"/>
                      <a:r>
                        <a:rPr lang="en-US" dirty="0" smtClean="0"/>
                        <a:t>24</a:t>
                      </a:r>
                      <a:endParaRPr lang="en-US" dirty="0"/>
                    </a:p>
                  </a:txBody>
                  <a:tcPr marL="88441" marR="88441" anchor="ctr"/>
                </a:tc>
                <a:tc>
                  <a:txBody>
                    <a:bodyPr/>
                    <a:lstStyle/>
                    <a:p>
                      <a:pPr algn="r"/>
                      <a:r>
                        <a:rPr lang="en-US" dirty="0" smtClean="0"/>
                        <a:t>24</a:t>
                      </a:r>
                      <a:endParaRPr lang="en-US" dirty="0"/>
                    </a:p>
                  </a:txBody>
                  <a:tcPr marL="88441" marR="88441" anchor="ctr"/>
                </a:tc>
                <a:tc>
                  <a:txBody>
                    <a:bodyPr/>
                    <a:lstStyle/>
                    <a:p>
                      <a:pPr algn="r"/>
                      <a:r>
                        <a:rPr lang="en-US" dirty="0" smtClean="0"/>
                        <a:t>5</a:t>
                      </a:r>
                    </a:p>
                  </a:txBody>
                  <a:tcPr marL="88441" marR="88441" anchor="ctr"/>
                </a:tc>
                <a:extLst>
                  <a:ext uri="{0D108BD9-81ED-4DB2-BD59-A6C34878D82A}">
                    <a16:rowId xmlns:a16="http://schemas.microsoft.com/office/drawing/2014/main" val="10002"/>
                  </a:ext>
                </a:extLst>
              </a:tr>
              <a:tr h="370840">
                <a:tc>
                  <a:txBody>
                    <a:bodyPr/>
                    <a:lstStyle/>
                    <a:p>
                      <a:r>
                        <a:rPr lang="en-US" dirty="0" smtClean="0"/>
                        <a:t>Totals</a:t>
                      </a:r>
                      <a:endParaRPr lang="en-US" dirty="0"/>
                    </a:p>
                  </a:txBody>
                  <a:tcPr marL="88441" marR="88441"/>
                </a:tc>
                <a:tc>
                  <a:txBody>
                    <a:bodyPr/>
                    <a:lstStyle/>
                    <a:p>
                      <a:pPr algn="r"/>
                      <a:r>
                        <a:rPr lang="en-US" dirty="0" smtClean="0"/>
                        <a:t>782</a:t>
                      </a:r>
                      <a:endParaRPr lang="en-US" dirty="0"/>
                    </a:p>
                  </a:txBody>
                  <a:tcPr marL="88441" marR="88441"/>
                </a:tc>
                <a:tc>
                  <a:txBody>
                    <a:bodyPr/>
                    <a:lstStyle/>
                    <a:p>
                      <a:pPr algn="r"/>
                      <a:r>
                        <a:rPr lang="en-US" dirty="0" smtClean="0"/>
                        <a:t>1,159</a:t>
                      </a:r>
                    </a:p>
                  </a:txBody>
                  <a:tcPr marL="88441" marR="88441"/>
                </a:tc>
                <a:tc>
                  <a:txBody>
                    <a:bodyPr/>
                    <a:lstStyle/>
                    <a:p>
                      <a:pPr algn="r"/>
                      <a:r>
                        <a:rPr lang="en-US" dirty="0" smtClean="0"/>
                        <a:t>155</a:t>
                      </a:r>
                    </a:p>
                  </a:txBody>
                  <a:tcPr marL="88441" marR="88441"/>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0519055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Field Audit-Sales Tax</a:t>
            </a:r>
            <a:br>
              <a:rPr lang="en-US" dirty="0" smtClean="0"/>
            </a:br>
            <a:r>
              <a:rPr lang="en-US" dirty="0" smtClean="0"/>
              <a:t>Audit Determinations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22239714"/>
              </p:ext>
            </p:extLst>
          </p:nvPr>
        </p:nvGraphicFramePr>
        <p:xfrm>
          <a:off x="990600" y="1143000"/>
          <a:ext cx="6554787" cy="1752600"/>
        </p:xfrm>
        <a:graphic>
          <a:graphicData uri="http://schemas.openxmlformats.org/drawingml/2006/table">
            <a:tbl>
              <a:tblPr firstRow="1" bandRow="1">
                <a:tableStyleId>{5C22544A-7EE6-4342-B048-85BDC9FD1C3A}</a:tableStyleId>
              </a:tblPr>
              <a:tblGrid>
                <a:gridCol w="1638697">
                  <a:extLst>
                    <a:ext uri="{9D8B030D-6E8A-4147-A177-3AD203B41FA5}">
                      <a16:colId xmlns:a16="http://schemas.microsoft.com/office/drawing/2014/main" val="20000"/>
                    </a:ext>
                  </a:extLst>
                </a:gridCol>
                <a:gridCol w="1638697">
                  <a:extLst>
                    <a:ext uri="{9D8B030D-6E8A-4147-A177-3AD203B41FA5}">
                      <a16:colId xmlns:a16="http://schemas.microsoft.com/office/drawing/2014/main" val="20001"/>
                    </a:ext>
                  </a:extLst>
                </a:gridCol>
                <a:gridCol w="1683609">
                  <a:extLst>
                    <a:ext uri="{9D8B030D-6E8A-4147-A177-3AD203B41FA5}">
                      <a16:colId xmlns:a16="http://schemas.microsoft.com/office/drawing/2014/main" val="20002"/>
                    </a:ext>
                  </a:extLst>
                </a:gridCol>
                <a:gridCol w="1593784">
                  <a:extLst>
                    <a:ext uri="{9D8B030D-6E8A-4147-A177-3AD203B41FA5}">
                      <a16:colId xmlns:a16="http://schemas.microsoft.com/office/drawing/2014/main" val="20003"/>
                    </a:ext>
                  </a:extLst>
                </a:gridCol>
              </a:tblGrid>
              <a:tr h="370840">
                <a:tc>
                  <a:txBody>
                    <a:bodyPr/>
                    <a:lstStyle/>
                    <a:p>
                      <a:r>
                        <a:rPr lang="en-US" dirty="0" smtClean="0"/>
                        <a:t>Tax Type</a:t>
                      </a:r>
                      <a:endParaRPr lang="en-US" dirty="0"/>
                    </a:p>
                  </a:txBody>
                  <a:tcPr marL="88441" marR="88441"/>
                </a:tc>
                <a:tc>
                  <a:txBody>
                    <a:bodyPr/>
                    <a:lstStyle/>
                    <a:p>
                      <a:pPr algn="ctr"/>
                      <a:r>
                        <a:rPr lang="en-US" dirty="0" smtClean="0"/>
                        <a:t>FYE 6/30/17</a:t>
                      </a:r>
                      <a:endParaRPr lang="en-US" dirty="0"/>
                    </a:p>
                  </a:txBody>
                  <a:tcPr marL="88441" marR="88441"/>
                </a:tc>
                <a:tc>
                  <a:txBody>
                    <a:bodyPr/>
                    <a:lstStyle/>
                    <a:p>
                      <a:pPr algn="ctr"/>
                      <a:r>
                        <a:rPr lang="en-US" dirty="0" smtClean="0"/>
                        <a:t>FYE 6/30/18</a:t>
                      </a:r>
                      <a:endParaRPr lang="en-US" dirty="0"/>
                    </a:p>
                  </a:txBody>
                  <a:tcPr marL="88441" marR="88441"/>
                </a:tc>
                <a:tc>
                  <a:txBody>
                    <a:bodyPr/>
                    <a:lstStyle/>
                    <a:p>
                      <a:pPr algn="ctr"/>
                      <a:r>
                        <a:rPr lang="en-US" dirty="0" smtClean="0"/>
                        <a:t>08/31/2018</a:t>
                      </a:r>
                    </a:p>
                  </a:txBody>
                  <a:tcPr marL="88441" marR="88441"/>
                </a:tc>
                <a:extLst>
                  <a:ext uri="{0D108BD9-81ED-4DB2-BD59-A6C34878D82A}">
                    <a16:rowId xmlns:a16="http://schemas.microsoft.com/office/drawing/2014/main" val="10000"/>
                  </a:ext>
                </a:extLst>
              </a:tr>
              <a:tr h="370840">
                <a:tc>
                  <a:txBody>
                    <a:bodyPr/>
                    <a:lstStyle/>
                    <a:p>
                      <a:r>
                        <a:rPr lang="en-US" dirty="0" smtClean="0"/>
                        <a:t>Sales</a:t>
                      </a:r>
                      <a:endParaRPr lang="en-US" dirty="0"/>
                    </a:p>
                  </a:txBody>
                  <a:tcPr marL="88441" marR="88441"/>
                </a:tc>
                <a:tc>
                  <a:txBody>
                    <a:bodyPr/>
                    <a:lstStyle/>
                    <a:p>
                      <a:pPr algn="r"/>
                      <a:r>
                        <a:rPr lang="en-US" dirty="0" smtClean="0"/>
                        <a:t>$ 68,796,009</a:t>
                      </a:r>
                      <a:endParaRPr lang="en-US" dirty="0"/>
                    </a:p>
                  </a:txBody>
                  <a:tcPr marL="88441" marR="88441"/>
                </a:tc>
                <a:tc>
                  <a:txBody>
                    <a:bodyPr/>
                    <a:lstStyle/>
                    <a:p>
                      <a:pPr algn="r"/>
                      <a:r>
                        <a:rPr lang="en-US" dirty="0" smtClean="0"/>
                        <a:t>$ 61,954,320 </a:t>
                      </a:r>
                      <a:endParaRPr lang="en-US" dirty="0"/>
                    </a:p>
                  </a:txBody>
                  <a:tcPr marL="88441" marR="88441"/>
                </a:tc>
                <a:tc>
                  <a:txBody>
                    <a:bodyPr/>
                    <a:lstStyle/>
                    <a:p>
                      <a:pPr algn="r"/>
                      <a:r>
                        <a:rPr lang="en-US" dirty="0" smtClean="0"/>
                        <a:t>$ 7,749,301  </a:t>
                      </a:r>
                      <a:endParaRPr lang="en-US" dirty="0"/>
                    </a:p>
                  </a:txBody>
                  <a:tcPr marL="88441" marR="88441"/>
                </a:tc>
                <a:extLst>
                  <a:ext uri="{0D108BD9-81ED-4DB2-BD59-A6C34878D82A}">
                    <a16:rowId xmlns:a16="http://schemas.microsoft.com/office/drawing/2014/main" val="10001"/>
                  </a:ext>
                </a:extLst>
              </a:tr>
              <a:tr h="370840">
                <a:tc>
                  <a:txBody>
                    <a:bodyPr/>
                    <a:lstStyle/>
                    <a:p>
                      <a:r>
                        <a:rPr lang="en-US" dirty="0" smtClean="0"/>
                        <a:t>Withholding</a:t>
                      </a:r>
                      <a:r>
                        <a:rPr lang="en-US" baseline="0" dirty="0" smtClean="0"/>
                        <a:t> Tax</a:t>
                      </a:r>
                      <a:endParaRPr lang="en-US" dirty="0"/>
                    </a:p>
                  </a:txBody>
                  <a:tcPr marL="88441" marR="88441"/>
                </a:tc>
                <a:tc>
                  <a:txBody>
                    <a:bodyPr/>
                    <a:lstStyle/>
                    <a:p>
                      <a:pPr algn="r"/>
                      <a:r>
                        <a:rPr lang="en-US" dirty="0" smtClean="0"/>
                        <a:t>$ 3,366,811</a:t>
                      </a:r>
                      <a:endParaRPr lang="en-US" dirty="0"/>
                    </a:p>
                  </a:txBody>
                  <a:tcPr marL="88441" marR="88441" anchor="ctr"/>
                </a:tc>
                <a:tc>
                  <a:txBody>
                    <a:bodyPr/>
                    <a:lstStyle/>
                    <a:p>
                      <a:pPr algn="r"/>
                      <a:r>
                        <a:rPr lang="en-US" dirty="0" smtClean="0"/>
                        <a:t>$ 702,907</a:t>
                      </a:r>
                      <a:endParaRPr lang="en-US" dirty="0"/>
                    </a:p>
                  </a:txBody>
                  <a:tcPr marL="88441" marR="88441" anchor="ctr"/>
                </a:tc>
                <a:tc>
                  <a:txBody>
                    <a:bodyPr/>
                    <a:lstStyle/>
                    <a:p>
                      <a:pPr algn="r"/>
                      <a:r>
                        <a:rPr lang="en-US" dirty="0" smtClean="0"/>
                        <a:t>$ 78,637  </a:t>
                      </a:r>
                      <a:endParaRPr lang="en-US" dirty="0"/>
                    </a:p>
                  </a:txBody>
                  <a:tcPr marL="88441" marR="88441" anchor="ctr"/>
                </a:tc>
                <a:extLst>
                  <a:ext uri="{0D108BD9-81ED-4DB2-BD59-A6C34878D82A}">
                    <a16:rowId xmlns:a16="http://schemas.microsoft.com/office/drawing/2014/main" val="10002"/>
                  </a:ext>
                </a:extLst>
              </a:tr>
              <a:tr h="370840">
                <a:tc>
                  <a:txBody>
                    <a:bodyPr/>
                    <a:lstStyle/>
                    <a:p>
                      <a:r>
                        <a:rPr lang="en-US" dirty="0" smtClean="0"/>
                        <a:t>Totals</a:t>
                      </a:r>
                      <a:endParaRPr lang="en-US" dirty="0"/>
                    </a:p>
                  </a:txBody>
                  <a:tcPr marL="88441" marR="88441"/>
                </a:tc>
                <a:tc>
                  <a:txBody>
                    <a:bodyPr/>
                    <a:lstStyle/>
                    <a:p>
                      <a:pPr algn="r"/>
                      <a:r>
                        <a:rPr lang="en-US" dirty="0" smtClean="0"/>
                        <a:t>$ 72,162,820</a:t>
                      </a:r>
                      <a:endParaRPr lang="en-US" dirty="0"/>
                    </a:p>
                  </a:txBody>
                  <a:tcPr marL="88441" marR="88441"/>
                </a:tc>
                <a:tc>
                  <a:txBody>
                    <a:bodyPr/>
                    <a:lstStyle/>
                    <a:p>
                      <a:pPr algn="r"/>
                      <a:r>
                        <a:rPr lang="en-US" dirty="0" smtClean="0"/>
                        <a:t>$ 62,657,227 </a:t>
                      </a:r>
                      <a:endParaRPr lang="en-US" dirty="0"/>
                    </a:p>
                  </a:txBody>
                  <a:tcPr marL="88441" marR="88441"/>
                </a:tc>
                <a:tc>
                  <a:txBody>
                    <a:bodyPr/>
                    <a:lstStyle/>
                    <a:p>
                      <a:pPr algn="r"/>
                      <a:r>
                        <a:rPr lang="en-US" dirty="0" smtClean="0"/>
                        <a:t>$ 7,827,938  </a:t>
                      </a:r>
                      <a:endParaRPr lang="en-US" dirty="0"/>
                    </a:p>
                  </a:txBody>
                  <a:tcPr marL="88441" marR="88441"/>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143005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Field Audit-Sales Tax</a:t>
            </a:r>
            <a:br>
              <a:rPr lang="en-US" dirty="0" smtClean="0"/>
            </a:br>
            <a:r>
              <a:rPr lang="en-US" dirty="0" smtClean="0"/>
              <a:t>Audit Collections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93043680"/>
              </p:ext>
            </p:extLst>
          </p:nvPr>
        </p:nvGraphicFramePr>
        <p:xfrm>
          <a:off x="609600" y="1295400"/>
          <a:ext cx="7948612" cy="1752600"/>
        </p:xfrm>
        <a:graphic>
          <a:graphicData uri="http://schemas.openxmlformats.org/drawingml/2006/table">
            <a:tbl>
              <a:tblPr firstRow="1" bandRow="1">
                <a:tableStyleId>{5C22544A-7EE6-4342-B048-85BDC9FD1C3A}</a:tableStyleId>
              </a:tblPr>
              <a:tblGrid>
                <a:gridCol w="2241019">
                  <a:extLst>
                    <a:ext uri="{9D8B030D-6E8A-4147-A177-3AD203B41FA5}">
                      <a16:colId xmlns:a16="http://schemas.microsoft.com/office/drawing/2014/main" val="20000"/>
                    </a:ext>
                  </a:extLst>
                </a:gridCol>
                <a:gridCol w="1760800">
                  <a:extLst>
                    <a:ext uri="{9D8B030D-6E8A-4147-A177-3AD203B41FA5}">
                      <a16:colId xmlns:a16="http://schemas.microsoft.com/office/drawing/2014/main" val="20001"/>
                    </a:ext>
                  </a:extLst>
                </a:gridCol>
                <a:gridCol w="1920873">
                  <a:extLst>
                    <a:ext uri="{9D8B030D-6E8A-4147-A177-3AD203B41FA5}">
                      <a16:colId xmlns:a16="http://schemas.microsoft.com/office/drawing/2014/main" val="20002"/>
                    </a:ext>
                  </a:extLst>
                </a:gridCol>
                <a:gridCol w="2025920">
                  <a:extLst>
                    <a:ext uri="{9D8B030D-6E8A-4147-A177-3AD203B41FA5}">
                      <a16:colId xmlns:a16="http://schemas.microsoft.com/office/drawing/2014/main" val="20003"/>
                    </a:ext>
                  </a:extLst>
                </a:gridCol>
              </a:tblGrid>
              <a:tr h="370840">
                <a:tc>
                  <a:txBody>
                    <a:bodyPr/>
                    <a:lstStyle/>
                    <a:p>
                      <a:r>
                        <a:rPr lang="en-US" dirty="0" smtClean="0"/>
                        <a:t>Tax Type</a:t>
                      </a:r>
                      <a:endParaRPr lang="en-US" dirty="0"/>
                    </a:p>
                  </a:txBody>
                  <a:tcPr/>
                </a:tc>
                <a:tc>
                  <a:txBody>
                    <a:bodyPr/>
                    <a:lstStyle/>
                    <a:p>
                      <a:pPr algn="ctr"/>
                      <a:r>
                        <a:rPr lang="en-US" dirty="0" smtClean="0"/>
                        <a:t>FYE 6/30/17</a:t>
                      </a:r>
                      <a:endParaRPr lang="en-US" dirty="0"/>
                    </a:p>
                  </a:txBody>
                  <a:tcPr/>
                </a:tc>
                <a:tc>
                  <a:txBody>
                    <a:bodyPr/>
                    <a:lstStyle/>
                    <a:p>
                      <a:pPr algn="ctr"/>
                      <a:r>
                        <a:rPr lang="en-US" dirty="0" smtClean="0"/>
                        <a:t>FYE 6/30/18</a:t>
                      </a:r>
                      <a:endParaRPr lang="en-US" dirty="0"/>
                    </a:p>
                  </a:txBody>
                  <a:tcPr/>
                </a:tc>
                <a:tc>
                  <a:txBody>
                    <a:bodyPr/>
                    <a:lstStyle/>
                    <a:p>
                      <a:pPr algn="ctr"/>
                      <a:r>
                        <a:rPr lang="en-US" dirty="0" smtClean="0"/>
                        <a:t>08/31/2018</a:t>
                      </a:r>
                    </a:p>
                    <a:p>
                      <a:pPr algn="ctr"/>
                      <a:endParaRPr lang="en-US" dirty="0" smtClean="0"/>
                    </a:p>
                  </a:txBody>
                  <a:tcPr/>
                </a:tc>
                <a:extLst>
                  <a:ext uri="{0D108BD9-81ED-4DB2-BD59-A6C34878D82A}">
                    <a16:rowId xmlns:a16="http://schemas.microsoft.com/office/drawing/2014/main" val="10000"/>
                  </a:ext>
                </a:extLst>
              </a:tr>
              <a:tr h="370840">
                <a:tc>
                  <a:txBody>
                    <a:bodyPr/>
                    <a:lstStyle/>
                    <a:p>
                      <a:r>
                        <a:rPr lang="en-US" dirty="0" smtClean="0"/>
                        <a:t>Sales</a:t>
                      </a:r>
                      <a:endParaRPr lang="en-US" dirty="0"/>
                    </a:p>
                  </a:txBody>
                  <a:tcPr/>
                </a:tc>
                <a:tc>
                  <a:txBody>
                    <a:bodyPr/>
                    <a:lstStyle/>
                    <a:p>
                      <a:pPr algn="r"/>
                      <a:r>
                        <a:rPr lang="en-US" dirty="0" smtClean="0"/>
                        <a:t>$24,469,317</a:t>
                      </a:r>
                      <a:endParaRPr lang="en-US" dirty="0"/>
                    </a:p>
                  </a:txBody>
                  <a:tcPr/>
                </a:tc>
                <a:tc>
                  <a:txBody>
                    <a:bodyPr/>
                    <a:lstStyle/>
                    <a:p>
                      <a:pPr algn="r"/>
                      <a:r>
                        <a:rPr lang="en-US" dirty="0" smtClean="0"/>
                        <a:t>$ 19,445,982 </a:t>
                      </a:r>
                      <a:endParaRPr lang="en-US" dirty="0"/>
                    </a:p>
                  </a:txBody>
                  <a:tcPr/>
                </a:tc>
                <a:tc>
                  <a:txBody>
                    <a:bodyPr/>
                    <a:lstStyle/>
                    <a:p>
                      <a:pPr algn="r"/>
                      <a:r>
                        <a:rPr lang="en-US" dirty="0" smtClean="0"/>
                        <a:t>$</a:t>
                      </a:r>
                      <a:r>
                        <a:rPr lang="en-US" baseline="0" dirty="0" smtClean="0"/>
                        <a:t> </a:t>
                      </a:r>
                      <a:r>
                        <a:rPr lang="en-US" dirty="0" smtClean="0"/>
                        <a:t>8,120,369  </a:t>
                      </a:r>
                      <a:endParaRPr lang="en-US" dirty="0"/>
                    </a:p>
                  </a:txBody>
                  <a:tcPr/>
                </a:tc>
                <a:extLst>
                  <a:ext uri="{0D108BD9-81ED-4DB2-BD59-A6C34878D82A}">
                    <a16:rowId xmlns:a16="http://schemas.microsoft.com/office/drawing/2014/main" val="10001"/>
                  </a:ext>
                </a:extLst>
              </a:tr>
              <a:tr h="370840">
                <a:tc>
                  <a:txBody>
                    <a:bodyPr/>
                    <a:lstStyle/>
                    <a:p>
                      <a:r>
                        <a:rPr lang="en-US" dirty="0" smtClean="0"/>
                        <a:t>Withholding</a:t>
                      </a:r>
                      <a:r>
                        <a:rPr lang="en-US" baseline="0" dirty="0" smtClean="0"/>
                        <a:t> Tax</a:t>
                      </a:r>
                      <a:endParaRPr lang="en-US" dirty="0"/>
                    </a:p>
                  </a:txBody>
                  <a:tcPr/>
                </a:tc>
                <a:tc>
                  <a:txBody>
                    <a:bodyPr/>
                    <a:lstStyle/>
                    <a:p>
                      <a:pPr algn="r"/>
                      <a:r>
                        <a:rPr lang="en-US" dirty="0" smtClean="0"/>
                        <a:t>$ 147,409</a:t>
                      </a:r>
                      <a:endParaRPr lang="en-US" dirty="0"/>
                    </a:p>
                  </a:txBody>
                  <a:tcPr anchor="ctr"/>
                </a:tc>
                <a:tc>
                  <a:txBody>
                    <a:bodyPr/>
                    <a:lstStyle/>
                    <a:p>
                      <a:pPr algn="r"/>
                      <a:r>
                        <a:rPr lang="en-US" dirty="0" smtClean="0"/>
                        <a:t>$ 229,652   </a:t>
                      </a:r>
                      <a:endParaRPr lang="en-US" dirty="0"/>
                    </a:p>
                  </a:txBody>
                  <a:tcPr anchor="ctr"/>
                </a:tc>
                <a:tc>
                  <a:txBody>
                    <a:bodyPr/>
                    <a:lstStyle/>
                    <a:p>
                      <a:pPr algn="r"/>
                      <a:r>
                        <a:rPr lang="en-US" dirty="0" smtClean="0"/>
                        <a:t>$ 58,059 </a:t>
                      </a:r>
                      <a:endParaRPr lang="en-US" dirty="0"/>
                    </a:p>
                  </a:txBody>
                  <a:tcPr anchor="ctr"/>
                </a:tc>
                <a:extLst>
                  <a:ext uri="{0D108BD9-81ED-4DB2-BD59-A6C34878D82A}">
                    <a16:rowId xmlns:a16="http://schemas.microsoft.com/office/drawing/2014/main" val="10002"/>
                  </a:ext>
                </a:extLst>
              </a:tr>
              <a:tr h="370840">
                <a:tc>
                  <a:txBody>
                    <a:bodyPr/>
                    <a:lstStyle/>
                    <a:p>
                      <a:r>
                        <a:rPr lang="en-US" dirty="0" smtClean="0"/>
                        <a:t>Totals</a:t>
                      </a:r>
                      <a:endParaRPr lang="en-US" dirty="0"/>
                    </a:p>
                  </a:txBody>
                  <a:tcPr/>
                </a:tc>
                <a:tc>
                  <a:txBody>
                    <a:bodyPr/>
                    <a:lstStyle/>
                    <a:p>
                      <a:pPr algn="r"/>
                      <a:r>
                        <a:rPr lang="en-US" dirty="0" smtClean="0"/>
                        <a:t>$24,616,726</a:t>
                      </a:r>
                      <a:endParaRPr lang="en-US" dirty="0"/>
                    </a:p>
                  </a:txBody>
                  <a:tcPr/>
                </a:tc>
                <a:tc>
                  <a:txBody>
                    <a:bodyPr/>
                    <a:lstStyle/>
                    <a:p>
                      <a:pPr algn="r"/>
                      <a:r>
                        <a:rPr lang="en-US" dirty="0" smtClean="0"/>
                        <a:t>$</a:t>
                      </a:r>
                      <a:r>
                        <a:rPr lang="en-US" baseline="0" dirty="0" smtClean="0"/>
                        <a:t> 19,675,634</a:t>
                      </a:r>
                      <a:r>
                        <a:rPr lang="en-US" dirty="0" smtClean="0"/>
                        <a:t> </a:t>
                      </a:r>
                      <a:endParaRPr lang="en-US" dirty="0"/>
                    </a:p>
                  </a:txBody>
                  <a:tcPr/>
                </a:tc>
                <a:tc>
                  <a:txBody>
                    <a:bodyPr/>
                    <a:lstStyle/>
                    <a:p>
                      <a:pPr algn="r"/>
                      <a:r>
                        <a:rPr lang="en-US" dirty="0" smtClean="0"/>
                        <a:t>$ 8,178,248 </a:t>
                      </a:r>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578949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Field Audit-Sales Tax</a:t>
            </a:r>
          </a:p>
        </p:txBody>
      </p:sp>
      <p:sp>
        <p:nvSpPr>
          <p:cNvPr id="3" name="Content Placeholder 2"/>
          <p:cNvSpPr>
            <a:spLocks noGrp="1"/>
          </p:cNvSpPr>
          <p:nvPr>
            <p:ph idx="1"/>
          </p:nvPr>
        </p:nvSpPr>
        <p:spPr/>
        <p:txBody>
          <a:bodyPr>
            <a:normAutofit lnSpcReduction="10000"/>
          </a:bodyPr>
          <a:lstStyle/>
          <a:p>
            <a:pPr marL="68580" indent="0">
              <a:buNone/>
            </a:pPr>
            <a:r>
              <a:rPr lang="en-US" b="1" u="sng" dirty="0" smtClean="0"/>
              <a:t>Sales Tax Audit Issues:</a:t>
            </a:r>
          </a:p>
          <a:p>
            <a:pPr marL="68580" indent="0">
              <a:buNone/>
            </a:pPr>
            <a:endParaRPr lang="en-US" u="sng" dirty="0"/>
          </a:p>
          <a:p>
            <a:r>
              <a:rPr lang="en-US" b="1" dirty="0" smtClean="0"/>
              <a:t>Failure to implement changes enacted by ACT 25 and ACT 26</a:t>
            </a:r>
          </a:p>
          <a:p>
            <a:r>
              <a:rPr lang="en-US" b="1" dirty="0" smtClean="0"/>
              <a:t>MM&amp;E</a:t>
            </a:r>
          </a:p>
          <a:p>
            <a:r>
              <a:rPr lang="en-US" b="1" dirty="0" smtClean="0"/>
              <a:t>Food for home consumption</a:t>
            </a:r>
          </a:p>
          <a:p>
            <a:r>
              <a:rPr lang="en-US" b="1" dirty="0" smtClean="0"/>
              <a:t>Lack of exemption certificates/validity</a:t>
            </a:r>
          </a:p>
          <a:p>
            <a:r>
              <a:rPr lang="en-US" b="1" dirty="0" smtClean="0"/>
              <a:t>Reconciliation of LGST to CIFT</a:t>
            </a:r>
          </a:p>
          <a:p>
            <a:r>
              <a:rPr lang="en-US" b="1" dirty="0" smtClean="0"/>
              <a:t>Insufficient record keeping</a:t>
            </a:r>
          </a:p>
        </p:txBody>
      </p:sp>
    </p:spTree>
    <p:extLst>
      <p:ext uri="{BB962C8B-B14F-4D97-AF65-F5344CB8AC3E}">
        <p14:creationId xmlns:p14="http://schemas.microsoft.com/office/powerpoint/2010/main" val="2646421454"/>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62000"/>
                <a:satMod val="200000"/>
                <a:lumMod val="124000"/>
              </a:schemeClr>
            </a:gs>
            <a:gs pos="100000">
              <a:schemeClr val="phClr">
                <a:shade val="96000"/>
                <a:hueMod val="88000"/>
                <a:satMod val="220000"/>
                <a:lumMod val="82000"/>
              </a:schemeClr>
            </a:gs>
          </a:gsLst>
          <a:lin ang="6120000" scaled="1"/>
        </a:gradFill>
        <a:gradFill rotWithShape="1">
          <a:gsLst>
            <a:gs pos="0">
              <a:schemeClr val="phClr">
                <a:tint val="97000"/>
                <a:hueMod val="162000"/>
                <a:satMod val="200000"/>
                <a:lumMod val="124000"/>
              </a:schemeClr>
            </a:gs>
            <a:gs pos="100000">
              <a:schemeClr val="phClr">
                <a:shade val="96000"/>
                <a:hueMod val="88000"/>
                <a:satMod val="220000"/>
                <a:lumMod val="8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82EB108-EDE6-4B8E-957B-D4A69BF580E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6312</TotalTime>
  <Words>1196</Words>
  <Application>Microsoft Office PowerPoint</Application>
  <PresentationFormat>On-screen Show (4:3)</PresentationFormat>
  <Paragraphs>414</Paragraphs>
  <Slides>35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Calibri</vt:lpstr>
      <vt:lpstr>Century Gothic</vt:lpstr>
      <vt:lpstr>Wingdings 3</vt:lpstr>
      <vt:lpstr>Slice</vt:lpstr>
      <vt:lpstr>Tax Group III Audit and Compliance</vt:lpstr>
      <vt:lpstr>Group 3 Divisions</vt:lpstr>
      <vt:lpstr>Field Audit Divisions </vt:lpstr>
      <vt:lpstr>Field Audit Divisions</vt:lpstr>
      <vt:lpstr>Field Audit-Sales Tax Staffing</vt:lpstr>
      <vt:lpstr>Field Audit-Sales Tax Audits Performed</vt:lpstr>
      <vt:lpstr>Field Audit-Sales Tax Audit Determinations</vt:lpstr>
      <vt:lpstr>Field Audit-Sales Tax Audit Collections</vt:lpstr>
      <vt:lpstr>Field Audit-Sales Tax</vt:lpstr>
      <vt:lpstr>Field Audit-Income Staffing</vt:lpstr>
      <vt:lpstr>Field Audit-Income Audits Performed</vt:lpstr>
      <vt:lpstr>Field Audit-Income Audit Determinations</vt:lpstr>
      <vt:lpstr>Field Audit-Income Audit Collections</vt:lpstr>
      <vt:lpstr>Field Audit-Income</vt:lpstr>
      <vt:lpstr>Field Audit-Income</vt:lpstr>
      <vt:lpstr>Field Audit-Income</vt:lpstr>
      <vt:lpstr>Field Audit-Excise Staffing</vt:lpstr>
      <vt:lpstr>Field Audit-Excise Audits Performed</vt:lpstr>
      <vt:lpstr>Field Audit-Excise Audit Determinations</vt:lpstr>
      <vt:lpstr>Field Audit-Excise Audit Collections</vt:lpstr>
      <vt:lpstr>Field Audit-Excise</vt:lpstr>
      <vt:lpstr>Field Audit-Excise</vt:lpstr>
      <vt:lpstr>Field Audit-Excise</vt:lpstr>
      <vt:lpstr>Field Audit-Excise</vt:lpstr>
      <vt:lpstr>Cooperative Agreements with Parishes</vt:lpstr>
      <vt:lpstr>Agreements with Parishes</vt:lpstr>
      <vt:lpstr>Multistate Tax Commission</vt:lpstr>
      <vt:lpstr>Field Audit Program</vt:lpstr>
      <vt:lpstr>Audit Review and Appeals</vt:lpstr>
      <vt:lpstr>Audit Review and Appeals</vt:lpstr>
      <vt:lpstr>Audit Review and Appeals Staff</vt:lpstr>
      <vt:lpstr>Audit Review and Appeals</vt:lpstr>
      <vt:lpstr>Audit Review and Appeals</vt:lpstr>
      <vt:lpstr>Voluntary Disclosure Program</vt:lpstr>
      <vt:lpstr>Tax Group 3</vt:lpstr>
    </vt:vector>
  </TitlesOfParts>
  <Company>Louisiana Department of Revenue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Jay Frost</dc:creator>
  <cp:lastModifiedBy>Jay Frost</cp:lastModifiedBy>
  <cp:revision>96</cp:revision>
  <cp:lastPrinted>2017-11-02T18:50:20Z</cp:lastPrinted>
  <dcterms:created xsi:type="dcterms:W3CDTF">2016-08-08T14:50:25Z</dcterms:created>
  <dcterms:modified xsi:type="dcterms:W3CDTF">2018-11-27T21:49:08Z</dcterms:modified>
</cp:coreProperties>
</file>