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8" r:id="rId3"/>
    <p:sldId id="257" r:id="rId4"/>
    <p:sldId id="259" r:id="rId5"/>
    <p:sldId id="261" r:id="rId6"/>
    <p:sldId id="262" r:id="rId7"/>
    <p:sldId id="263" r:id="rId8"/>
    <p:sldId id="270" r:id="rId9"/>
    <p:sldId id="264" r:id="rId10"/>
    <p:sldId id="272" r:id="rId11"/>
    <p:sldId id="271" r:id="rId12"/>
    <p:sldId id="265" r:id="rId13"/>
    <p:sldId id="266" r:id="rId14"/>
    <p:sldId id="267" r:id="rId15"/>
    <p:sldId id="268" r:id="rId16"/>
    <p:sldId id="269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CC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9" autoAdjust="0"/>
    <p:restoredTop sz="86391" autoAdjust="0"/>
  </p:normalViewPr>
  <p:slideViewPr>
    <p:cSldViewPr>
      <p:cViewPr varScale="1">
        <p:scale>
          <a:sx n="93" d="100"/>
          <a:sy n="93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00DE9-FBC4-4479-A789-835CF5E28421}" type="datetimeFigureOut">
              <a:rPr lang="en-US" smtClean="0"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36A88-F4B6-41A0-BE24-83D0153A2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16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1085B-0F7C-4AD3-B0FC-5E83FCBD4EA4}" type="datetimeFigureOut">
              <a:rPr lang="en-US" smtClean="0"/>
              <a:t>1/14/2015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AA794-E13E-4A7A-BBBC-F1C96917C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9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A794-E13E-4A7A-BBBC-F1C96917CF0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564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A794-E13E-4A7A-BBBC-F1C96917CF0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7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A794-E13E-4A7A-BBBC-F1C96917CF0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4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E4BC-E1F2-4989-BCB2-1FED437C0A5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0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ADFA-7BCA-461E-B384-AD57AB8000D0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6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8E2C-2287-449B-A753-9CEAE22BAD2D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88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E4BC-E1F2-4989-BCB2-1FED437C0A5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18AC-3603-44E9-A6A6-1A51E62345D2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1BCE-77F2-40BE-8552-BB513CB330BD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F7B-B83D-43A1-8E42-9925BBD798A3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9D7A-287E-460B-8C48-516826BC721E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9021-A880-4FF1-A9B3-2B9329ADF448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D64C-5520-46CF-8071-BB87550527F6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72AC-141A-44AC-8C28-2C2AACBB8789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18AC-3603-44E9-A6A6-1A51E62345D2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575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B29DA1D-3A0D-46B4-9045-7C49B8DA7BEE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ADFA-7BCA-461E-B384-AD57AB8000D0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8E2C-2287-449B-A753-9CEAE22BAD2D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1BCE-77F2-40BE-8552-BB513CB330BD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6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F7B-B83D-43A1-8E42-9925BBD798A3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0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9D7A-287E-460B-8C48-516826BC721E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0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9021-A880-4FF1-A9B3-2B9329ADF448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6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D64C-5520-46CF-8071-BB87550527F6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8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72AC-141A-44AC-8C28-2C2AACBB8789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3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DA1D-3A0D-46B4-9045-7C49B8DA7BEE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6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DA11-8389-4FC9-A767-C4C55B242522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71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2BDA11-8389-4FC9-A767-C4C55B242522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8834FB-E7C4-41D3-A184-DA42C5E73B1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TaxPractitionersRefund.Inquiry@la.gov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592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91200" y="5181600"/>
            <a:ext cx="33528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Office Audit Division</a:t>
            </a:r>
          </a:p>
          <a:p>
            <a:pPr algn="ctr"/>
            <a:r>
              <a:rPr lang="en-US" sz="2400" b="1" spc="3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2015 Liaison Meeting</a:t>
            </a:r>
          </a:p>
          <a:p>
            <a:pPr algn="ctr"/>
            <a:r>
              <a:rPr lang="en-US" sz="2400" b="1" spc="30" dirty="0">
                <a:solidFill>
                  <a:schemeClr val="bg1"/>
                </a:solidFill>
                <a:latin typeface="Berlin Sans FB Demi" panose="020E0802020502020306" pitchFamily="34" charset="0"/>
              </a:rPr>
              <a:t>d</a:t>
            </a:r>
            <a:r>
              <a:rPr lang="en-US" sz="2400" b="1" spc="3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awn Bankston</a:t>
            </a:r>
          </a:p>
          <a:p>
            <a:endParaRPr lang="en-US" sz="2400" b="1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Return Documentation:</a:t>
            </a:r>
            <a:br>
              <a:rPr lang="en-US" dirty="0" smtClean="0"/>
            </a:br>
            <a:r>
              <a:rPr lang="en-US" dirty="0" smtClean="0"/>
              <a:t>Misc.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Capital Gains Deduction</a:t>
            </a:r>
          </a:p>
          <a:p>
            <a:r>
              <a:rPr lang="en-US" sz="2000" dirty="0" smtClean="0"/>
              <a:t>Federal 1040</a:t>
            </a:r>
          </a:p>
          <a:p>
            <a:r>
              <a:rPr lang="en-US" sz="2000" dirty="0" smtClean="0"/>
              <a:t>Federal Form Schedule D -  Capital Gains and Losses </a:t>
            </a:r>
          </a:p>
          <a:p>
            <a:r>
              <a:rPr lang="en-US" sz="2000" dirty="0" smtClean="0"/>
              <a:t>Federal Form 4797 – Sales of Business Property</a:t>
            </a:r>
          </a:p>
          <a:p>
            <a:r>
              <a:rPr lang="en-US" sz="2000" dirty="0" smtClean="0"/>
              <a:t>Taxpayer may receive a questionnaire and/or request for additional  information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“Other” on Schedules E, F and G</a:t>
            </a:r>
          </a:p>
          <a:p>
            <a:r>
              <a:rPr lang="en-US" sz="2000" dirty="0" smtClean="0"/>
              <a:t>Submit supporting documents for all “other”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72390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Return Adjustments</a:t>
            </a:r>
            <a:br>
              <a:rPr lang="en-US" sz="4400" kern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400" kern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Preceding </a:t>
            </a:r>
            <a:r>
              <a:rPr lang="en-US" sz="4400" kern="120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Data Requests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Tin, Inc. </a:t>
            </a:r>
            <a:r>
              <a:rPr lang="en-US" sz="2400" b="1" dirty="0" smtClean="0"/>
              <a:t>decision </a:t>
            </a:r>
            <a:r>
              <a:rPr lang="en-US" sz="2400" b="1" dirty="0">
                <a:sym typeface="Wingdings"/>
              </a:rPr>
              <a:t></a:t>
            </a:r>
            <a:r>
              <a:rPr lang="en-US" sz="2400" b="1" dirty="0" smtClean="0"/>
              <a:t> certified refund reduction/denial letters</a:t>
            </a:r>
            <a:endParaRPr lang="en-US" sz="2400" b="1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Missing documentation </a:t>
            </a:r>
            <a:r>
              <a:rPr lang="en-US" sz="2400" b="1" dirty="0" smtClean="0">
                <a:sym typeface="Wingdings"/>
              </a:rPr>
              <a:t></a:t>
            </a:r>
            <a:r>
              <a:rPr lang="en-US" sz="2400" b="1" dirty="0" smtClean="0"/>
              <a:t> </a:t>
            </a:r>
            <a:r>
              <a:rPr lang="en-US" sz="2400" b="1" dirty="0" smtClean="0"/>
              <a:t>3 </a:t>
            </a:r>
            <a:r>
              <a:rPr lang="en-US" sz="2400" b="1" dirty="0"/>
              <a:t>letters:</a:t>
            </a:r>
          </a:p>
          <a:p>
            <a:pPr marL="514350" indent="-280988">
              <a:buSzPct val="90000"/>
              <a:buFont typeface="+mj-lt"/>
              <a:buAutoNum type="arabicPeriod"/>
            </a:pPr>
            <a:r>
              <a:rPr lang="en-US" sz="2000" dirty="0" smtClean="0"/>
              <a:t>Certified </a:t>
            </a:r>
            <a:r>
              <a:rPr lang="en-US" sz="2000" dirty="0"/>
              <a:t>refund denial/reduction letter (1 page max)</a:t>
            </a:r>
          </a:p>
          <a:p>
            <a:pPr marL="514350" indent="-280988">
              <a:buSzPct val="90000"/>
              <a:buFont typeface="+mj-lt"/>
              <a:buAutoNum type="arabicPeriod"/>
            </a:pPr>
            <a:r>
              <a:rPr lang="en-US" sz="2000" dirty="0"/>
              <a:t>Manual request for documentation (if can’t fit on 1 page)</a:t>
            </a:r>
          </a:p>
          <a:p>
            <a:pPr marL="514350" indent="-280988">
              <a:buSzPct val="90000"/>
              <a:buFont typeface="+mj-lt"/>
              <a:buAutoNum type="arabicPeriod"/>
            </a:pPr>
            <a:r>
              <a:rPr lang="en-US" sz="2000" dirty="0"/>
              <a:t>System generated “</a:t>
            </a:r>
            <a:r>
              <a:rPr lang="en-US" sz="2000" dirty="0" smtClean="0"/>
              <a:t>recomp</a:t>
            </a:r>
            <a:r>
              <a:rPr lang="en-US" sz="2000" dirty="0" smtClean="0"/>
              <a:t>” showing line by line changes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66FF"/>
                </a:solidFill>
              </a:rPr>
              <a:t>Upload attachments with e-filed returns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2000" i="1" dirty="0" smtClean="0"/>
          </a:p>
          <a:p>
            <a:pPr marL="342900" indent="-342900"/>
            <a:r>
              <a:rPr lang="en-US" sz="2000" i="1" dirty="0" smtClean="0"/>
              <a:t>We </a:t>
            </a:r>
            <a:r>
              <a:rPr lang="en-US" sz="2000" i="1" dirty="0" smtClean="0"/>
              <a:t>have submitted a research task to find out if we can create a certified </a:t>
            </a:r>
            <a:r>
              <a:rPr lang="en-US" sz="2000" i="1" dirty="0"/>
              <a:t>letter </a:t>
            </a:r>
            <a:r>
              <a:rPr lang="en-US" sz="2000" i="1" dirty="0" smtClean="0"/>
              <a:t>with delay print (post date) and/or increase to allow 2 pages.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999" y="6356350"/>
            <a:ext cx="7672037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11</a:t>
            </a:fld>
            <a:endParaRPr lang="en-US" dirty="0"/>
          </a:p>
        </p:txBody>
      </p:sp>
      <p:pic>
        <p:nvPicPr>
          <p:cNvPr id="1027" name="Picture 3" descr="C:\Users\banksd\AppData\Local\Microsoft\Windows\Temporary Internet Files\Content.IE5\4RL5OW8D\star-smiley-face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525">
            <a:off x="775043" y="3980347"/>
            <a:ext cx="1110144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banksd\AppData\Local\Microsoft\Windows\Temporary Internet Files\Content.IE5\4RL5OW8D\star-smiley-face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755">
            <a:off x="7193165" y="3961802"/>
            <a:ext cx="1110144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FF66CC"/>
                </a:solidFill>
              </a:rPr>
              <a:t>Overpayments Refunded Rather than Credited, as Requested </a:t>
            </a:r>
            <a:endParaRPr lang="en-US" dirty="0">
              <a:solidFill>
                <a:srgbClr val="FF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 not </a:t>
            </a:r>
            <a:r>
              <a:rPr lang="en-US" dirty="0" smtClean="0"/>
              <a:t>cash </a:t>
            </a:r>
            <a:r>
              <a:rPr lang="en-US" dirty="0" smtClean="0"/>
              <a:t>unexpected </a:t>
            </a:r>
            <a:r>
              <a:rPr lang="en-US" dirty="0" smtClean="0"/>
              <a:t>refund </a:t>
            </a:r>
            <a:r>
              <a:rPr lang="en-US" dirty="0" smtClean="0"/>
              <a:t>checks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Return check to LDR with a request to </a:t>
            </a:r>
            <a:r>
              <a:rPr lang="en-US" dirty="0" smtClean="0"/>
              <a:t>ccf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2390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00CC00"/>
                </a:solidFill>
              </a:rPr>
              <a:t>LDR Lack of Acknowledgement</a:t>
            </a:r>
            <a:br>
              <a:rPr lang="en-US" dirty="0" smtClean="0">
                <a:solidFill>
                  <a:srgbClr val="00CC00"/>
                </a:solidFill>
              </a:rPr>
            </a:br>
            <a:r>
              <a:rPr lang="en-US" dirty="0" smtClean="0">
                <a:solidFill>
                  <a:srgbClr val="00CC00"/>
                </a:solidFill>
              </a:rPr>
              <a:t>of Issue Resolution</a:t>
            </a: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 taxpayer responds to a request for documentation, the LDR employee should follow-up IF the documentation provided is not sufficient.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2390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Deceased Taxpayer Return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endParaRPr lang="en-US" sz="2600" dirty="0" smtClean="0"/>
          </a:p>
          <a:p>
            <a:pPr marL="0" indent="0">
              <a:buNone/>
            </a:pPr>
            <a:r>
              <a:rPr lang="en-US" sz="2500" b="1" dirty="0" smtClean="0"/>
              <a:t>Submit </a:t>
            </a:r>
            <a:r>
              <a:rPr lang="en-US" sz="2500" b="1" dirty="0"/>
              <a:t>a copy of </a:t>
            </a:r>
            <a:r>
              <a:rPr lang="en-US" sz="2500" b="1" dirty="0" smtClean="0"/>
              <a:t>the deceased </a:t>
            </a:r>
            <a:r>
              <a:rPr lang="en-US" sz="2500" b="1" dirty="0"/>
              <a:t>taxpayer’s death </a:t>
            </a:r>
            <a:r>
              <a:rPr lang="en-US" sz="2500" b="1" dirty="0" smtClean="0"/>
              <a:t>certificate.</a:t>
            </a:r>
          </a:p>
          <a:p>
            <a:r>
              <a:rPr lang="en-US" sz="2400" dirty="0" smtClean="0"/>
              <a:t>This </a:t>
            </a:r>
            <a:r>
              <a:rPr lang="en-US" sz="2400" dirty="0"/>
              <a:t>is requested to close </a:t>
            </a:r>
            <a:r>
              <a:rPr lang="en-US" sz="2400" dirty="0" smtClean="0"/>
              <a:t>the taxpayer’s </a:t>
            </a:r>
            <a:r>
              <a:rPr lang="en-US" sz="2400" dirty="0"/>
              <a:t>account and prevent fraudulent use of social security number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pPr marL="557784" lvl="2" indent="0">
              <a:buNone/>
            </a:pPr>
            <a:r>
              <a:rPr lang="en-US" b="1" u="sng" dirty="0"/>
              <a:t>If need to change payee on refund, also submit: </a:t>
            </a:r>
          </a:p>
          <a:p>
            <a:pPr lvl="1"/>
            <a:r>
              <a:rPr lang="en-US" sz="2400" dirty="0" smtClean="0"/>
              <a:t>Form </a:t>
            </a:r>
            <a:r>
              <a:rPr lang="en-US" sz="2400" dirty="0"/>
              <a:t>R-6642 (</a:t>
            </a:r>
            <a:r>
              <a:rPr lang="en-US" sz="2400" dirty="0" smtClean="0"/>
              <a:t>IT-710</a:t>
            </a:r>
            <a:r>
              <a:rPr lang="en-US" sz="2400" dirty="0"/>
              <a:t>) </a:t>
            </a:r>
            <a:r>
              <a:rPr lang="en-US" sz="2400" dirty="0" smtClean="0"/>
              <a:t>“Statement </a:t>
            </a:r>
            <a:r>
              <a:rPr lang="en-US" sz="2400" dirty="0"/>
              <a:t>of Claimant to Refund Due on Behalf of Deceased </a:t>
            </a:r>
            <a:r>
              <a:rPr lang="en-US" sz="2400" dirty="0" smtClean="0"/>
              <a:t>Taxpayer” with the deceased </a:t>
            </a:r>
            <a:r>
              <a:rPr lang="en-US" sz="2400" dirty="0"/>
              <a:t>taxpayer’s death certificate.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75438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Tax Practitioner Refund Inquiry Emails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hlinkClick r:id="rId2"/>
            </a:endParaRP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TaxPractitionersRefund.Inquiry@la.gov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Allow 3 business days 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73914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CC"/>
                </a:solidFill>
              </a:rPr>
              <a:t>Questions?</a:t>
            </a:r>
            <a:endParaRPr lang="en-US" dirty="0">
              <a:solidFill>
                <a:srgbClr val="FF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76962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4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Status of Tax Credit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Registry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Implemented quick solution 1/1/14</a:t>
            </a:r>
          </a:p>
          <a:p>
            <a:endParaRPr lang="en-US" sz="3000" dirty="0" smtClean="0"/>
          </a:p>
          <a:p>
            <a:r>
              <a:rPr lang="en-US" sz="3000" dirty="0" smtClean="0"/>
              <a:t>Rule drafted, should be released soon</a:t>
            </a:r>
          </a:p>
          <a:p>
            <a:endParaRPr lang="en-US" sz="3000" dirty="0" smtClean="0"/>
          </a:p>
          <a:p>
            <a:r>
              <a:rPr lang="en-US" sz="3000" dirty="0" smtClean="0"/>
              <a:t>2014 activity:</a:t>
            </a:r>
          </a:p>
          <a:p>
            <a:pPr lvl="1"/>
            <a:r>
              <a:rPr lang="en-US" sz="2400" dirty="0" smtClean="0"/>
              <a:t>209 projects</a:t>
            </a:r>
          </a:p>
          <a:p>
            <a:pPr lvl="1"/>
            <a:r>
              <a:rPr lang="en-US" sz="2400" dirty="0" smtClean="0"/>
              <a:t>311 certifications</a:t>
            </a:r>
          </a:p>
          <a:p>
            <a:pPr lvl="1"/>
            <a:r>
              <a:rPr lang="en-US" sz="2400" dirty="0" smtClean="0"/>
              <a:t>3,273 transfers </a:t>
            </a:r>
          </a:p>
          <a:p>
            <a:pPr lvl="1"/>
            <a:r>
              <a:rPr lang="en-US" sz="2400" dirty="0" smtClean="0"/>
              <a:t>4,759 returns claiming transferable credits received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76200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7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Circumstances for </a:t>
            </a:r>
            <a:r>
              <a:rPr lang="en-US" strike="sngStrike" dirty="0" smtClean="0">
                <a:solidFill>
                  <a:schemeClr val="accent2">
                    <a:lumMod val="75000"/>
                  </a:schemeClr>
                </a:solidFill>
              </a:rPr>
              <a:t>LDR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Invalidating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Certified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Credits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000" dirty="0" smtClean="0"/>
              <a:t>LED once invalidated credits that were previously certified after the </a:t>
            </a:r>
            <a:r>
              <a:rPr lang="en-US" sz="3000" dirty="0"/>
              <a:t>certifying </a:t>
            </a:r>
            <a:r>
              <a:rPr lang="en-US" sz="3000" dirty="0" smtClean="0"/>
              <a:t>CPA withdrew their certified audit report. This case involved fraud allegations.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76200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dirty="0" smtClean="0">
                <a:solidFill>
                  <a:srgbClr val="FF66CC"/>
                </a:solidFill>
                <a:effectLst/>
                <a:latin typeface="+mj-lt"/>
                <a:ea typeface="+mj-ea"/>
                <a:cs typeface="+mj-cs"/>
              </a:rPr>
              <a:t>Historic Rehabilitation </a:t>
            </a:r>
            <a:r>
              <a:rPr lang="en-US" sz="4400" kern="1200" dirty="0" smtClean="0">
                <a:solidFill>
                  <a:srgbClr val="FF66CC"/>
                </a:solidFill>
                <a:effectLst/>
              </a:rPr>
              <a:t>Credits </a:t>
            </a:r>
            <a:endParaRPr lang="en-US" dirty="0">
              <a:solidFill>
                <a:srgbClr val="FF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determination of </a:t>
            </a:r>
            <a:r>
              <a:rPr lang="en-US" dirty="0" smtClean="0"/>
              <a:t>the amount </a:t>
            </a:r>
            <a:r>
              <a:rPr lang="en-US" dirty="0" smtClean="0"/>
              <a:t>of credit </a:t>
            </a:r>
            <a:r>
              <a:rPr lang="en-US" dirty="0" smtClean="0"/>
              <a:t>is now </a:t>
            </a:r>
            <a:r>
              <a:rPr lang="en-US" dirty="0" smtClean="0"/>
              <a:t>handled by LDR</a:t>
            </a:r>
          </a:p>
          <a:p>
            <a:endParaRPr lang="en-US" dirty="0" smtClean="0"/>
          </a:p>
          <a:p>
            <a:r>
              <a:rPr lang="en-US" dirty="0" smtClean="0"/>
              <a:t>RIBs 14-007, 14-007A</a:t>
            </a:r>
          </a:p>
          <a:p>
            <a:pPr lvl="2"/>
            <a:r>
              <a:rPr lang="en-US" dirty="0"/>
              <a:t>&gt;</a:t>
            </a:r>
            <a:r>
              <a:rPr lang="en-US" dirty="0" smtClean="0"/>
              <a:t>$500K requires CPA certification</a:t>
            </a:r>
          </a:p>
          <a:p>
            <a:pPr lvl="2"/>
            <a:r>
              <a:rPr lang="en-US" dirty="0"/>
              <a:t>&lt;</a:t>
            </a:r>
            <a:r>
              <a:rPr lang="en-US" dirty="0" smtClean="0"/>
              <a:t>$500K allows itemized list, certain receipts, related party transaction disclosure and notarized statement</a:t>
            </a:r>
          </a:p>
          <a:p>
            <a:endParaRPr lang="en-US" dirty="0" smtClean="0"/>
          </a:p>
          <a:p>
            <a:r>
              <a:rPr lang="en-US" dirty="0" smtClean="0"/>
              <a:t>122 projects received in CY2014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69342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4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534400" cy="1252728"/>
          </a:xfrm>
        </p:spPr>
        <p:txBody>
          <a:bodyPr>
            <a:normAutofit/>
          </a:bodyPr>
          <a:lstStyle/>
          <a:p>
            <a:r>
              <a:rPr lang="en-US" sz="3700" dirty="0" smtClean="0">
                <a:solidFill>
                  <a:srgbClr val="00CC00"/>
                </a:solidFill>
              </a:rPr>
              <a:t>Time Necessary to Process Refund Claims</a:t>
            </a:r>
            <a:endParaRPr lang="en-US" sz="3700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Individual Income Tax Refund Turnaround FYE14</a:t>
            </a:r>
          </a:p>
          <a:p>
            <a:pPr lvl="2"/>
            <a:r>
              <a:rPr lang="en-US" dirty="0" smtClean="0"/>
              <a:t>28 day average for electronic returns</a:t>
            </a:r>
          </a:p>
          <a:p>
            <a:pPr lvl="2"/>
            <a:r>
              <a:rPr lang="en-US" dirty="0" smtClean="0"/>
              <a:t>38 day average for all returns</a:t>
            </a:r>
          </a:p>
          <a:p>
            <a:endParaRPr lang="en-US" dirty="0" smtClean="0"/>
          </a:p>
          <a:p>
            <a:endParaRPr lang="en-US" sz="2800" dirty="0" smtClean="0"/>
          </a:p>
          <a:p>
            <a:r>
              <a:rPr lang="en-US" sz="2800" dirty="0" smtClean="0"/>
              <a:t>Business </a:t>
            </a:r>
            <a:r>
              <a:rPr lang="en-US" sz="2800" dirty="0"/>
              <a:t>Tax Refund Turnaround </a:t>
            </a:r>
            <a:r>
              <a:rPr lang="en-US" sz="2800" dirty="0" smtClean="0"/>
              <a:t>FYE14</a:t>
            </a:r>
            <a:endParaRPr lang="en-US" sz="2800" dirty="0"/>
          </a:p>
          <a:p>
            <a:pPr lvl="2"/>
            <a:r>
              <a:rPr lang="en-US" dirty="0" smtClean="0"/>
              <a:t>59% of all business tax refunds issued within 90 days.</a:t>
            </a:r>
          </a:p>
          <a:p>
            <a:pPr lvl="2"/>
            <a:r>
              <a:rPr lang="en-US" dirty="0"/>
              <a:t>Average turnaround time varies greatly by tax type, source of refund and dollar amount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67056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06445"/>
              </p:ext>
            </p:extLst>
          </p:nvPr>
        </p:nvGraphicFramePr>
        <p:xfrm>
          <a:off x="1600200" y="3352800"/>
          <a:ext cx="4343399" cy="573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6045"/>
                <a:gridCol w="797103"/>
                <a:gridCol w="797103"/>
                <a:gridCol w="797103"/>
                <a:gridCol w="976045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# Refunds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&lt;= 30 days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31-60 days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61-90 days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91+ days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1,588,067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77.5%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14.7%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2.5%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5.3%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banksd\AppData\Local\Microsoft\Windows\Temporary Internet Files\Content.IE5\4RL5OW8D\star-smiley-face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2788">
            <a:off x="7982108" y="1922728"/>
            <a:ext cx="1110144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Suggestions for Expedited</a:t>
            </a:r>
            <a:br>
              <a:rPr lang="en-US" dirty="0" smtClean="0"/>
            </a:br>
            <a:r>
              <a:rPr lang="en-US" dirty="0" smtClean="0"/>
              <a:t>Return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15" y="1752600"/>
            <a:ext cx="8382000" cy="46256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174625" indent="-174625"/>
            <a:r>
              <a:rPr lang="en-US" sz="2500" u="sng" dirty="0">
                <a:solidFill>
                  <a:srgbClr val="0066FF"/>
                </a:solidFill>
              </a:rPr>
              <a:t>File electronically with</a:t>
            </a:r>
            <a:r>
              <a:rPr lang="en-US" sz="2500" u="sng" dirty="0" smtClean="0">
                <a:solidFill>
                  <a:srgbClr val="0066FF"/>
                </a:solidFill>
              </a:rPr>
              <a:t> supporting documentation attached</a:t>
            </a:r>
          </a:p>
          <a:p>
            <a:pPr marL="174625" indent="-174625">
              <a:buNone/>
            </a:pPr>
            <a:endParaRPr lang="en-US" sz="2600" dirty="0" smtClean="0"/>
          </a:p>
          <a:p>
            <a:pPr marL="174625" indent="-174625"/>
            <a:r>
              <a:rPr lang="en-US" sz="2500" dirty="0" smtClean="0"/>
              <a:t>Name consistency - file with the same names (first, middle, last) in the same order each year</a:t>
            </a:r>
          </a:p>
          <a:p>
            <a:pPr marL="174625" indent="-174625"/>
            <a:endParaRPr lang="en-US" sz="2500" dirty="0" smtClean="0"/>
          </a:p>
          <a:p>
            <a:pPr marL="174625" indent="-174625"/>
            <a:r>
              <a:rPr lang="en-US" sz="2500" dirty="0" smtClean="0"/>
              <a:t>Use correct figures for credit carry forward, estimated payment and extension </a:t>
            </a:r>
          </a:p>
          <a:p>
            <a:pPr marL="174625" indent="-174625"/>
            <a:endParaRPr lang="en-US" sz="2500" dirty="0" smtClean="0"/>
          </a:p>
          <a:p>
            <a:pPr marL="174625" indent="-174625">
              <a:defRPr/>
            </a:pPr>
            <a:r>
              <a:rPr lang="en-US" sz="2500" dirty="0" smtClean="0"/>
              <a:t>Amended returns </a:t>
            </a:r>
            <a:r>
              <a:rPr lang="en-US" sz="2500" dirty="0" smtClean="0"/>
              <a:t>as </a:t>
            </a:r>
            <a:r>
              <a:rPr lang="en-US" sz="2500" dirty="0"/>
              <a:t>if no other return was ever filed for the </a:t>
            </a:r>
            <a:r>
              <a:rPr lang="en-US" sz="2500" dirty="0" smtClean="0"/>
              <a:t>period.  Amended return replaces the original.</a:t>
            </a:r>
            <a:endParaRPr lang="en-US" sz="2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70104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Return Documentation: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General Requirements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sz="2600" dirty="0" smtClean="0"/>
              <a:t>Instruction booklets provide documentation requirements</a:t>
            </a:r>
          </a:p>
          <a:p>
            <a:endParaRPr lang="en-US" sz="2600" dirty="0"/>
          </a:p>
          <a:p>
            <a:r>
              <a:rPr lang="en-US" sz="2600" dirty="0" smtClean="0"/>
              <a:t>No significant changes</a:t>
            </a:r>
          </a:p>
          <a:p>
            <a:endParaRPr lang="en-US" sz="2600" dirty="0" smtClean="0"/>
          </a:p>
          <a:p>
            <a:pPr rtl="0" eaLnBrk="1" latinLnBrk="0" hangingPunct="1"/>
            <a:r>
              <a:rPr lang="en-US" sz="2600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E-Fax number: (225) 231-6221 – </a:t>
            </a:r>
            <a:r>
              <a:rPr lang="en-US" sz="2600" b="1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SLOW, MANUAL PROCESS</a:t>
            </a:r>
            <a:endParaRPr lang="en-US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lvl="1" indent="-457200"/>
            <a:r>
              <a:rPr lang="en-US" sz="2600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Include taxpayer’s name, account number, and tax filing period on the top of the first page of the fax.  </a:t>
            </a:r>
          </a:p>
          <a:p>
            <a:pPr marL="857250" lvl="1" indent="-457200"/>
            <a:r>
              <a:rPr lang="en-US" sz="2600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Send </a:t>
            </a:r>
            <a:r>
              <a:rPr lang="en-US" sz="2600" u="sng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separate fax for each taxpayer</a:t>
            </a:r>
            <a:r>
              <a:rPr lang="en-US" sz="2600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. An electronic image of the fax will be stored in the taxpayer’s account. </a:t>
            </a:r>
            <a:endParaRPr lang="en-US" sz="2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73914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3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FF66CC"/>
                </a:solidFill>
              </a:rPr>
              <a:t>Return Documentation:</a:t>
            </a:r>
            <a:br>
              <a:rPr lang="en-US" dirty="0" smtClean="0">
                <a:solidFill>
                  <a:srgbClr val="FF66CC"/>
                </a:solidFill>
              </a:rPr>
            </a:br>
            <a:r>
              <a:rPr lang="en-US" dirty="0" smtClean="0">
                <a:solidFill>
                  <a:srgbClr val="FF66CC"/>
                </a:solidFill>
              </a:rPr>
              <a:t>Inventory</a:t>
            </a:r>
            <a:r>
              <a:rPr lang="en-US" baseline="0" dirty="0" smtClean="0">
                <a:solidFill>
                  <a:srgbClr val="FF66CC"/>
                </a:solidFill>
              </a:rPr>
              <a:t> Tax Credit</a:t>
            </a:r>
            <a:endParaRPr lang="en-US" dirty="0">
              <a:solidFill>
                <a:srgbClr val="FF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sz="2400" dirty="0" smtClean="0"/>
              <a:t>Attach </a:t>
            </a:r>
            <a:r>
              <a:rPr lang="en-US" sz="2400" dirty="0"/>
              <a:t>copies of assessments and canceled checks for the first three years </a:t>
            </a:r>
            <a:r>
              <a:rPr lang="en-US" sz="2400" dirty="0" smtClean="0"/>
              <a:t>claimed. If applicable, include partner allocation and K-1</a:t>
            </a:r>
          </a:p>
          <a:p>
            <a:pPr lvl="0"/>
            <a:endParaRPr lang="en-US" dirty="0" smtClean="0"/>
          </a:p>
          <a:p>
            <a:pPr lvl="0"/>
            <a:r>
              <a:rPr lang="en-US" sz="2400" dirty="0" smtClean="0"/>
              <a:t>After three </a:t>
            </a:r>
            <a:r>
              <a:rPr lang="en-US" sz="2400" dirty="0"/>
              <a:t>years, </a:t>
            </a:r>
            <a:r>
              <a:rPr lang="en-US" sz="2400" dirty="0" smtClean="0"/>
              <a:t>attach Form R-10610 only, unless there is a significant increase in amount.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72390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6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CC00"/>
                </a:solidFill>
              </a:rPr>
              <a:t>Return Documentation:</a:t>
            </a:r>
            <a:br>
              <a:rPr lang="en-US" dirty="0" smtClean="0">
                <a:solidFill>
                  <a:srgbClr val="00CC00"/>
                </a:solidFill>
              </a:rPr>
            </a:br>
            <a:r>
              <a:rPr lang="en-US" dirty="0" smtClean="0">
                <a:solidFill>
                  <a:srgbClr val="00CC00"/>
                </a:solidFill>
              </a:rPr>
              <a:t>Transferrable Credits</a:t>
            </a: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Clr>
                <a:schemeClr val="accent1"/>
              </a:buClr>
              <a:buSzPct val="85000"/>
              <a:buNone/>
              <a:defRPr/>
            </a:pPr>
            <a:r>
              <a:rPr lang="en-US" sz="2200" b="1" dirty="0" smtClean="0"/>
              <a:t>100% stopped for review before return is posted to the account</a:t>
            </a:r>
          </a:p>
          <a:p>
            <a:pPr marL="0" lvl="1" indent="0">
              <a:buClr>
                <a:schemeClr val="accent1"/>
              </a:buClr>
              <a:buSzPct val="85000"/>
              <a:buNone/>
              <a:defRPr/>
            </a:pPr>
            <a:endParaRPr lang="en-US" sz="2200" b="1" dirty="0" smtClean="0"/>
          </a:p>
          <a:p>
            <a:pPr marL="0" lvl="1" indent="0">
              <a:buClr>
                <a:schemeClr val="accent1"/>
              </a:buClr>
              <a:buSzPct val="85000"/>
              <a:buNone/>
              <a:defRPr/>
            </a:pPr>
            <a:r>
              <a:rPr lang="en-US" sz="2200" b="1" dirty="0" smtClean="0"/>
              <a:t>Transferrable </a:t>
            </a:r>
            <a:r>
              <a:rPr lang="en-US" sz="2200" b="1" dirty="0"/>
              <a:t>Tax Credits</a:t>
            </a:r>
          </a:p>
          <a:p>
            <a:pPr marL="228600" lvl="1"/>
            <a:endParaRPr lang="en-US" sz="1100" dirty="0" smtClean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For credits certified on or before 12/31/13:</a:t>
            </a:r>
          </a:p>
          <a:p>
            <a:pPr marL="630936" lvl="2" indent="-256032">
              <a:lnSpc>
                <a:spcPct val="9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1800" dirty="0" smtClean="0"/>
              <a:t>Certification letter from issuing agency, and/or Transfer documents</a:t>
            </a:r>
          </a:p>
          <a:p>
            <a:pPr marL="630936" lvl="2" indent="-256032">
              <a:lnSpc>
                <a:spcPct val="9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1800" dirty="0" smtClean="0"/>
              <a:t>Form R-10611 is available for the Motion Picture Investment Tax Credit Schedule, and a similar schedule will be acceptable for most transferrable credits.</a:t>
            </a:r>
          </a:p>
          <a:p>
            <a:endParaRPr lang="en-US" sz="1100" dirty="0" smtClean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For credits certified on or after 1/1/14: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sz="1800" dirty="0" smtClean="0"/>
              <a:t>Form R-6140 “Credit Utilization Form” and 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sz="1800" dirty="0" smtClean="0"/>
              <a:t>Form R-6135 “Credit Registration Form”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7543800" cy="365125"/>
          </a:xfrm>
        </p:spPr>
        <p:txBody>
          <a:bodyPr/>
          <a:lstStyle/>
          <a:p>
            <a:r>
              <a:rPr lang="en-US" dirty="0" smtClean="0"/>
              <a:t>This information constitutes "informal advice" as contemplated by LA Administrative Code 61:III.101.D.3.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34FB-E7C4-41D3-A184-DA42C5E73B1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0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952</Words>
  <Application>Microsoft Office PowerPoint</Application>
  <PresentationFormat>On-screen Show (4:3)</PresentationFormat>
  <Paragraphs>157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Module</vt:lpstr>
      <vt:lpstr>PowerPoint Presentation</vt:lpstr>
      <vt:lpstr>Status of Tax Credit Registry</vt:lpstr>
      <vt:lpstr>Circumstances for LDR  Invalidating Certified Credits</vt:lpstr>
      <vt:lpstr>Historic Rehabilitation Credits </vt:lpstr>
      <vt:lpstr>Time Necessary to Process Refund Claims</vt:lpstr>
      <vt:lpstr>Suggestions for Expedited Return Processing</vt:lpstr>
      <vt:lpstr>Return Documentation: General Requirements</vt:lpstr>
      <vt:lpstr>Return Documentation: Inventory Tax Credit</vt:lpstr>
      <vt:lpstr>Return Documentation: Transferrable Credits</vt:lpstr>
      <vt:lpstr>Return Documentation: Misc.</vt:lpstr>
      <vt:lpstr>Return Adjustments Preceding Data Requests</vt:lpstr>
      <vt:lpstr>Overpayments Refunded Rather than Credited, as Requested </vt:lpstr>
      <vt:lpstr>LDR Lack of Acknowledgement of Issue Resolution</vt:lpstr>
      <vt:lpstr>Deceased Taxpayer Return Processing</vt:lpstr>
      <vt:lpstr>Tax Practitioner Refund Inquiry Emails</vt:lpstr>
      <vt:lpstr>Questions?</vt:lpstr>
    </vt:vector>
  </TitlesOfParts>
  <Company>Louisiana Department of Revenue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Audit</dc:title>
  <dc:creator>banksd</dc:creator>
  <cp:lastModifiedBy>banksd</cp:lastModifiedBy>
  <cp:revision>42</cp:revision>
  <cp:lastPrinted>2015-01-14T15:24:54Z</cp:lastPrinted>
  <dcterms:created xsi:type="dcterms:W3CDTF">2015-01-12T22:46:13Z</dcterms:created>
  <dcterms:modified xsi:type="dcterms:W3CDTF">2015-01-14T21:41:55Z</dcterms:modified>
</cp:coreProperties>
</file>