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7" r:id="rId1"/>
  </p:sldMasterIdLst>
  <p:notesMasterIdLst>
    <p:notesMasterId r:id="rId19"/>
  </p:notesMasterIdLst>
  <p:handoutMasterIdLst>
    <p:handoutMasterId r:id="rId20"/>
  </p:handoutMasterIdLst>
  <p:sldIdLst>
    <p:sldId id="420" r:id="rId2"/>
    <p:sldId id="539" r:id="rId3"/>
    <p:sldId id="540" r:id="rId4"/>
    <p:sldId id="541" r:id="rId5"/>
    <p:sldId id="542" r:id="rId6"/>
    <p:sldId id="543" r:id="rId7"/>
    <p:sldId id="545" r:id="rId8"/>
    <p:sldId id="494" r:id="rId9"/>
    <p:sldId id="547" r:id="rId10"/>
    <p:sldId id="498" r:id="rId11"/>
    <p:sldId id="500" r:id="rId12"/>
    <p:sldId id="501" r:id="rId13"/>
    <p:sldId id="502" r:id="rId14"/>
    <p:sldId id="546" r:id="rId15"/>
    <p:sldId id="503" r:id="rId16"/>
    <p:sldId id="504" r:id="rId17"/>
    <p:sldId id="548" r:id="rId18"/>
  </p:sldIdLst>
  <p:sldSz cx="9144000" cy="6858000" type="screen4x3"/>
  <p:notesSz cx="6985000" cy="9271000"/>
  <p:defaultTextStyle>
    <a:defPPr>
      <a:defRPr lang="en-U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601" autoAdjust="0"/>
    <p:restoredTop sz="86323" autoAdjust="0"/>
  </p:normalViewPr>
  <p:slideViewPr>
    <p:cSldViewPr>
      <p:cViewPr>
        <p:scale>
          <a:sx n="70" d="100"/>
          <a:sy n="70" d="100"/>
        </p:scale>
        <p:origin x="-372" y="-72"/>
      </p:cViewPr>
      <p:guideLst>
        <p:guide orient="horz" pos="2160"/>
        <p:guide pos="2880"/>
      </p:guideLst>
    </p:cSldViewPr>
  </p:slideViewPr>
  <p:outlineViewPr>
    <p:cViewPr>
      <p:scale>
        <a:sx n="33" d="100"/>
        <a:sy n="33" d="100"/>
      </p:scale>
      <p:origin x="0" y="747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1" y="0"/>
            <a:ext cx="3027466" cy="463867"/>
          </a:xfrm>
          <a:prstGeom prst="rect">
            <a:avLst/>
          </a:prstGeom>
          <a:noFill/>
          <a:ln w="9525">
            <a:noFill/>
            <a:miter lim="800000"/>
            <a:headEnd/>
            <a:tailEnd/>
          </a:ln>
          <a:effectLst/>
        </p:spPr>
        <p:txBody>
          <a:bodyPr vert="horz" wrap="square" lIns="92878" tIns="46440" rIns="92878" bIns="46440" numCol="1" anchor="t" anchorCtr="0" compatLnSpc="1">
            <a:prstTxWarp prst="textNoShape">
              <a:avLst/>
            </a:prstTxWarp>
          </a:bodyPr>
          <a:lstStyle>
            <a:lvl1pPr defTabSz="928875" eaLnBrk="0" hangingPunct="0">
              <a:defRPr sz="1200"/>
            </a:lvl1pPr>
          </a:lstStyle>
          <a:p>
            <a:pPr>
              <a:defRPr/>
            </a:pPr>
            <a:endParaRPr lang="en-US" dirty="0"/>
          </a:p>
        </p:txBody>
      </p:sp>
      <p:sp>
        <p:nvSpPr>
          <p:cNvPr id="37891" name="Rectangle 3"/>
          <p:cNvSpPr>
            <a:spLocks noGrp="1" noChangeArrowheads="1"/>
          </p:cNvSpPr>
          <p:nvPr>
            <p:ph type="dt" sz="quarter" idx="1"/>
          </p:nvPr>
        </p:nvSpPr>
        <p:spPr bwMode="auto">
          <a:xfrm>
            <a:off x="3955953" y="0"/>
            <a:ext cx="3027466" cy="463867"/>
          </a:xfrm>
          <a:prstGeom prst="rect">
            <a:avLst/>
          </a:prstGeom>
          <a:noFill/>
          <a:ln w="9525">
            <a:noFill/>
            <a:miter lim="800000"/>
            <a:headEnd/>
            <a:tailEnd/>
          </a:ln>
          <a:effectLst/>
        </p:spPr>
        <p:txBody>
          <a:bodyPr vert="horz" wrap="square" lIns="92878" tIns="46440" rIns="92878" bIns="46440" numCol="1" anchor="t" anchorCtr="0" compatLnSpc="1">
            <a:prstTxWarp prst="textNoShape">
              <a:avLst/>
            </a:prstTxWarp>
          </a:bodyPr>
          <a:lstStyle>
            <a:lvl1pPr algn="r" defTabSz="928875" eaLnBrk="0" hangingPunct="0">
              <a:defRPr sz="1200"/>
            </a:lvl1pPr>
          </a:lstStyle>
          <a:p>
            <a:pPr>
              <a:defRPr/>
            </a:pPr>
            <a:fld id="{B3179ABB-6945-4F0C-87B6-79934CF03C98}" type="datetimeFigureOut">
              <a:rPr lang="en-US"/>
              <a:pPr>
                <a:defRPr/>
              </a:pPr>
              <a:t>1/14/2015</a:t>
            </a:fld>
            <a:endParaRPr lang="en-US" dirty="0"/>
          </a:p>
        </p:txBody>
      </p:sp>
      <p:sp>
        <p:nvSpPr>
          <p:cNvPr id="37892" name="Rectangle 4"/>
          <p:cNvSpPr>
            <a:spLocks noGrp="1" noChangeArrowheads="1"/>
          </p:cNvSpPr>
          <p:nvPr>
            <p:ph type="ftr" sz="quarter" idx="2"/>
          </p:nvPr>
        </p:nvSpPr>
        <p:spPr bwMode="auto">
          <a:xfrm>
            <a:off x="1" y="8805551"/>
            <a:ext cx="3027466" cy="463867"/>
          </a:xfrm>
          <a:prstGeom prst="rect">
            <a:avLst/>
          </a:prstGeom>
          <a:noFill/>
          <a:ln w="9525">
            <a:noFill/>
            <a:miter lim="800000"/>
            <a:headEnd/>
            <a:tailEnd/>
          </a:ln>
          <a:effectLst/>
        </p:spPr>
        <p:txBody>
          <a:bodyPr vert="horz" wrap="square" lIns="92878" tIns="46440" rIns="92878" bIns="46440" numCol="1" anchor="b" anchorCtr="0" compatLnSpc="1">
            <a:prstTxWarp prst="textNoShape">
              <a:avLst/>
            </a:prstTxWarp>
          </a:bodyPr>
          <a:lstStyle>
            <a:lvl1pPr defTabSz="928875" eaLnBrk="0" hangingPunct="0">
              <a:defRPr sz="1200"/>
            </a:lvl1pPr>
          </a:lstStyle>
          <a:p>
            <a:pPr>
              <a:defRPr/>
            </a:pPr>
            <a:endParaRPr lang="en-US" dirty="0"/>
          </a:p>
        </p:txBody>
      </p:sp>
      <p:sp>
        <p:nvSpPr>
          <p:cNvPr id="37893" name="Rectangle 5"/>
          <p:cNvSpPr>
            <a:spLocks noGrp="1" noChangeArrowheads="1"/>
          </p:cNvSpPr>
          <p:nvPr>
            <p:ph type="sldNum" sz="quarter" idx="3"/>
          </p:nvPr>
        </p:nvSpPr>
        <p:spPr bwMode="auto">
          <a:xfrm>
            <a:off x="3955953" y="8805551"/>
            <a:ext cx="3027466" cy="463867"/>
          </a:xfrm>
          <a:prstGeom prst="rect">
            <a:avLst/>
          </a:prstGeom>
          <a:noFill/>
          <a:ln w="9525">
            <a:noFill/>
            <a:miter lim="800000"/>
            <a:headEnd/>
            <a:tailEnd/>
          </a:ln>
          <a:effectLst/>
        </p:spPr>
        <p:txBody>
          <a:bodyPr vert="horz" wrap="square" lIns="92878" tIns="46440" rIns="92878" bIns="46440" numCol="1" anchor="b" anchorCtr="0" compatLnSpc="1">
            <a:prstTxWarp prst="textNoShape">
              <a:avLst/>
            </a:prstTxWarp>
          </a:bodyPr>
          <a:lstStyle>
            <a:lvl1pPr algn="r" defTabSz="928875" eaLnBrk="0" hangingPunct="0">
              <a:defRPr sz="1200"/>
            </a:lvl1pPr>
          </a:lstStyle>
          <a:p>
            <a:pPr>
              <a:defRPr/>
            </a:pPr>
            <a:fld id="{4669DDCA-CC40-4941-9581-0CB9CD27B043}" type="slidenum">
              <a:rPr lang="en-US"/>
              <a:pPr>
                <a:defRPr/>
              </a:pPr>
              <a:t>‹#›</a:t>
            </a:fld>
            <a:endParaRPr lang="en-US" dirty="0"/>
          </a:p>
        </p:txBody>
      </p:sp>
    </p:spTree>
    <p:extLst>
      <p:ext uri="{BB962C8B-B14F-4D97-AF65-F5344CB8AC3E}">
        <p14:creationId xmlns:p14="http://schemas.microsoft.com/office/powerpoint/2010/main" val="27072982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1" y="0"/>
            <a:ext cx="3027466" cy="463867"/>
          </a:xfrm>
          <a:prstGeom prst="rect">
            <a:avLst/>
          </a:prstGeom>
          <a:noFill/>
          <a:ln w="9525">
            <a:noFill/>
            <a:miter lim="800000"/>
            <a:headEnd/>
            <a:tailEnd/>
          </a:ln>
          <a:effectLst/>
        </p:spPr>
        <p:txBody>
          <a:bodyPr vert="horz" wrap="square" lIns="91147" tIns="45574" rIns="91147" bIns="45574" numCol="1" anchor="t" anchorCtr="0" compatLnSpc="1">
            <a:prstTxWarp prst="textNoShape">
              <a:avLst/>
            </a:prstTxWarp>
          </a:bodyPr>
          <a:lstStyle>
            <a:lvl1pPr eaLnBrk="0" hangingPunct="0">
              <a:defRPr sz="1200"/>
            </a:lvl1pPr>
          </a:lstStyle>
          <a:p>
            <a:pPr>
              <a:defRPr/>
            </a:pPr>
            <a:endParaRPr lang="en-US" dirty="0"/>
          </a:p>
        </p:txBody>
      </p:sp>
      <p:sp>
        <p:nvSpPr>
          <p:cNvPr id="45059" name="Rectangle 3"/>
          <p:cNvSpPr>
            <a:spLocks noGrp="1" noChangeArrowheads="1"/>
          </p:cNvSpPr>
          <p:nvPr>
            <p:ph type="dt" idx="1"/>
          </p:nvPr>
        </p:nvSpPr>
        <p:spPr bwMode="auto">
          <a:xfrm>
            <a:off x="3955953" y="0"/>
            <a:ext cx="3027466" cy="463867"/>
          </a:xfrm>
          <a:prstGeom prst="rect">
            <a:avLst/>
          </a:prstGeom>
          <a:noFill/>
          <a:ln w="9525">
            <a:noFill/>
            <a:miter lim="800000"/>
            <a:headEnd/>
            <a:tailEnd/>
          </a:ln>
          <a:effectLst/>
        </p:spPr>
        <p:txBody>
          <a:bodyPr vert="horz" wrap="square" lIns="91147" tIns="45574" rIns="91147" bIns="45574" numCol="1" anchor="t" anchorCtr="0" compatLnSpc="1">
            <a:prstTxWarp prst="textNoShape">
              <a:avLst/>
            </a:prstTxWarp>
          </a:bodyPr>
          <a:lstStyle>
            <a:lvl1pPr algn="r" eaLnBrk="0" hangingPunct="0">
              <a:defRPr sz="1200"/>
            </a:lvl1pPr>
          </a:lstStyle>
          <a:p>
            <a:pPr>
              <a:defRPr/>
            </a:pPr>
            <a:fld id="{BB460555-0EA4-435B-BF67-94B07362BC15}" type="datetimeFigureOut">
              <a:rPr lang="en-US"/>
              <a:pPr>
                <a:defRPr/>
              </a:pPr>
              <a:t>1/14/2015</a:t>
            </a:fld>
            <a:endParaRPr lang="en-US" dirty="0"/>
          </a:p>
        </p:txBody>
      </p:sp>
      <p:sp>
        <p:nvSpPr>
          <p:cNvPr id="103428" name="Rectangle 4"/>
          <p:cNvSpPr>
            <a:spLocks noGrp="1" noRot="1" noChangeAspect="1" noChangeArrowheads="1" noTextEdit="1"/>
          </p:cNvSpPr>
          <p:nvPr>
            <p:ph type="sldImg" idx="2"/>
          </p:nvPr>
        </p:nvSpPr>
        <p:spPr bwMode="auto">
          <a:xfrm>
            <a:off x="1174750" y="695325"/>
            <a:ext cx="4635500" cy="3476625"/>
          </a:xfrm>
          <a:prstGeom prst="rect">
            <a:avLst/>
          </a:prstGeom>
          <a:noFill/>
          <a:ln w="9525">
            <a:solidFill>
              <a:srgbClr val="000000"/>
            </a:solidFill>
            <a:miter lim="800000"/>
            <a:headEnd/>
            <a:tailEnd/>
          </a:ln>
        </p:spPr>
      </p:sp>
      <p:sp>
        <p:nvSpPr>
          <p:cNvPr id="45061" name="Rectangle 5"/>
          <p:cNvSpPr>
            <a:spLocks noGrp="1" noChangeArrowheads="1"/>
          </p:cNvSpPr>
          <p:nvPr>
            <p:ph type="body" sz="quarter" idx="3"/>
          </p:nvPr>
        </p:nvSpPr>
        <p:spPr bwMode="auto">
          <a:xfrm>
            <a:off x="699133" y="4404359"/>
            <a:ext cx="5586735" cy="4171634"/>
          </a:xfrm>
          <a:prstGeom prst="rect">
            <a:avLst/>
          </a:prstGeom>
          <a:noFill/>
          <a:ln w="9525">
            <a:noFill/>
            <a:miter lim="800000"/>
            <a:headEnd/>
            <a:tailEnd/>
          </a:ln>
          <a:effectLst/>
        </p:spPr>
        <p:txBody>
          <a:bodyPr vert="horz" wrap="square" lIns="91147" tIns="45574" rIns="91147" bIns="4557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5062" name="Rectangle 6"/>
          <p:cNvSpPr>
            <a:spLocks noGrp="1" noChangeArrowheads="1"/>
          </p:cNvSpPr>
          <p:nvPr>
            <p:ph type="ftr" sz="quarter" idx="4"/>
          </p:nvPr>
        </p:nvSpPr>
        <p:spPr bwMode="auto">
          <a:xfrm>
            <a:off x="1" y="8805551"/>
            <a:ext cx="3027466" cy="463867"/>
          </a:xfrm>
          <a:prstGeom prst="rect">
            <a:avLst/>
          </a:prstGeom>
          <a:noFill/>
          <a:ln w="9525">
            <a:noFill/>
            <a:miter lim="800000"/>
            <a:headEnd/>
            <a:tailEnd/>
          </a:ln>
          <a:effectLst/>
        </p:spPr>
        <p:txBody>
          <a:bodyPr vert="horz" wrap="square" lIns="91147" tIns="45574" rIns="91147" bIns="45574" numCol="1" anchor="b" anchorCtr="0" compatLnSpc="1">
            <a:prstTxWarp prst="textNoShape">
              <a:avLst/>
            </a:prstTxWarp>
          </a:bodyPr>
          <a:lstStyle>
            <a:lvl1pPr eaLnBrk="0" hangingPunct="0">
              <a:defRPr sz="1200"/>
            </a:lvl1pPr>
          </a:lstStyle>
          <a:p>
            <a:pPr>
              <a:defRPr/>
            </a:pPr>
            <a:endParaRPr lang="en-US" dirty="0"/>
          </a:p>
        </p:txBody>
      </p:sp>
      <p:sp>
        <p:nvSpPr>
          <p:cNvPr id="45063" name="Rectangle 7"/>
          <p:cNvSpPr>
            <a:spLocks noGrp="1" noChangeArrowheads="1"/>
          </p:cNvSpPr>
          <p:nvPr>
            <p:ph type="sldNum" sz="quarter" idx="5"/>
          </p:nvPr>
        </p:nvSpPr>
        <p:spPr bwMode="auto">
          <a:xfrm>
            <a:off x="3955953" y="8805551"/>
            <a:ext cx="3027466" cy="463867"/>
          </a:xfrm>
          <a:prstGeom prst="rect">
            <a:avLst/>
          </a:prstGeom>
          <a:noFill/>
          <a:ln w="9525">
            <a:noFill/>
            <a:miter lim="800000"/>
            <a:headEnd/>
            <a:tailEnd/>
          </a:ln>
          <a:effectLst/>
        </p:spPr>
        <p:txBody>
          <a:bodyPr vert="horz" wrap="square" lIns="91147" tIns="45574" rIns="91147" bIns="45574" numCol="1" anchor="b" anchorCtr="0" compatLnSpc="1">
            <a:prstTxWarp prst="textNoShape">
              <a:avLst/>
            </a:prstTxWarp>
          </a:bodyPr>
          <a:lstStyle>
            <a:lvl1pPr algn="r" eaLnBrk="0" hangingPunct="0">
              <a:defRPr sz="1200"/>
            </a:lvl1pPr>
          </a:lstStyle>
          <a:p>
            <a:pPr>
              <a:defRPr/>
            </a:pPr>
            <a:fld id="{0A9B7928-A9ED-456F-A902-332DBE51D884}" type="slidenum">
              <a:rPr lang="en-US"/>
              <a:pPr>
                <a:defRPr/>
              </a:pPr>
              <a:t>‹#›</a:t>
            </a:fld>
            <a:endParaRPr lang="en-US" dirty="0"/>
          </a:p>
        </p:txBody>
      </p:sp>
    </p:spTree>
    <p:extLst>
      <p:ext uri="{BB962C8B-B14F-4D97-AF65-F5344CB8AC3E}">
        <p14:creationId xmlns:p14="http://schemas.microsoft.com/office/powerpoint/2010/main" val="2707630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7" name="Freeform 18"/>
            <p:cNvSpPr>
              <a:spLocks/>
            </p:cNvSpPr>
            <p:nvPr/>
          </p:nvSpPr>
          <p:spPr bwMode="auto">
            <a:xfrm>
              <a:off x="35443" y="5135526"/>
              <a:ext cx="9108557" cy="838200"/>
            </a:xfrm>
            <a:custGeom>
              <a:avLst/>
              <a:gdLst>
                <a:gd name="T0" fmla="*/ 0 w 5760"/>
                <a:gd name="T1" fmla="*/ 0 h 528"/>
                <a:gd name="T2" fmla="*/ 2147483647 w 5760"/>
                <a:gd name="T3" fmla="*/ 0 h 528"/>
                <a:gd name="T4" fmla="*/ 2147483647 w 5760"/>
                <a:gd name="T5" fmla="*/ 1330642500 h 528"/>
                <a:gd name="T6" fmla="*/ 120032121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w="9525" cap="flat" cmpd="sng" algn="ctr">
              <a:noFill/>
              <a:prstDash val="solid"/>
              <a:round/>
              <a:headEnd type="none" w="med" len="med"/>
              <a:tailEnd type="none" w="med" len="med"/>
            </a:ln>
          </p:spPr>
          <p:txBody>
            <a:bodyPr/>
            <a:lstStyle/>
            <a:p>
              <a:endParaRPr lang="en-US" dirty="0"/>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endParaRPr lang="en-US" dirty="0"/>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dirty="0"/>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157BC312-0C6B-4E74-8014-1A66C53296F0}"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6A469045-4BDE-4AE1-8A54-6FA7F8CAB5B2}"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483471D8-B053-41D2-ADAB-A9CA01228ACE}"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4EC9E9FB-D3F6-4EB1-8E74-1C948E0C17C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US" dirty="0"/>
          </a:p>
        </p:txBody>
      </p:sp>
      <p:sp>
        <p:nvSpPr>
          <p:cNvPr id="7" name="Footer Placeholder 4"/>
          <p:cNvSpPr>
            <a:spLocks noGrp="1"/>
          </p:cNvSpPr>
          <p:nvPr>
            <p:ph type="ftr" sz="quarter" idx="11"/>
          </p:nvPr>
        </p:nvSpPr>
        <p:spPr/>
        <p:txBody>
          <a:bodyPr/>
          <a:lstStyle>
            <a:lvl1pPr>
              <a:defRPr/>
            </a:lvl1pPr>
            <a:extLst/>
          </a:lstStyle>
          <a:p>
            <a:pPr>
              <a:defRPr/>
            </a:pPr>
            <a:endParaRPr lang="en-US" dirty="0"/>
          </a:p>
        </p:txBody>
      </p:sp>
      <p:sp>
        <p:nvSpPr>
          <p:cNvPr id="8" name="Slide Number Placeholder 5"/>
          <p:cNvSpPr>
            <a:spLocks noGrp="1"/>
          </p:cNvSpPr>
          <p:nvPr>
            <p:ph type="sldNum" sz="quarter" idx="12"/>
          </p:nvPr>
        </p:nvSpPr>
        <p:spPr/>
        <p:txBody>
          <a:bodyPr/>
          <a:lstStyle>
            <a:lvl1pPr>
              <a:defRPr/>
            </a:lvl1pPr>
            <a:extLst/>
          </a:lstStyle>
          <a:p>
            <a:pPr>
              <a:defRPr/>
            </a:pPr>
            <a:fld id="{6843D857-1BD5-4E8F-A63E-284240F7BDF4}"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dirty="0"/>
          </a:p>
        </p:txBody>
      </p:sp>
      <p:sp>
        <p:nvSpPr>
          <p:cNvPr id="6" name="Footer Placeholder 5"/>
          <p:cNvSpPr>
            <a:spLocks noGrp="1"/>
          </p:cNvSpPr>
          <p:nvPr>
            <p:ph type="ftr" sz="quarter" idx="11"/>
          </p:nvPr>
        </p:nvSpPr>
        <p:spPr/>
        <p:txBody>
          <a:bodyPr/>
          <a:lstStyle>
            <a:lvl1pPr>
              <a:defRPr/>
            </a:lvl1pPr>
            <a:extLst/>
          </a:lstStyle>
          <a:p>
            <a:pPr>
              <a:defRPr/>
            </a:pPr>
            <a:endParaRPr lang="en-US" dirty="0"/>
          </a:p>
        </p:txBody>
      </p:sp>
      <p:sp>
        <p:nvSpPr>
          <p:cNvPr id="7" name="Slide Number Placeholder 6"/>
          <p:cNvSpPr>
            <a:spLocks noGrp="1"/>
          </p:cNvSpPr>
          <p:nvPr>
            <p:ph type="sldNum" sz="quarter" idx="12"/>
          </p:nvPr>
        </p:nvSpPr>
        <p:spPr/>
        <p:txBody>
          <a:bodyPr/>
          <a:lstStyle>
            <a:lvl1pPr>
              <a:defRPr/>
            </a:lvl1pPr>
            <a:extLst/>
          </a:lstStyle>
          <a:p>
            <a:pPr>
              <a:defRPr/>
            </a:pPr>
            <a:fld id="{F7A038DA-AB21-433A-9710-6D35DFAA33F4}"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US" dirty="0"/>
          </a:p>
        </p:txBody>
      </p:sp>
      <p:sp>
        <p:nvSpPr>
          <p:cNvPr id="8" name="Footer Placeholder 7"/>
          <p:cNvSpPr>
            <a:spLocks noGrp="1"/>
          </p:cNvSpPr>
          <p:nvPr>
            <p:ph type="ftr" sz="quarter" idx="11"/>
          </p:nvPr>
        </p:nvSpPr>
        <p:spPr/>
        <p:txBody>
          <a:bodyPr/>
          <a:lstStyle>
            <a:lvl1pPr>
              <a:defRPr/>
            </a:lvl1pPr>
            <a:extLst/>
          </a:lstStyle>
          <a:p>
            <a:pPr>
              <a:defRPr/>
            </a:pPr>
            <a:endParaRPr lang="en-US" dirty="0"/>
          </a:p>
        </p:txBody>
      </p:sp>
      <p:sp>
        <p:nvSpPr>
          <p:cNvPr id="9" name="Slide Number Placeholder 8"/>
          <p:cNvSpPr>
            <a:spLocks noGrp="1"/>
          </p:cNvSpPr>
          <p:nvPr>
            <p:ph type="sldNum" sz="quarter" idx="12"/>
          </p:nvPr>
        </p:nvSpPr>
        <p:spPr/>
        <p:txBody>
          <a:bodyPr/>
          <a:lstStyle>
            <a:lvl1pPr>
              <a:defRPr/>
            </a:lvl1pPr>
            <a:extLst/>
          </a:lstStyle>
          <a:p>
            <a:pPr>
              <a:defRPr/>
            </a:pPr>
            <a:fld id="{65B49245-1673-4D4F-8DEA-803221D84E0B}"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endParaRPr lang="en-US" dirty="0"/>
          </a:p>
        </p:txBody>
      </p:sp>
      <p:sp>
        <p:nvSpPr>
          <p:cNvPr id="4" name="Footer Placeholder 3"/>
          <p:cNvSpPr>
            <a:spLocks noGrp="1"/>
          </p:cNvSpPr>
          <p:nvPr>
            <p:ph type="ftr" sz="quarter" idx="11"/>
          </p:nvPr>
        </p:nvSpPr>
        <p:spPr/>
        <p:txBody>
          <a:bodyPr/>
          <a:lstStyle>
            <a:lvl1pPr>
              <a:defRPr/>
            </a:lvl1pPr>
            <a:extLst/>
          </a:lstStyle>
          <a:p>
            <a:pPr>
              <a:defRPr/>
            </a:pPr>
            <a:endParaRPr lang="en-US" dirty="0"/>
          </a:p>
        </p:txBody>
      </p:sp>
      <p:sp>
        <p:nvSpPr>
          <p:cNvPr id="5" name="Slide Number Placeholder 4"/>
          <p:cNvSpPr>
            <a:spLocks noGrp="1"/>
          </p:cNvSpPr>
          <p:nvPr>
            <p:ph type="sldNum" sz="quarter" idx="12"/>
          </p:nvPr>
        </p:nvSpPr>
        <p:spPr/>
        <p:txBody>
          <a:bodyPr/>
          <a:lstStyle>
            <a:lvl1pPr>
              <a:defRPr/>
            </a:lvl1pPr>
            <a:extLst/>
          </a:lstStyle>
          <a:p>
            <a:pPr>
              <a:defRPr/>
            </a:pPr>
            <a:fld id="{F3C49397-F5A1-4F1B-BD0B-BC3EFA5DE348}"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dirty="0"/>
          </a:p>
        </p:txBody>
      </p:sp>
      <p:sp>
        <p:nvSpPr>
          <p:cNvPr id="3" name="Footer Placeholder 21"/>
          <p:cNvSpPr>
            <a:spLocks noGrp="1"/>
          </p:cNvSpPr>
          <p:nvPr>
            <p:ph type="ftr" sz="quarter" idx="11"/>
          </p:nvPr>
        </p:nvSpPr>
        <p:spPr/>
        <p:txBody>
          <a:bodyPr/>
          <a:lstStyle>
            <a:lvl1pPr>
              <a:defRPr/>
            </a:lvl1pPr>
          </a:lstStyle>
          <a:p>
            <a:pPr>
              <a:defRPr/>
            </a:pPr>
            <a:endParaRPr lang="en-US" dirty="0"/>
          </a:p>
        </p:txBody>
      </p:sp>
      <p:sp>
        <p:nvSpPr>
          <p:cNvPr id="4" name="Slide Number Placeholder 17"/>
          <p:cNvSpPr>
            <a:spLocks noGrp="1"/>
          </p:cNvSpPr>
          <p:nvPr>
            <p:ph type="sldNum" sz="quarter" idx="12"/>
          </p:nvPr>
        </p:nvSpPr>
        <p:spPr/>
        <p:txBody>
          <a:bodyPr/>
          <a:lstStyle>
            <a:lvl1pPr>
              <a:defRPr/>
            </a:lvl1pPr>
          </a:lstStyle>
          <a:p>
            <a:pPr>
              <a:defRPr/>
            </a:pPr>
            <a:fld id="{6AE4FCB2-D418-4AE2-8E31-971F3A96C812}"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dirty="0"/>
          </a:p>
        </p:txBody>
      </p:sp>
      <p:sp>
        <p:nvSpPr>
          <p:cNvPr id="6" name="Footer Placeholder 5"/>
          <p:cNvSpPr>
            <a:spLocks noGrp="1"/>
          </p:cNvSpPr>
          <p:nvPr>
            <p:ph type="ftr" sz="quarter" idx="11"/>
          </p:nvPr>
        </p:nvSpPr>
        <p:spPr/>
        <p:txBody>
          <a:bodyPr/>
          <a:lstStyle>
            <a:lvl1pPr>
              <a:defRPr/>
            </a:lvl1pPr>
            <a:extLst/>
          </a:lstStyle>
          <a:p>
            <a:pPr>
              <a:defRPr/>
            </a:pPr>
            <a:endParaRPr lang="en-US" dirty="0"/>
          </a:p>
        </p:txBody>
      </p:sp>
      <p:sp>
        <p:nvSpPr>
          <p:cNvPr id="7" name="Slide Number Placeholder 6"/>
          <p:cNvSpPr>
            <a:spLocks noGrp="1"/>
          </p:cNvSpPr>
          <p:nvPr>
            <p:ph type="sldNum" sz="quarter" idx="12"/>
          </p:nvPr>
        </p:nvSpPr>
        <p:spPr/>
        <p:txBody>
          <a:bodyPr/>
          <a:lstStyle>
            <a:lvl1pPr>
              <a:defRPr/>
            </a:lvl1pPr>
            <a:extLst/>
          </a:lstStyle>
          <a:p>
            <a:pPr>
              <a:defRPr/>
            </a:pPr>
            <a:fld id="{D30E121B-EC02-4917-BCC8-DE62F7FF42A6}"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6" name="Freeform 15"/>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1330642500 h 588"/>
              <a:gd name="T6" fmla="*/ 20919056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w="9525" cap="flat" cmpd="sng" algn="ctr">
            <a:noFill/>
            <a:prstDash val="solid"/>
            <a:round/>
            <a:headEnd type="none" w="med" len="med"/>
            <a:tailEnd type="none" w="med" len="med"/>
          </a:ln>
        </p:spPr>
        <p:txBody>
          <a:bodyPr/>
          <a:lstStyle/>
          <a:p>
            <a:endParaRPr lang="en-US" dirty="0"/>
          </a:p>
        </p:txBody>
      </p:sp>
      <p:sp>
        <p:nvSpPr>
          <p:cNvPr id="7" name="Right Triangle 6"/>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dirty="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US" dirty="0"/>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dirty="0"/>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23EC77A5-442C-471B-8FF7-35582E0D1C17}"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1027" name="Freeform 11"/>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1330642500 h 588"/>
              <a:gd name="T6" fmla="*/ 20919056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w="9525" cap="flat" cmpd="sng" algn="ctr">
            <a:noFill/>
            <a:prstDash val="solid"/>
            <a:round/>
            <a:headEnd type="none" w="med" len="med"/>
            <a:tailEnd type="none" w="med" len="med"/>
          </a:ln>
        </p:spPr>
        <p:txBody>
          <a:bodyPr/>
          <a:lstStyle/>
          <a:p>
            <a:endParaRPr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dirty="0"/>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dirty="0"/>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6697DE07-5F24-4C0A-BBFE-8A8B7364D31F}"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826" r:id="rId1"/>
    <p:sldLayoutId id="2147483822" r:id="rId2"/>
    <p:sldLayoutId id="2147483827" r:id="rId3"/>
    <p:sldLayoutId id="2147483828" r:id="rId4"/>
    <p:sldLayoutId id="2147483829" r:id="rId5"/>
    <p:sldLayoutId id="2147483830" r:id="rId6"/>
    <p:sldLayoutId id="2147483823" r:id="rId7"/>
    <p:sldLayoutId id="2147483831" r:id="rId8"/>
    <p:sldLayoutId id="2147483832" r:id="rId9"/>
    <p:sldLayoutId id="2147483824" r:id="rId10"/>
    <p:sldLayoutId id="2147483825"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mailto:Cheryl.Nevels@la.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52400" y="1981200"/>
            <a:ext cx="9296400" cy="31242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marL="0" indent="0" algn="ctr" eaLnBrk="1" fontAlgn="auto" hangingPunct="1">
              <a:spcAft>
                <a:spcPts val="0"/>
              </a:spcAft>
              <a:buFont typeface="Wingdings" pitchFamily="2" charset="2"/>
              <a:buNone/>
              <a:defRPr/>
            </a:pPr>
            <a:endParaRPr lang="en-US" kern="10" dirty="0" smtClean="0">
              <a:ln w="9525">
                <a:solidFill>
                  <a:srgbClr val="000000"/>
                </a:solidFill>
                <a:round/>
                <a:headEnd/>
                <a:tailEnd/>
              </a:ln>
              <a:solidFill>
                <a:srgbClr val="FFFFFF"/>
              </a:solidFill>
              <a:latin typeface="Arial Black"/>
            </a:endParaRPr>
          </a:p>
          <a:p>
            <a:pPr marL="0" indent="0" algn="ctr" eaLnBrk="1" fontAlgn="auto" hangingPunct="1">
              <a:spcAft>
                <a:spcPts val="0"/>
              </a:spcAft>
              <a:buFont typeface="Wingdings" pitchFamily="2" charset="2"/>
              <a:buNone/>
              <a:defRPr/>
            </a:pPr>
            <a:endParaRPr lang="en-US" kern="10" dirty="0" smtClean="0">
              <a:ln w="9525">
                <a:solidFill>
                  <a:srgbClr val="000000"/>
                </a:solidFill>
                <a:round/>
                <a:headEnd/>
                <a:tailEnd/>
              </a:ln>
              <a:solidFill>
                <a:srgbClr val="FFFFFF"/>
              </a:solidFill>
              <a:latin typeface="Arial Black"/>
            </a:endParaRPr>
          </a:p>
          <a:p>
            <a:pPr marL="0" indent="0" algn="ctr" eaLnBrk="1" fontAlgn="auto" hangingPunct="1">
              <a:spcAft>
                <a:spcPts val="0"/>
              </a:spcAft>
              <a:buFont typeface="Wingdings" pitchFamily="2" charset="2"/>
              <a:buNone/>
              <a:defRPr/>
            </a:pPr>
            <a:r>
              <a:rPr lang="en-US" sz="3600" kern="10" dirty="0" smtClean="0">
                <a:ln w="9525">
                  <a:solidFill>
                    <a:srgbClr val="000000"/>
                  </a:solidFill>
                  <a:round/>
                  <a:headEnd/>
                  <a:tailEnd/>
                </a:ln>
                <a:latin typeface="Arial Black"/>
              </a:rPr>
              <a:t>Louisiana Department of Revenue</a:t>
            </a:r>
          </a:p>
          <a:p>
            <a:pPr marL="0" indent="0" eaLnBrk="1" fontAlgn="auto" hangingPunct="1">
              <a:spcAft>
                <a:spcPts val="0"/>
              </a:spcAft>
              <a:buFont typeface="Wingdings" pitchFamily="2" charset="2"/>
              <a:buNone/>
              <a:defRPr/>
            </a:pPr>
            <a:endParaRPr lang="en-US" dirty="0"/>
          </a:p>
        </p:txBody>
      </p:sp>
      <p:pic>
        <p:nvPicPr>
          <p:cNvPr id="9219" name="Picture 4" descr="logo_C6CFE7"/>
          <p:cNvPicPr>
            <a:picLocks noChangeAspect="1" noChangeArrowheads="1"/>
          </p:cNvPicPr>
          <p:nvPr/>
        </p:nvPicPr>
        <p:blipFill>
          <a:blip r:embed="rId2"/>
          <a:srcRect/>
          <a:stretch>
            <a:fillRect/>
          </a:stretch>
        </p:blipFill>
        <p:spPr bwMode="auto">
          <a:xfrm>
            <a:off x="6324600" y="5551488"/>
            <a:ext cx="2257425" cy="825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Wingdings" pitchFamily="2" charset="2"/>
              <a:buChar char="Ø"/>
            </a:pPr>
            <a:r>
              <a:rPr lang="en-US" dirty="0"/>
              <a:t>Our processing system calculates Exceptions 1, 2 and 3 only</a:t>
            </a:r>
            <a:r>
              <a:rPr lang="en-US" dirty="0" smtClean="0"/>
              <a:t>. </a:t>
            </a:r>
          </a:p>
          <a:p>
            <a:pPr marL="109537" indent="0">
              <a:buNone/>
            </a:pPr>
            <a:endParaRPr lang="en-US" dirty="0"/>
          </a:p>
          <a:p>
            <a:pPr>
              <a:buFont typeface="Wingdings" pitchFamily="2" charset="2"/>
              <a:buChar char="Ø"/>
            </a:pPr>
            <a:r>
              <a:rPr lang="en-US" dirty="0"/>
              <a:t>If the taxpayer claims Exception 4 or 5, they will need to attach the schedule indicating their computations for the federal income tax deductions.  They will also need to complete Form R-210R. </a:t>
            </a:r>
          </a:p>
          <a:p>
            <a:pPr marL="109537" indent="0">
              <a:buNone/>
            </a:pPr>
            <a:endParaRPr lang="en-US" dirty="0"/>
          </a:p>
        </p:txBody>
      </p:sp>
      <p:sp>
        <p:nvSpPr>
          <p:cNvPr id="3" name="Title 2"/>
          <p:cNvSpPr>
            <a:spLocks noGrp="1"/>
          </p:cNvSpPr>
          <p:nvPr>
            <p:ph type="title"/>
          </p:nvPr>
        </p:nvSpPr>
        <p:spPr/>
        <p:txBody>
          <a:bodyPr>
            <a:normAutofit/>
          </a:bodyPr>
          <a:lstStyle/>
          <a:p>
            <a:pPr algn="ctr"/>
            <a:r>
              <a:rPr lang="en-US" sz="3200" dirty="0"/>
              <a:t>UNDERPAYMENT OF ESTIMATED </a:t>
            </a:r>
            <a:br>
              <a:rPr lang="en-US" sz="3200" dirty="0"/>
            </a:br>
            <a:r>
              <a:rPr lang="en-US" sz="3200" dirty="0"/>
              <a:t>TAX PENALTY (UET)</a:t>
            </a:r>
          </a:p>
        </p:txBody>
      </p:sp>
    </p:spTree>
    <p:extLst>
      <p:ext uri="{BB962C8B-B14F-4D97-AF65-F5344CB8AC3E}">
        <p14:creationId xmlns:p14="http://schemas.microsoft.com/office/powerpoint/2010/main" val="35444240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smtClean="0"/>
              <a:t>La Revised Statute 47:1601 (A)(2)(c) and LAC  61.III.2115.A  authorize the Secretary to abate interest attributable to unreasonable errors and delays by the Department in performing ministerial acts or managerial acts.</a:t>
            </a:r>
          </a:p>
          <a:p>
            <a:pPr marL="109537" indent="0">
              <a:buNone/>
            </a:pPr>
            <a:endParaRPr lang="en-US" sz="2400" dirty="0" smtClean="0"/>
          </a:p>
          <a:p>
            <a:pPr marL="109537" indent="0">
              <a:buNone/>
            </a:pPr>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3" name="Title 2"/>
          <p:cNvSpPr>
            <a:spLocks noGrp="1"/>
          </p:cNvSpPr>
          <p:nvPr>
            <p:ph type="title"/>
          </p:nvPr>
        </p:nvSpPr>
        <p:spPr/>
        <p:txBody>
          <a:bodyPr/>
          <a:lstStyle/>
          <a:p>
            <a:pPr algn="ctr"/>
            <a:r>
              <a:rPr lang="en-US" dirty="0" smtClean="0"/>
              <a:t>Interest Abatement</a:t>
            </a:r>
            <a:endParaRPr lang="en-US" dirty="0"/>
          </a:p>
        </p:txBody>
      </p:sp>
    </p:spTree>
    <p:extLst>
      <p:ext uri="{BB962C8B-B14F-4D97-AF65-F5344CB8AC3E}">
        <p14:creationId xmlns:p14="http://schemas.microsoft.com/office/powerpoint/2010/main" val="22499377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Louisiana Revised Statute 47: 1601(A)(2)(d), LAC </a:t>
            </a:r>
            <a:r>
              <a:rPr lang="en-US" sz="2400" dirty="0" smtClean="0"/>
              <a:t> </a:t>
            </a:r>
            <a:r>
              <a:rPr lang="en-US" sz="2400" dirty="0"/>
              <a:t>61:III.2115.B, and LAC </a:t>
            </a:r>
            <a:r>
              <a:rPr lang="en-US" sz="2400" dirty="0" smtClean="0"/>
              <a:t>61:III.2111.A.2 </a:t>
            </a:r>
            <a:r>
              <a:rPr lang="en-US" sz="2400" dirty="0"/>
              <a:t>authorize the Secretary to compromise the amount of interest to be added to the tax due in order to promote the effective </a:t>
            </a:r>
            <a:r>
              <a:rPr lang="en-US" sz="2400" dirty="0" smtClean="0"/>
              <a:t>administration </a:t>
            </a:r>
            <a:r>
              <a:rPr lang="en-US" sz="2400" dirty="0"/>
              <a:t>of Louisiana's tax laws, </a:t>
            </a:r>
            <a:r>
              <a:rPr lang="en-US" sz="2400" dirty="0" smtClean="0"/>
              <a:t>which includes </a:t>
            </a:r>
            <a:r>
              <a:rPr lang="en-US" sz="2400" dirty="0"/>
              <a:t>interest due on returns following a disaster. </a:t>
            </a:r>
          </a:p>
        </p:txBody>
      </p:sp>
      <p:sp>
        <p:nvSpPr>
          <p:cNvPr id="3" name="Title 2"/>
          <p:cNvSpPr>
            <a:spLocks noGrp="1"/>
          </p:cNvSpPr>
          <p:nvPr>
            <p:ph type="title"/>
          </p:nvPr>
        </p:nvSpPr>
        <p:spPr/>
        <p:txBody>
          <a:bodyPr/>
          <a:lstStyle/>
          <a:p>
            <a:pPr algn="ctr"/>
            <a:r>
              <a:rPr lang="en-US" dirty="0" smtClean="0"/>
              <a:t>Interest Compromise</a:t>
            </a:r>
            <a:endParaRPr lang="en-US" dirty="0"/>
          </a:p>
        </p:txBody>
      </p:sp>
    </p:spTree>
    <p:extLst>
      <p:ext uri="{BB962C8B-B14F-4D97-AF65-F5344CB8AC3E}">
        <p14:creationId xmlns:p14="http://schemas.microsoft.com/office/powerpoint/2010/main" val="31864637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General Procedures for requesting abatement/compromise of interest</a:t>
            </a:r>
          </a:p>
          <a:p>
            <a:pPr marL="109537" indent="0">
              <a:buNone/>
            </a:pPr>
            <a:r>
              <a:rPr lang="en-US" sz="2800" dirty="0"/>
              <a:t>  </a:t>
            </a:r>
            <a:r>
              <a:rPr lang="en-US" sz="2000" dirty="0"/>
              <a:t>1. </a:t>
            </a:r>
            <a:r>
              <a:rPr lang="en-US" sz="2000" dirty="0" smtClean="0"/>
              <a:t>	Request </a:t>
            </a:r>
            <a:r>
              <a:rPr lang="en-US" sz="2000" dirty="0"/>
              <a:t>for abatement of interest shall be submitted on </a:t>
            </a:r>
            <a:endParaRPr lang="en-US" sz="2000" dirty="0" smtClean="0"/>
          </a:p>
          <a:p>
            <a:pPr marL="109537" indent="0">
              <a:buNone/>
            </a:pPr>
            <a:r>
              <a:rPr lang="en-US" sz="2000" dirty="0"/>
              <a:t>	</a:t>
            </a:r>
            <a:r>
              <a:rPr lang="en-US" sz="2000" dirty="0" smtClean="0"/>
              <a:t>Form R-20131 </a:t>
            </a:r>
            <a:r>
              <a:rPr lang="en-US" sz="2000" dirty="0"/>
              <a:t>and has to be signed by the taxpayer </a:t>
            </a:r>
            <a:r>
              <a:rPr lang="en-US" sz="2000" dirty="0" smtClean="0"/>
              <a:t> 	or their</a:t>
            </a:r>
            <a:r>
              <a:rPr lang="en-US" sz="2000" dirty="0" smtClean="0">
                <a:solidFill>
                  <a:srgbClr val="C00000"/>
                </a:solidFill>
              </a:rPr>
              <a:t> </a:t>
            </a:r>
            <a:r>
              <a:rPr lang="en-US" sz="2000" dirty="0" smtClean="0"/>
              <a:t>representative, </a:t>
            </a:r>
            <a:r>
              <a:rPr lang="en-US" sz="2000" dirty="0"/>
              <a:t>and supporting </a:t>
            </a:r>
            <a:r>
              <a:rPr lang="en-US" sz="2000" dirty="0" smtClean="0"/>
              <a:t>	documentation should </a:t>
            </a:r>
            <a:r>
              <a:rPr lang="en-US" sz="2000" dirty="0"/>
              <a:t>be included to substantiate the </a:t>
            </a:r>
            <a:r>
              <a:rPr lang="en-US" sz="2000" dirty="0" smtClean="0"/>
              <a:t>	request</a:t>
            </a:r>
            <a:r>
              <a:rPr lang="en-US" sz="2000" dirty="0"/>
              <a:t>. </a:t>
            </a:r>
            <a:endParaRPr lang="en-US" sz="2000" dirty="0" smtClean="0"/>
          </a:p>
          <a:p>
            <a:pPr marL="109537" indent="0">
              <a:buNone/>
            </a:pPr>
            <a:endParaRPr lang="en-US" sz="2000" dirty="0"/>
          </a:p>
          <a:p>
            <a:pPr marL="109537" indent="0">
              <a:buNone/>
            </a:pPr>
            <a:r>
              <a:rPr lang="en-US" sz="2000" dirty="0" smtClean="0"/>
              <a:t>   2. 	Request for compromise of interest shall be submitted on 	Form R-20130, signed by the taxpayer or their	representative, and supporting documentation should be 	included to substantiate the request. </a:t>
            </a:r>
          </a:p>
          <a:p>
            <a:pPr marL="109537" indent="0">
              <a:buNone/>
            </a:pPr>
            <a:r>
              <a:rPr lang="en-US" sz="2000" dirty="0"/>
              <a:t> </a:t>
            </a:r>
            <a:r>
              <a:rPr lang="en-US" sz="2000" dirty="0" smtClean="0"/>
              <a:t>  </a:t>
            </a:r>
            <a:endParaRPr lang="en-US" sz="2000" dirty="0"/>
          </a:p>
        </p:txBody>
      </p:sp>
      <p:sp>
        <p:nvSpPr>
          <p:cNvPr id="3" name="Title 2"/>
          <p:cNvSpPr>
            <a:spLocks noGrp="1"/>
          </p:cNvSpPr>
          <p:nvPr>
            <p:ph type="title"/>
          </p:nvPr>
        </p:nvSpPr>
        <p:spPr/>
        <p:txBody>
          <a:bodyPr>
            <a:normAutofit fontScale="90000"/>
          </a:bodyPr>
          <a:lstStyle/>
          <a:p>
            <a:pPr algn="ctr"/>
            <a:r>
              <a:rPr lang="en-US" dirty="0" smtClean="0"/>
              <a:t>Interest Abatement and Compromise</a:t>
            </a:r>
            <a:endParaRPr lang="en-US" dirty="0"/>
          </a:p>
        </p:txBody>
      </p:sp>
    </p:spTree>
    <p:extLst>
      <p:ext uri="{BB962C8B-B14F-4D97-AF65-F5344CB8AC3E}">
        <p14:creationId xmlns:p14="http://schemas.microsoft.com/office/powerpoint/2010/main" val="19457384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65125" lvl="1" indent="0">
              <a:buNone/>
            </a:pPr>
            <a:endParaRPr lang="en-US" sz="1600" dirty="0" smtClean="0"/>
          </a:p>
          <a:p>
            <a:pPr marL="822325" lvl="1" indent="-457200">
              <a:buAutoNum type="arabicPeriod" startAt="3"/>
            </a:pPr>
            <a:r>
              <a:rPr lang="en-US" sz="2000" dirty="0" smtClean="0"/>
              <a:t>The </a:t>
            </a:r>
            <a:r>
              <a:rPr lang="en-US" sz="2000" dirty="0"/>
              <a:t>request for interest abatement/compromise should </a:t>
            </a:r>
            <a:r>
              <a:rPr lang="en-US" sz="2000" dirty="0" smtClean="0"/>
              <a:t>	be </a:t>
            </a:r>
            <a:r>
              <a:rPr lang="en-US" sz="2000" dirty="0"/>
              <a:t>submitted to the division, section, unit, or individual </a:t>
            </a:r>
            <a:r>
              <a:rPr lang="en-US" sz="2000" dirty="0" smtClean="0"/>
              <a:t>	that </a:t>
            </a:r>
            <a:r>
              <a:rPr lang="en-US" sz="2000" dirty="0"/>
              <a:t>initiated the notice of tax due</a:t>
            </a:r>
            <a:r>
              <a:rPr lang="en-US" sz="2000" dirty="0" smtClean="0"/>
              <a:t>.</a:t>
            </a:r>
          </a:p>
          <a:p>
            <a:pPr marL="822325" lvl="1" indent="-457200">
              <a:buAutoNum type="arabicPeriod" startAt="3"/>
            </a:pPr>
            <a:endParaRPr lang="en-US" sz="2000" dirty="0"/>
          </a:p>
          <a:p>
            <a:pPr marL="822325" lvl="1" indent="-457200">
              <a:buAutoNum type="arabicPeriod" startAt="3"/>
            </a:pPr>
            <a:r>
              <a:rPr lang="en-US" sz="2000" dirty="0" smtClean="0"/>
              <a:t>If </a:t>
            </a:r>
            <a:r>
              <a:rPr lang="en-US" sz="2000" dirty="0"/>
              <a:t>the interest has been previously paid and the interest requested to be abated or compromised is $20,000 or more, a Claim for Refund of Taxes Paid, Form R-20157, has to be submitted with the request</a:t>
            </a:r>
            <a:r>
              <a:rPr lang="en-US" sz="2000" dirty="0" smtClean="0"/>
              <a:t>.</a:t>
            </a:r>
            <a:endParaRPr lang="en-US" sz="2000" dirty="0"/>
          </a:p>
          <a:p>
            <a:pPr marL="109537" indent="0">
              <a:buNone/>
            </a:pPr>
            <a:endParaRPr lang="en-US" sz="2000" dirty="0"/>
          </a:p>
        </p:txBody>
      </p:sp>
      <p:sp>
        <p:nvSpPr>
          <p:cNvPr id="3" name="Title 2"/>
          <p:cNvSpPr>
            <a:spLocks noGrp="1"/>
          </p:cNvSpPr>
          <p:nvPr>
            <p:ph type="title"/>
          </p:nvPr>
        </p:nvSpPr>
        <p:spPr/>
        <p:txBody>
          <a:bodyPr>
            <a:normAutofit fontScale="90000"/>
          </a:bodyPr>
          <a:lstStyle/>
          <a:p>
            <a:pPr algn="ctr"/>
            <a:r>
              <a:rPr lang="en-US" dirty="0"/>
              <a:t>Interest Abatement and Compromise</a:t>
            </a:r>
          </a:p>
        </p:txBody>
      </p:sp>
    </p:spTree>
    <p:extLst>
      <p:ext uri="{BB962C8B-B14F-4D97-AF65-F5344CB8AC3E}">
        <p14:creationId xmlns:p14="http://schemas.microsoft.com/office/powerpoint/2010/main" val="14862942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138"/>
            <a:ext cx="8229600" cy="4691062"/>
          </a:xfrm>
        </p:spPr>
        <p:txBody>
          <a:bodyPr/>
          <a:lstStyle/>
          <a:p>
            <a:pPr marL="365125" lvl="1" indent="0">
              <a:buNone/>
            </a:pPr>
            <a:r>
              <a:rPr lang="en-US" sz="2000" dirty="0" smtClean="0"/>
              <a:t>5</a:t>
            </a:r>
            <a:r>
              <a:rPr lang="en-US" sz="1800" dirty="0" smtClean="0"/>
              <a:t>.</a:t>
            </a:r>
            <a:r>
              <a:rPr lang="en-US" sz="1600" dirty="0" smtClean="0"/>
              <a:t>	</a:t>
            </a:r>
            <a:r>
              <a:rPr lang="en-US" sz="2000" dirty="0" smtClean="0"/>
              <a:t>Before the interest abatement or compromise can be 	considered, the taxpayer must be current in filing all tax 	returns.  In </a:t>
            </a:r>
            <a:r>
              <a:rPr lang="en-US" sz="2000" dirty="0"/>
              <a:t>addition, </a:t>
            </a:r>
            <a:r>
              <a:rPr lang="en-US" sz="2000" dirty="0" smtClean="0"/>
              <a:t>all taxes</a:t>
            </a:r>
            <a:r>
              <a:rPr lang="en-US" sz="2000" dirty="0"/>
              <a:t>, </a:t>
            </a:r>
            <a:r>
              <a:rPr lang="en-US" sz="2000" dirty="0" smtClean="0"/>
              <a:t>penalties</a:t>
            </a:r>
            <a:r>
              <a:rPr lang="en-US" sz="2000" dirty="0"/>
              <a:t>, </a:t>
            </a:r>
            <a:r>
              <a:rPr lang="en-US" sz="2000" dirty="0" smtClean="0"/>
              <a:t>fees </a:t>
            </a:r>
            <a:r>
              <a:rPr lang="en-US" sz="2000" dirty="0"/>
              <a:t>and </a:t>
            </a:r>
            <a:r>
              <a:rPr lang="en-US" sz="2000" dirty="0" smtClean="0"/>
              <a:t>	interest, excluding penalties </a:t>
            </a:r>
            <a:r>
              <a:rPr lang="en-US" sz="2000" dirty="0"/>
              <a:t>and </a:t>
            </a:r>
            <a:r>
              <a:rPr lang="en-US" sz="2000" dirty="0" smtClean="0"/>
              <a:t>interest being 	considered for abatement, compromise or waiver</a:t>
            </a:r>
            <a:r>
              <a:rPr lang="en-US" sz="2000" dirty="0"/>
              <a:t>, </a:t>
            </a:r>
            <a:r>
              <a:rPr lang="en-US" sz="2000" dirty="0" smtClean="0"/>
              <a:t>due	for </a:t>
            </a:r>
            <a:r>
              <a:rPr lang="en-US" sz="2000" dirty="0"/>
              <a:t>all </a:t>
            </a:r>
            <a:r>
              <a:rPr lang="en-US" sz="2000" dirty="0" smtClean="0"/>
              <a:t>	of </a:t>
            </a:r>
            <a:r>
              <a:rPr lang="en-US" sz="2000" dirty="0"/>
              <a:t>the </a:t>
            </a:r>
            <a:r>
              <a:rPr lang="en-US" sz="2000" dirty="0" smtClean="0"/>
              <a:t>	taxes and fees administered </a:t>
            </a:r>
            <a:r>
              <a:rPr lang="en-US" sz="2000" dirty="0"/>
              <a:t>by the </a:t>
            </a:r>
            <a:r>
              <a:rPr lang="en-US" sz="2000" dirty="0" smtClean="0"/>
              <a:t>	Department </a:t>
            </a:r>
            <a:r>
              <a:rPr lang="en-US" sz="2000" dirty="0"/>
              <a:t>must be paid. </a:t>
            </a:r>
            <a:endParaRPr lang="en-US" sz="2000" dirty="0" smtClean="0"/>
          </a:p>
          <a:p>
            <a:pPr marL="109537" indent="0">
              <a:buNone/>
            </a:pPr>
            <a:endParaRPr lang="en-US" sz="2000" dirty="0" smtClean="0"/>
          </a:p>
          <a:p>
            <a:pPr marL="109537" indent="0">
              <a:buNone/>
            </a:pPr>
            <a:r>
              <a:rPr lang="en-US" sz="2000" dirty="0" smtClean="0"/>
              <a:t>  6.	Each </a:t>
            </a:r>
            <a:r>
              <a:rPr lang="en-US" sz="2000" dirty="0"/>
              <a:t>request for abatement or compromise of interest </a:t>
            </a:r>
            <a:r>
              <a:rPr lang="en-US" sz="2000" dirty="0" smtClean="0"/>
              <a:t>	submitted </a:t>
            </a:r>
            <a:r>
              <a:rPr lang="en-US" sz="2000" dirty="0"/>
              <a:t>by the taxpayer shall </a:t>
            </a:r>
            <a:r>
              <a:rPr lang="en-US" sz="2000" dirty="0" smtClean="0"/>
              <a:t>be </a:t>
            </a:r>
            <a:r>
              <a:rPr lang="en-US" sz="2000" dirty="0"/>
              <a:t>considered on an </a:t>
            </a:r>
            <a:r>
              <a:rPr lang="en-US" sz="2000" dirty="0" smtClean="0"/>
              <a:t>	individual basis.</a:t>
            </a:r>
            <a:r>
              <a:rPr lang="en-US" sz="2000" dirty="0" smtClean="0">
                <a:solidFill>
                  <a:srgbClr val="C00000"/>
                </a:solidFill>
              </a:rPr>
              <a:t> </a:t>
            </a:r>
            <a:r>
              <a:rPr lang="en-US" sz="2000" dirty="0" smtClean="0"/>
              <a:t> </a:t>
            </a:r>
            <a:r>
              <a:rPr lang="en-US" sz="2000" dirty="0"/>
              <a:t>However, a request </a:t>
            </a:r>
            <a:r>
              <a:rPr lang="en-US" sz="2000" dirty="0" smtClean="0"/>
              <a:t>for </a:t>
            </a:r>
            <a:r>
              <a:rPr lang="en-US" sz="2000" dirty="0"/>
              <a:t>abatement or </a:t>
            </a:r>
            <a:r>
              <a:rPr lang="en-US" sz="2000" dirty="0" smtClean="0"/>
              <a:t>	compromise of </a:t>
            </a:r>
            <a:r>
              <a:rPr lang="en-US" sz="2000" dirty="0"/>
              <a:t>interest referencing </a:t>
            </a:r>
            <a:r>
              <a:rPr lang="en-US" sz="2000" dirty="0" smtClean="0"/>
              <a:t>multiple </a:t>
            </a:r>
            <a:r>
              <a:rPr lang="en-US" sz="2000" dirty="0"/>
              <a:t>tax periods </a:t>
            </a:r>
            <a:r>
              <a:rPr lang="en-US" sz="2000" dirty="0" smtClean="0"/>
              <a:t>	will </a:t>
            </a:r>
            <a:r>
              <a:rPr lang="en-US" sz="2000" dirty="0"/>
              <a:t>be treated as one request. </a:t>
            </a:r>
          </a:p>
        </p:txBody>
      </p:sp>
      <p:sp>
        <p:nvSpPr>
          <p:cNvPr id="3" name="Title 2"/>
          <p:cNvSpPr>
            <a:spLocks noGrp="1"/>
          </p:cNvSpPr>
          <p:nvPr>
            <p:ph type="title"/>
          </p:nvPr>
        </p:nvSpPr>
        <p:spPr/>
        <p:txBody>
          <a:bodyPr>
            <a:normAutofit fontScale="90000"/>
          </a:bodyPr>
          <a:lstStyle/>
          <a:p>
            <a:pPr algn="ctr"/>
            <a:r>
              <a:rPr lang="en-US" dirty="0" smtClean="0"/>
              <a:t>Interest Abatement and Compromise</a:t>
            </a:r>
            <a:endParaRPr lang="en-US" dirty="0"/>
          </a:p>
        </p:txBody>
      </p:sp>
    </p:spTree>
    <p:extLst>
      <p:ext uri="{BB962C8B-B14F-4D97-AF65-F5344CB8AC3E}">
        <p14:creationId xmlns:p14="http://schemas.microsoft.com/office/powerpoint/2010/main" val="28863960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537" indent="0">
              <a:buNone/>
            </a:pPr>
            <a:r>
              <a:rPr lang="en-US" sz="2000" dirty="0" smtClean="0"/>
              <a:t>  7. 	Any request must include sufficient information and 	documentation before it will be considered.  Depending 	upon the dollar amount of the request, the request will 	be reviewed by the appropriate supervisor or Appointed 	Official.  Any approval or denial will 	be returned for 	processing to the division that</a:t>
            </a:r>
            <a:r>
              <a:rPr lang="en-US" sz="2000" dirty="0"/>
              <a:t> </a:t>
            </a:r>
            <a:r>
              <a:rPr lang="en-US" sz="2000" dirty="0" smtClean="0"/>
              <a:t>transmitted the request or 	to the Collection Division</a:t>
            </a:r>
            <a:r>
              <a:rPr lang="en-US" sz="2000" dirty="0"/>
              <a:t> </a:t>
            </a:r>
            <a:r>
              <a:rPr lang="en-US" sz="2000" dirty="0" smtClean="0"/>
              <a:t>or appropriate District Office, 	who will notify the taxpayer that the request has been 	either approved or denied. </a:t>
            </a:r>
          </a:p>
          <a:p>
            <a:pPr marL="109537" indent="0">
              <a:buNone/>
            </a:pPr>
            <a:endParaRPr lang="en-US" sz="2000" strike="sngStrike" dirty="0"/>
          </a:p>
          <a:p>
            <a:pPr marL="109537" indent="0">
              <a:buNone/>
            </a:pPr>
            <a:r>
              <a:rPr lang="en-US" sz="2000" dirty="0" smtClean="0"/>
              <a:t> </a:t>
            </a:r>
            <a:endParaRPr lang="en-US" sz="2000" strike="sngStrike" dirty="0"/>
          </a:p>
        </p:txBody>
      </p:sp>
      <p:sp>
        <p:nvSpPr>
          <p:cNvPr id="3" name="Title 2"/>
          <p:cNvSpPr>
            <a:spLocks noGrp="1"/>
          </p:cNvSpPr>
          <p:nvPr>
            <p:ph type="title"/>
          </p:nvPr>
        </p:nvSpPr>
        <p:spPr/>
        <p:txBody>
          <a:bodyPr>
            <a:normAutofit fontScale="90000"/>
          </a:bodyPr>
          <a:lstStyle/>
          <a:p>
            <a:pPr algn="ctr"/>
            <a:r>
              <a:rPr lang="en-US" dirty="0" smtClean="0"/>
              <a:t>Interest Abatement and Compromise</a:t>
            </a:r>
            <a:endParaRPr lang="en-US" dirty="0"/>
          </a:p>
        </p:txBody>
      </p:sp>
    </p:spTree>
    <p:extLst>
      <p:ext uri="{BB962C8B-B14F-4D97-AF65-F5344CB8AC3E}">
        <p14:creationId xmlns:p14="http://schemas.microsoft.com/office/powerpoint/2010/main" val="12933753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864100"/>
          </a:xfrm>
        </p:spPr>
        <p:txBody>
          <a:bodyPr/>
          <a:lstStyle/>
          <a:p>
            <a:endParaRPr lang="en-US" dirty="0"/>
          </a:p>
          <a:p>
            <a:r>
              <a:rPr lang="en-US" dirty="0" smtClean="0"/>
              <a:t>For questions Contact Cheryl Nevels, Assistant Director of the Collection Division:</a:t>
            </a:r>
          </a:p>
          <a:p>
            <a:endParaRPr lang="en-US" dirty="0">
              <a:hlinkClick r:id="rId2"/>
            </a:endParaRPr>
          </a:p>
          <a:p>
            <a:r>
              <a:rPr lang="en-US" dirty="0" smtClean="0">
                <a:hlinkClick r:id="rId2"/>
              </a:rPr>
              <a:t>Cheryl.Nevels@la.gov</a:t>
            </a:r>
            <a:endParaRPr lang="en-US" dirty="0" smtClean="0"/>
          </a:p>
          <a:p>
            <a:r>
              <a:rPr lang="en-US" dirty="0" smtClean="0"/>
              <a:t>(225) 219-2244</a:t>
            </a:r>
            <a:endParaRPr lang="en-US" dirty="0"/>
          </a:p>
        </p:txBody>
      </p:sp>
      <p:sp>
        <p:nvSpPr>
          <p:cNvPr id="3" name="Title 2"/>
          <p:cNvSpPr>
            <a:spLocks noGrp="1"/>
          </p:cNvSpPr>
          <p:nvPr>
            <p:ph type="title"/>
          </p:nvPr>
        </p:nvSpPr>
        <p:spPr>
          <a:xfrm>
            <a:off x="533400" y="4572000"/>
            <a:ext cx="8077200" cy="1066800"/>
          </a:xfrm>
        </p:spPr>
        <p:txBody>
          <a:bodyPr>
            <a:normAutofit/>
          </a:bodyPr>
          <a:lstStyle/>
          <a:p>
            <a:pPr algn="ctr"/>
            <a:r>
              <a:rPr lang="en-US" dirty="0" smtClean="0"/>
              <a:t>Thank You</a:t>
            </a:r>
            <a:endParaRPr lang="en-US" dirty="0"/>
          </a:p>
        </p:txBody>
      </p:sp>
    </p:spTree>
    <p:extLst>
      <p:ext uri="{BB962C8B-B14F-4D97-AF65-F5344CB8AC3E}">
        <p14:creationId xmlns:p14="http://schemas.microsoft.com/office/powerpoint/2010/main" val="30325619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400" dirty="0" smtClean="0"/>
              <a:t>There are three classes of persons that are deemed a resident of Louisiana so as to be subjected to a tax on their income from whatever source derived.  They are:</a:t>
            </a:r>
          </a:p>
          <a:p>
            <a:pPr marL="0" indent="0">
              <a:buNone/>
            </a:pPr>
            <a:endParaRPr lang="en-US" sz="2400" dirty="0" smtClean="0"/>
          </a:p>
          <a:p>
            <a:pPr marL="514350" indent="-514350">
              <a:buFont typeface="+mj-lt"/>
              <a:buAutoNum type="arabicPeriod"/>
            </a:pPr>
            <a:r>
              <a:rPr lang="en-US" sz="2400" dirty="0" smtClean="0"/>
              <a:t>Any natural person that is domiciled in the State of Louisiana, or</a:t>
            </a:r>
          </a:p>
          <a:p>
            <a:pPr marL="514350" indent="-514350">
              <a:buFont typeface="+mj-lt"/>
              <a:buAutoNum type="arabicPeriod"/>
            </a:pPr>
            <a:r>
              <a:rPr lang="en-US" sz="2400" dirty="0" smtClean="0"/>
              <a:t>Any natural person who maintains a permanent place of abode within the State of Louisiana, or</a:t>
            </a:r>
          </a:p>
          <a:p>
            <a:pPr marL="514350" indent="-514350">
              <a:buFont typeface="+mj-lt"/>
              <a:buAutoNum type="arabicPeriod"/>
            </a:pPr>
            <a:r>
              <a:rPr lang="en-US" sz="2400" dirty="0" smtClean="0"/>
              <a:t>Any natural person who spends in the aggregate more than six months of the taxable year within the State of Louisiana</a:t>
            </a:r>
            <a:r>
              <a:rPr lang="en-US" sz="2000" dirty="0" smtClean="0"/>
              <a:t>.</a:t>
            </a:r>
          </a:p>
          <a:p>
            <a:pPr marL="514350" indent="-514350">
              <a:buFont typeface="+mj-lt"/>
              <a:buAutoNum type="arabicPeriod"/>
            </a:pPr>
            <a:endParaRPr lang="en-US" dirty="0"/>
          </a:p>
        </p:txBody>
      </p:sp>
      <p:sp>
        <p:nvSpPr>
          <p:cNvPr id="4" name="Slide Number Placeholder 3"/>
          <p:cNvSpPr>
            <a:spLocks noGrp="1"/>
          </p:cNvSpPr>
          <p:nvPr>
            <p:ph type="sldNum" sz="quarter" idx="12"/>
          </p:nvPr>
        </p:nvSpPr>
        <p:spPr/>
        <p:txBody>
          <a:bodyPr/>
          <a:lstStyle/>
          <a:p>
            <a:fld id="{6A1FB97B-A109-479C-BA96-EBBF52757AAD}" type="slidenum">
              <a:rPr lang="en-US" smtClean="0"/>
              <a:pPr/>
              <a:t>2</a:t>
            </a:fld>
            <a:endParaRPr lang="en-US" dirty="0"/>
          </a:p>
        </p:txBody>
      </p:sp>
      <p:sp>
        <p:nvSpPr>
          <p:cNvPr id="2" name="Title 1"/>
          <p:cNvSpPr>
            <a:spLocks noGrp="1"/>
          </p:cNvSpPr>
          <p:nvPr>
            <p:ph type="title"/>
          </p:nvPr>
        </p:nvSpPr>
        <p:spPr/>
        <p:txBody>
          <a:bodyPr>
            <a:normAutofit/>
          </a:bodyPr>
          <a:lstStyle/>
          <a:p>
            <a:pPr algn="ctr"/>
            <a:r>
              <a:rPr lang="en-US" sz="3200" dirty="0"/>
              <a:t>RESIDENCY ISSUES</a:t>
            </a:r>
          </a:p>
        </p:txBody>
      </p:sp>
    </p:spTree>
    <p:extLst>
      <p:ext uri="{BB962C8B-B14F-4D97-AF65-F5344CB8AC3E}">
        <p14:creationId xmlns:p14="http://schemas.microsoft.com/office/powerpoint/2010/main" val="42810859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09537" indent="0">
              <a:buNone/>
            </a:pPr>
            <a:r>
              <a:rPr lang="en-US" sz="2400" dirty="0" smtClean="0"/>
              <a:t>Temporary absence from Louisiana does not automatically change your domicile for tax purposes.</a:t>
            </a:r>
          </a:p>
          <a:p>
            <a:pPr marL="109537" indent="0">
              <a:buNone/>
            </a:pPr>
            <a:endParaRPr lang="en-US" sz="2400" dirty="0" smtClean="0"/>
          </a:p>
          <a:p>
            <a:pPr marL="109537" indent="0">
              <a:buNone/>
            </a:pPr>
            <a:endParaRPr lang="en-US" sz="2400" dirty="0" smtClean="0"/>
          </a:p>
          <a:p>
            <a:pPr marL="109537" indent="0">
              <a:buNone/>
            </a:pPr>
            <a:r>
              <a:rPr lang="en-US" sz="2400" dirty="0" smtClean="0"/>
              <a:t>You must confirm your intention to change your domicile to another state by actions taken to establish a new domicile outside of Louisiana and by actions taken to abandon the Louisiana domicile and its privileges.</a:t>
            </a:r>
            <a:endParaRPr lang="en-US" sz="2400" dirty="0"/>
          </a:p>
        </p:txBody>
      </p:sp>
      <p:sp>
        <p:nvSpPr>
          <p:cNvPr id="4" name="Slide Number Placeholder 3"/>
          <p:cNvSpPr>
            <a:spLocks noGrp="1"/>
          </p:cNvSpPr>
          <p:nvPr>
            <p:ph type="sldNum" sz="quarter" idx="12"/>
          </p:nvPr>
        </p:nvSpPr>
        <p:spPr/>
        <p:txBody>
          <a:bodyPr/>
          <a:lstStyle/>
          <a:p>
            <a:fld id="{6A1FB97B-A109-479C-BA96-EBBF52757AAD}" type="slidenum">
              <a:rPr lang="en-US" smtClean="0"/>
              <a:pPr/>
              <a:t>3</a:t>
            </a:fld>
            <a:endParaRPr lang="en-US" dirty="0"/>
          </a:p>
        </p:txBody>
      </p:sp>
      <p:sp>
        <p:nvSpPr>
          <p:cNvPr id="2" name="Title 1"/>
          <p:cNvSpPr>
            <a:spLocks noGrp="1"/>
          </p:cNvSpPr>
          <p:nvPr>
            <p:ph type="title"/>
          </p:nvPr>
        </p:nvSpPr>
        <p:spPr/>
        <p:txBody>
          <a:bodyPr>
            <a:normAutofit/>
          </a:bodyPr>
          <a:lstStyle/>
          <a:p>
            <a:pPr algn="ctr"/>
            <a:r>
              <a:rPr lang="en-US" sz="2800" dirty="0" smtClean="0"/>
              <a:t>RESIDENCY ISSUES</a:t>
            </a:r>
            <a:endParaRPr lang="en-US" sz="2800" dirty="0"/>
          </a:p>
        </p:txBody>
      </p:sp>
    </p:spTree>
    <p:extLst>
      <p:ext uri="{BB962C8B-B14F-4D97-AF65-F5344CB8AC3E}">
        <p14:creationId xmlns:p14="http://schemas.microsoft.com/office/powerpoint/2010/main" val="588357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en-US" dirty="0" smtClean="0"/>
              <a:t>Factors to be considered include, but is not limited to:</a:t>
            </a:r>
          </a:p>
          <a:p>
            <a:pPr marL="514350" indent="-514350"/>
            <a:r>
              <a:rPr lang="en-US" dirty="0" smtClean="0"/>
              <a:t>Voter registration</a:t>
            </a:r>
          </a:p>
          <a:p>
            <a:pPr marL="514350" indent="-514350"/>
            <a:r>
              <a:rPr lang="en-US" dirty="0" smtClean="0"/>
              <a:t>Voting record</a:t>
            </a:r>
          </a:p>
          <a:p>
            <a:pPr marL="514350" indent="-514350"/>
            <a:r>
              <a:rPr lang="en-US" dirty="0" smtClean="0"/>
              <a:t>Driver’s license</a:t>
            </a:r>
          </a:p>
          <a:p>
            <a:pPr marL="514350" indent="-514350"/>
            <a:r>
              <a:rPr lang="en-US" dirty="0" smtClean="0"/>
              <a:t>Professional licenses</a:t>
            </a:r>
          </a:p>
          <a:p>
            <a:pPr marL="514350" indent="-514350"/>
            <a:r>
              <a:rPr lang="en-US" dirty="0" smtClean="0"/>
              <a:t>Vehicle purchases</a:t>
            </a:r>
          </a:p>
          <a:p>
            <a:pPr marL="514350" indent="-514350"/>
            <a:r>
              <a:rPr lang="en-US" dirty="0" smtClean="0"/>
              <a:t>Homestead exemption</a:t>
            </a:r>
          </a:p>
          <a:p>
            <a:pPr marL="514350" indent="-514350"/>
            <a:r>
              <a:rPr lang="en-US" dirty="0" smtClean="0"/>
              <a:t>Resident or non- resident hunting or fishing license</a:t>
            </a:r>
          </a:p>
          <a:p>
            <a:pPr marL="514350" indent="-514350">
              <a:buFont typeface="+mj-lt"/>
              <a:buAutoNum type="arabicPeriod"/>
            </a:pPr>
            <a:endParaRPr lang="en-US" dirty="0" smtClean="0"/>
          </a:p>
          <a:p>
            <a:pPr marL="514350" indent="-514350">
              <a:buFont typeface="+mj-lt"/>
              <a:buAutoNum type="arabicPeriod"/>
            </a:pPr>
            <a:endParaRPr lang="en-US" dirty="0" smtClean="0"/>
          </a:p>
          <a:p>
            <a:pPr>
              <a:buFont typeface="Wingdings" pitchFamily="2" charset="2"/>
              <a:buChar char="§"/>
            </a:pPr>
            <a:endParaRPr lang="en-US" dirty="0"/>
          </a:p>
        </p:txBody>
      </p:sp>
      <p:sp>
        <p:nvSpPr>
          <p:cNvPr id="4" name="Slide Number Placeholder 3"/>
          <p:cNvSpPr>
            <a:spLocks noGrp="1"/>
          </p:cNvSpPr>
          <p:nvPr>
            <p:ph type="sldNum" sz="quarter" idx="12"/>
          </p:nvPr>
        </p:nvSpPr>
        <p:spPr/>
        <p:txBody>
          <a:bodyPr/>
          <a:lstStyle/>
          <a:p>
            <a:fld id="{6A1FB97B-A109-479C-BA96-EBBF52757AAD}" type="slidenum">
              <a:rPr lang="en-US" smtClean="0"/>
              <a:pPr/>
              <a:t>4</a:t>
            </a:fld>
            <a:endParaRPr lang="en-US" dirty="0"/>
          </a:p>
        </p:txBody>
      </p:sp>
      <p:sp>
        <p:nvSpPr>
          <p:cNvPr id="2" name="Title 1"/>
          <p:cNvSpPr>
            <a:spLocks noGrp="1"/>
          </p:cNvSpPr>
          <p:nvPr>
            <p:ph type="title"/>
          </p:nvPr>
        </p:nvSpPr>
        <p:spPr/>
        <p:txBody>
          <a:bodyPr>
            <a:normAutofit/>
          </a:bodyPr>
          <a:lstStyle/>
          <a:p>
            <a:pPr algn="ctr"/>
            <a:r>
              <a:rPr lang="en-US" sz="2800" dirty="0"/>
              <a:t>RESIDENCY ISSUES</a:t>
            </a:r>
          </a:p>
        </p:txBody>
      </p:sp>
    </p:spTree>
    <p:extLst>
      <p:ext uri="{BB962C8B-B14F-4D97-AF65-F5344CB8AC3E}">
        <p14:creationId xmlns:p14="http://schemas.microsoft.com/office/powerpoint/2010/main" val="25585942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dirty="0"/>
              <a:t>Factors to be considered include, but is not limited to</a:t>
            </a:r>
            <a:r>
              <a:rPr lang="en-US" dirty="0" smtClean="0"/>
              <a:t>:</a:t>
            </a:r>
            <a:endParaRPr lang="en-US" dirty="0"/>
          </a:p>
          <a:p>
            <a:pPr marL="457200" indent="-457200"/>
            <a:r>
              <a:rPr lang="en-US" dirty="0" smtClean="0"/>
              <a:t>Location, titling and registration of assets</a:t>
            </a:r>
            <a:endParaRPr lang="en-US" dirty="0"/>
          </a:p>
          <a:p>
            <a:pPr marL="1008063" lvl="2" indent="-514350">
              <a:spcBef>
                <a:spcPts val="0"/>
              </a:spcBef>
            </a:pPr>
            <a:r>
              <a:rPr lang="en-US" dirty="0" smtClean="0"/>
              <a:t>      Home</a:t>
            </a:r>
          </a:p>
          <a:p>
            <a:pPr marL="1008063" lvl="2" indent="-514350">
              <a:spcBef>
                <a:spcPts val="0"/>
              </a:spcBef>
            </a:pPr>
            <a:r>
              <a:rPr lang="en-US" dirty="0"/>
              <a:t> </a:t>
            </a:r>
            <a:r>
              <a:rPr lang="en-US" dirty="0" smtClean="0"/>
              <a:t>     Vehicles</a:t>
            </a:r>
          </a:p>
          <a:p>
            <a:pPr marL="1008063" lvl="2" indent="-514350">
              <a:spcBef>
                <a:spcPts val="0"/>
              </a:spcBef>
            </a:pPr>
            <a:r>
              <a:rPr lang="en-US" dirty="0"/>
              <a:t> </a:t>
            </a:r>
            <a:r>
              <a:rPr lang="en-US" dirty="0" smtClean="0"/>
              <a:t>     Boats</a:t>
            </a:r>
          </a:p>
          <a:p>
            <a:pPr marL="1008063" lvl="2" indent="-514350">
              <a:spcBef>
                <a:spcPts val="0"/>
              </a:spcBef>
            </a:pPr>
            <a:r>
              <a:rPr lang="en-US" dirty="0"/>
              <a:t> </a:t>
            </a:r>
            <a:r>
              <a:rPr lang="en-US" dirty="0" smtClean="0"/>
              <a:t>     Motorcycles</a:t>
            </a:r>
          </a:p>
          <a:p>
            <a:pPr marL="1008063" lvl="2" indent="-514350">
              <a:spcBef>
                <a:spcPts val="0"/>
              </a:spcBef>
            </a:pPr>
            <a:r>
              <a:rPr lang="en-US" dirty="0"/>
              <a:t> </a:t>
            </a:r>
            <a:r>
              <a:rPr lang="en-US" dirty="0" smtClean="0"/>
              <a:t>     Airplanes</a:t>
            </a:r>
          </a:p>
          <a:p>
            <a:pPr marL="1008063" lvl="2" indent="-514350">
              <a:spcBef>
                <a:spcPts val="0"/>
              </a:spcBef>
            </a:pPr>
            <a:r>
              <a:rPr lang="en-US" dirty="0"/>
              <a:t> </a:t>
            </a:r>
            <a:r>
              <a:rPr lang="en-US" dirty="0" smtClean="0"/>
              <a:t>     Etc.</a:t>
            </a:r>
          </a:p>
          <a:p>
            <a:pPr marL="457200" indent="-457200">
              <a:spcBef>
                <a:spcPts val="0"/>
              </a:spcBef>
            </a:pPr>
            <a:r>
              <a:rPr lang="en-US" dirty="0" smtClean="0"/>
              <a:t>  Location of family</a:t>
            </a:r>
          </a:p>
        </p:txBody>
      </p:sp>
      <p:sp>
        <p:nvSpPr>
          <p:cNvPr id="4" name="Slide Number Placeholder 3"/>
          <p:cNvSpPr>
            <a:spLocks noGrp="1"/>
          </p:cNvSpPr>
          <p:nvPr>
            <p:ph type="sldNum" sz="quarter" idx="12"/>
          </p:nvPr>
        </p:nvSpPr>
        <p:spPr/>
        <p:txBody>
          <a:bodyPr/>
          <a:lstStyle/>
          <a:p>
            <a:fld id="{6A1FB97B-A109-479C-BA96-EBBF52757AAD}" type="slidenum">
              <a:rPr lang="en-US" smtClean="0"/>
              <a:pPr/>
              <a:t>5</a:t>
            </a:fld>
            <a:endParaRPr lang="en-US" dirty="0"/>
          </a:p>
        </p:txBody>
      </p:sp>
      <p:sp>
        <p:nvSpPr>
          <p:cNvPr id="2" name="Title 1"/>
          <p:cNvSpPr>
            <a:spLocks noGrp="1"/>
          </p:cNvSpPr>
          <p:nvPr>
            <p:ph type="title"/>
          </p:nvPr>
        </p:nvSpPr>
        <p:spPr>
          <a:xfrm>
            <a:off x="457200" y="304800"/>
            <a:ext cx="8229600" cy="1143000"/>
          </a:xfrm>
        </p:spPr>
        <p:txBody>
          <a:bodyPr>
            <a:normAutofit/>
          </a:bodyPr>
          <a:lstStyle/>
          <a:p>
            <a:pPr algn="ctr"/>
            <a:r>
              <a:rPr lang="en-US" sz="3200" dirty="0"/>
              <a:t>RESIDENCY ISSUES</a:t>
            </a:r>
          </a:p>
        </p:txBody>
      </p:sp>
    </p:spTree>
    <p:extLst>
      <p:ext uri="{BB962C8B-B14F-4D97-AF65-F5344CB8AC3E}">
        <p14:creationId xmlns:p14="http://schemas.microsoft.com/office/powerpoint/2010/main" val="17480576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457200" indent="-457200"/>
            <a:r>
              <a:rPr lang="en-US" sz="3000" dirty="0" smtClean="0"/>
              <a:t>Membership in groups, clubs and </a:t>
            </a:r>
          </a:p>
          <a:p>
            <a:pPr marL="0" indent="0">
              <a:buNone/>
            </a:pPr>
            <a:r>
              <a:rPr lang="en-US" sz="3000" dirty="0" smtClean="0"/>
              <a:t>    organizations.</a:t>
            </a:r>
          </a:p>
          <a:p>
            <a:pPr marL="0" indent="0">
              <a:buNone/>
            </a:pPr>
            <a:endParaRPr lang="en-US" sz="3000" dirty="0"/>
          </a:p>
          <a:p>
            <a:pPr marL="457200" indent="-457200"/>
            <a:r>
              <a:rPr lang="en-US" sz="3000" dirty="0" smtClean="0"/>
              <a:t>Where credit card statements indicate the taxpayer has been making transactions.</a:t>
            </a:r>
          </a:p>
          <a:p>
            <a:pPr marL="0" indent="0">
              <a:buNone/>
            </a:pPr>
            <a:endParaRPr lang="en-US" sz="3000" dirty="0" smtClean="0"/>
          </a:p>
          <a:p>
            <a:pPr marL="457200" indent="-457200"/>
            <a:r>
              <a:rPr lang="en-US" sz="3000" dirty="0" smtClean="0"/>
              <a:t>Location of businesses owned by taxpayer.</a:t>
            </a:r>
          </a:p>
          <a:p>
            <a:pPr marL="0" indent="0">
              <a:buNone/>
            </a:pPr>
            <a:endParaRPr lang="en-US" sz="2800" dirty="0"/>
          </a:p>
        </p:txBody>
      </p:sp>
      <p:sp>
        <p:nvSpPr>
          <p:cNvPr id="4" name="Slide Number Placeholder 3"/>
          <p:cNvSpPr>
            <a:spLocks noGrp="1"/>
          </p:cNvSpPr>
          <p:nvPr>
            <p:ph type="sldNum" sz="quarter" idx="12"/>
          </p:nvPr>
        </p:nvSpPr>
        <p:spPr/>
        <p:txBody>
          <a:bodyPr/>
          <a:lstStyle/>
          <a:p>
            <a:fld id="{6A1FB97B-A109-479C-BA96-EBBF52757AAD}" type="slidenum">
              <a:rPr lang="en-US" smtClean="0"/>
              <a:pPr/>
              <a:t>6</a:t>
            </a:fld>
            <a:endParaRPr lang="en-US" dirty="0"/>
          </a:p>
        </p:txBody>
      </p:sp>
      <p:sp>
        <p:nvSpPr>
          <p:cNvPr id="2" name="Title 1"/>
          <p:cNvSpPr>
            <a:spLocks noGrp="1"/>
          </p:cNvSpPr>
          <p:nvPr>
            <p:ph type="title"/>
          </p:nvPr>
        </p:nvSpPr>
        <p:spPr/>
        <p:txBody>
          <a:bodyPr>
            <a:normAutofit/>
          </a:bodyPr>
          <a:lstStyle/>
          <a:p>
            <a:pPr algn="ctr"/>
            <a:r>
              <a:rPr lang="en-US" sz="3200" dirty="0"/>
              <a:t>RESIDENCY ISSUES</a:t>
            </a:r>
          </a:p>
        </p:txBody>
      </p:sp>
    </p:spTree>
    <p:extLst>
      <p:ext uri="{BB962C8B-B14F-4D97-AF65-F5344CB8AC3E}">
        <p14:creationId xmlns:p14="http://schemas.microsoft.com/office/powerpoint/2010/main" val="4660058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indent="-457200"/>
            <a:r>
              <a:rPr lang="en-US" sz="2800" dirty="0"/>
              <a:t>Any litigations where taxpayer admits to </a:t>
            </a:r>
            <a:r>
              <a:rPr lang="en-US" sz="2800" dirty="0" smtClean="0"/>
              <a:t>being </a:t>
            </a:r>
            <a:r>
              <a:rPr lang="en-US" sz="2800" dirty="0"/>
              <a:t>a resident</a:t>
            </a:r>
            <a:r>
              <a:rPr lang="en-US" sz="2800" dirty="0" smtClean="0"/>
              <a:t>.</a:t>
            </a:r>
          </a:p>
          <a:p>
            <a:pPr marL="0" indent="0">
              <a:buNone/>
            </a:pPr>
            <a:endParaRPr lang="en-US" sz="2800" dirty="0" smtClean="0"/>
          </a:p>
          <a:p>
            <a:pPr marL="457200" indent="-457200"/>
            <a:r>
              <a:rPr lang="en-US" sz="2800" dirty="0" smtClean="0"/>
              <a:t>Donations </a:t>
            </a:r>
            <a:r>
              <a:rPr lang="en-US" sz="2800" dirty="0"/>
              <a:t>to churches, political campaigns, etc.</a:t>
            </a:r>
          </a:p>
          <a:p>
            <a:pPr marL="109537" indent="0">
              <a:buNone/>
            </a:pPr>
            <a:endParaRPr lang="en-US" dirty="0"/>
          </a:p>
        </p:txBody>
      </p:sp>
      <p:sp>
        <p:nvSpPr>
          <p:cNvPr id="3" name="Title 2"/>
          <p:cNvSpPr>
            <a:spLocks noGrp="1"/>
          </p:cNvSpPr>
          <p:nvPr>
            <p:ph type="title"/>
          </p:nvPr>
        </p:nvSpPr>
        <p:spPr/>
        <p:txBody>
          <a:bodyPr/>
          <a:lstStyle/>
          <a:p>
            <a:pPr algn="ctr"/>
            <a:r>
              <a:rPr lang="en-US" sz="3200" dirty="0">
                <a:solidFill>
                  <a:srgbClr val="1F497D"/>
                </a:solidFill>
              </a:rPr>
              <a:t>RESIDENCY ISSUES</a:t>
            </a:r>
            <a:endParaRPr lang="en-US" dirty="0"/>
          </a:p>
        </p:txBody>
      </p:sp>
    </p:spTree>
    <p:extLst>
      <p:ext uri="{BB962C8B-B14F-4D97-AF65-F5344CB8AC3E}">
        <p14:creationId xmlns:p14="http://schemas.microsoft.com/office/powerpoint/2010/main" val="41065526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Wingdings" pitchFamily="2" charset="2"/>
              <a:buChar char="Ø"/>
            </a:pPr>
            <a:r>
              <a:rPr lang="en-US" dirty="0" smtClean="0"/>
              <a:t>La Revised Statute 47:116 imposes the requirements of declaration for every individual whose estimated tax liability can be reasonably expected to exceed:</a:t>
            </a:r>
          </a:p>
          <a:p>
            <a:pPr lvl="2">
              <a:buFont typeface="Wingdings" pitchFamily="2" charset="2"/>
              <a:buChar char="Ø"/>
            </a:pPr>
            <a:r>
              <a:rPr lang="en-US" dirty="0" smtClean="0"/>
              <a:t>$1,000.00 for the following filing status: single, married filing separate, and head of household.   </a:t>
            </a:r>
          </a:p>
          <a:p>
            <a:pPr marL="630238" lvl="2" indent="0">
              <a:buNone/>
            </a:pPr>
            <a:r>
              <a:rPr lang="en-US" dirty="0" smtClean="0"/>
              <a:t> </a:t>
            </a:r>
          </a:p>
          <a:p>
            <a:pPr lvl="2">
              <a:buFont typeface="Wingdings" pitchFamily="2" charset="2"/>
              <a:buChar char="Ø"/>
            </a:pPr>
            <a:r>
              <a:rPr lang="en-US" dirty="0" smtClean="0"/>
              <a:t> $2,000.00 for married filing joint an qualifying widow(er)  </a:t>
            </a:r>
          </a:p>
          <a:p>
            <a:endParaRPr lang="en-US" dirty="0"/>
          </a:p>
        </p:txBody>
      </p:sp>
      <p:sp>
        <p:nvSpPr>
          <p:cNvPr id="3" name="Title 2"/>
          <p:cNvSpPr>
            <a:spLocks noGrp="1"/>
          </p:cNvSpPr>
          <p:nvPr>
            <p:ph type="title"/>
          </p:nvPr>
        </p:nvSpPr>
        <p:spPr/>
        <p:txBody>
          <a:bodyPr>
            <a:normAutofit/>
          </a:bodyPr>
          <a:lstStyle/>
          <a:p>
            <a:pPr algn="ctr"/>
            <a:r>
              <a:rPr lang="en-US" sz="3200" dirty="0"/>
              <a:t>UNDERPAYMENT OF ESTIMATED </a:t>
            </a:r>
            <a:br>
              <a:rPr lang="en-US" sz="3200" dirty="0"/>
            </a:br>
            <a:r>
              <a:rPr lang="en-US" sz="3200" dirty="0"/>
              <a:t>TAX PENALTY (UET)</a:t>
            </a:r>
          </a:p>
        </p:txBody>
      </p:sp>
    </p:spTree>
    <p:extLst>
      <p:ext uri="{BB962C8B-B14F-4D97-AF65-F5344CB8AC3E}">
        <p14:creationId xmlns:p14="http://schemas.microsoft.com/office/powerpoint/2010/main" val="23422529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La Revised Statute 47:117 sets forth the due dates for filing declaration payments for individuals other than farmers and fishermen.</a:t>
            </a:r>
          </a:p>
          <a:p>
            <a:pPr marL="109537" indent="0">
              <a:buNone/>
            </a:pPr>
            <a:endParaRPr lang="en-US" dirty="0" smtClean="0"/>
          </a:p>
          <a:p>
            <a:pPr lvl="2"/>
            <a:r>
              <a:rPr lang="en-US" sz="2400" dirty="0" smtClean="0"/>
              <a:t>The </a:t>
            </a:r>
            <a:r>
              <a:rPr lang="en-US" sz="2400" dirty="0"/>
              <a:t>penalty may be imposed if, the taxpayer did not pay estimated tax for the year or did not make estimated payments on time or in the required amount for the year.</a:t>
            </a:r>
          </a:p>
          <a:p>
            <a:pPr marL="109537" indent="0">
              <a:buNone/>
            </a:pPr>
            <a:endParaRPr lang="en-US" dirty="0"/>
          </a:p>
        </p:txBody>
      </p:sp>
      <p:sp>
        <p:nvSpPr>
          <p:cNvPr id="3" name="Title 2"/>
          <p:cNvSpPr>
            <a:spLocks noGrp="1"/>
          </p:cNvSpPr>
          <p:nvPr>
            <p:ph type="title"/>
          </p:nvPr>
        </p:nvSpPr>
        <p:spPr/>
        <p:txBody>
          <a:bodyPr>
            <a:normAutofit fontScale="90000"/>
          </a:bodyPr>
          <a:lstStyle/>
          <a:p>
            <a:r>
              <a:rPr lang="en-US" sz="4400" dirty="0"/>
              <a:t>UNDERPAYMENT OF ESTIMATED </a:t>
            </a:r>
            <a:br>
              <a:rPr lang="en-US" sz="4400" dirty="0"/>
            </a:br>
            <a:r>
              <a:rPr lang="en-US" sz="4400" dirty="0"/>
              <a:t>TAX PENALTY (UET)</a:t>
            </a:r>
            <a:endParaRPr lang="en-US" dirty="0"/>
          </a:p>
        </p:txBody>
      </p:sp>
    </p:spTree>
    <p:extLst>
      <p:ext uri="{BB962C8B-B14F-4D97-AF65-F5344CB8AC3E}">
        <p14:creationId xmlns:p14="http://schemas.microsoft.com/office/powerpoint/2010/main" val="425557084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Concourse</Template>
  <TotalTime>11711</TotalTime>
  <Words>588</Words>
  <Application>Microsoft Office PowerPoint</Application>
  <PresentationFormat>On-screen Show (4:3)</PresentationFormat>
  <Paragraphs>104</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Concourse</vt:lpstr>
      <vt:lpstr>PowerPoint Presentation</vt:lpstr>
      <vt:lpstr>RESIDENCY ISSUES</vt:lpstr>
      <vt:lpstr>RESIDENCY ISSUES</vt:lpstr>
      <vt:lpstr>RESIDENCY ISSUES</vt:lpstr>
      <vt:lpstr>RESIDENCY ISSUES</vt:lpstr>
      <vt:lpstr>RESIDENCY ISSUES</vt:lpstr>
      <vt:lpstr>RESIDENCY ISSUES</vt:lpstr>
      <vt:lpstr>UNDERPAYMENT OF ESTIMATED  TAX PENALTY (UET)</vt:lpstr>
      <vt:lpstr>UNDERPAYMENT OF ESTIMATED  TAX PENALTY (UET)</vt:lpstr>
      <vt:lpstr>UNDERPAYMENT OF ESTIMATED  TAX PENALTY (UET)</vt:lpstr>
      <vt:lpstr>Interest Abatement</vt:lpstr>
      <vt:lpstr>Interest Compromise</vt:lpstr>
      <vt:lpstr>Interest Abatement and Compromise</vt:lpstr>
      <vt:lpstr>Interest Abatement and Compromise</vt:lpstr>
      <vt:lpstr>Interest Abatement and Compromise</vt:lpstr>
      <vt:lpstr>Interest Abatement and Compromise</vt:lpstr>
      <vt:lpstr>Thank You</vt:lpstr>
    </vt:vector>
  </TitlesOfParts>
  <Company>Louisiana Department of Revenue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LOUISIANA</dc:title>
  <dc:creator>vaughj</dc:creator>
  <cp:lastModifiedBy>Barbara Reeves</cp:lastModifiedBy>
  <cp:revision>342</cp:revision>
  <cp:lastPrinted>2015-01-12T20:04:32Z</cp:lastPrinted>
  <dcterms:created xsi:type="dcterms:W3CDTF">2009-06-01T18:56:14Z</dcterms:created>
  <dcterms:modified xsi:type="dcterms:W3CDTF">2015-01-14T18:21:20Z</dcterms:modified>
</cp:coreProperties>
</file>